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6" r:id="rId4"/>
    <p:sldId id="323" r:id="rId5"/>
    <p:sldId id="328" r:id="rId6"/>
    <p:sldId id="329" r:id="rId7"/>
    <p:sldId id="330" r:id="rId8"/>
    <p:sldId id="331" r:id="rId9"/>
    <p:sldId id="339" r:id="rId10"/>
    <p:sldId id="340" r:id="rId11"/>
    <p:sldId id="341" r:id="rId12"/>
    <p:sldId id="342" r:id="rId13"/>
    <p:sldId id="343" r:id="rId14"/>
    <p:sldId id="332" r:id="rId15"/>
    <p:sldId id="333" r:id="rId16"/>
    <p:sldId id="347" r:id="rId17"/>
    <p:sldId id="334" r:id="rId18"/>
    <p:sldId id="335" r:id="rId19"/>
    <p:sldId id="336" r:id="rId20"/>
    <p:sldId id="348" r:id="rId21"/>
    <p:sldId id="337" r:id="rId22"/>
    <p:sldId id="349" r:id="rId23"/>
    <p:sldId id="354" r:id="rId24"/>
    <p:sldId id="338" r:id="rId25"/>
    <p:sldId id="344" r:id="rId26"/>
    <p:sldId id="345" r:id="rId27"/>
    <p:sldId id="346" r:id="rId28"/>
    <p:sldId id="350" r:id="rId29"/>
    <p:sldId id="351" r:id="rId30"/>
    <p:sldId id="352" r:id="rId31"/>
    <p:sldId id="35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SER" initials="N" lastIdx="9" clrIdx="0">
    <p:extLst>
      <p:ext uri="{19B8F6BF-5375-455C-9EA6-DF929625EA0E}">
        <p15:presenceInfo xmlns:p15="http://schemas.microsoft.com/office/powerpoint/2012/main" userId="NA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5" autoAdjust="0"/>
    <p:restoredTop sz="88214" autoAdjust="0"/>
  </p:normalViewPr>
  <p:slideViewPr>
    <p:cSldViewPr snapToGrid="0">
      <p:cViewPr varScale="1">
        <p:scale>
          <a:sx n="101" d="100"/>
          <a:sy n="101" d="100"/>
        </p:scale>
        <p:origin x="8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8FAE62-F112-4A68-A77E-C8ED53A7C73A}"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3063523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FAE62-F112-4A68-A77E-C8ED53A7C73A}"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420923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FAE62-F112-4A68-A77E-C8ED53A7C73A}"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3950698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8246"/>
      </p:ext>
    </p:extLst>
  </p:cSld>
  <p:clrMapOvr>
    <a:masterClrMapping/>
  </p:clrMapOvr>
  <p:transition advTm="10992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rtl="1">
              <a:defRPr sz="4000">
                <a:solidFill>
                  <a:srgbClr val="C00000"/>
                </a:solidFill>
                <a:effectLst>
                  <a:outerShdw blurRad="38100" dist="38100" dir="2700000" algn="tl">
                    <a:srgbClr val="000000">
                      <a:alpha val="43137"/>
                    </a:srgbClr>
                  </a:outerShdw>
                </a:effectLst>
                <a:cs typeface="B Titr" panose="00000700000000000000" pitchFamily="2" charset="-78"/>
              </a:defRPr>
            </a:lvl1pPr>
          </a:lstStyle>
          <a:p>
            <a:r>
              <a:rPr lang="en-US"/>
              <a:t>Click to edit Master title style</a:t>
            </a:r>
          </a:p>
        </p:txBody>
      </p:sp>
      <p:sp>
        <p:nvSpPr>
          <p:cNvPr id="3" name="Content Placeholder 2"/>
          <p:cNvSpPr>
            <a:spLocks noGrp="1"/>
          </p:cNvSpPr>
          <p:nvPr>
            <p:ph idx="1"/>
          </p:nvPr>
        </p:nvSpPr>
        <p:spPr/>
        <p:txBody>
          <a:bodyPr/>
          <a:lstStyle>
            <a:lvl1pPr algn="r" rtl="1">
              <a:defRPr>
                <a:cs typeface="B Koodak" panose="00000700000000000000" pitchFamily="2" charset="-78"/>
              </a:defRPr>
            </a:lvl1pPr>
            <a:lvl2pPr algn="r" rtl="1">
              <a:defRPr>
                <a:cs typeface="B Koodak" panose="00000700000000000000" pitchFamily="2" charset="-78"/>
              </a:defRPr>
            </a:lvl2pPr>
            <a:lvl3pPr algn="r" rtl="1">
              <a:defRPr>
                <a:cs typeface="B Koodak" panose="00000700000000000000" pitchFamily="2" charset="-78"/>
              </a:defRPr>
            </a:lvl3pPr>
            <a:lvl4pPr algn="r" rtl="1">
              <a:defRPr>
                <a:cs typeface="B Koodak" panose="00000700000000000000" pitchFamily="2" charset="-78"/>
              </a:defRPr>
            </a:lvl4pPr>
            <a:lvl5pPr algn="r" rtl="1">
              <a:defRPr>
                <a:cs typeface="B Koodak" panose="000007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252656"/>
      </p:ext>
    </p:extLst>
  </p:cSld>
  <p:clrMapOvr>
    <a:masterClrMapping/>
  </p:clrMapOvr>
  <p:transition advTm="1099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103153"/>
      </p:ext>
    </p:extLst>
  </p:cSld>
  <p:clrMapOvr>
    <a:masterClrMapping/>
  </p:clrMapOvr>
  <p:transition advTm="10992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BD845-6291-4783-A442-C11663DC9EF4}"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193466"/>
      </p:ext>
    </p:extLst>
  </p:cSld>
  <p:clrMapOvr>
    <a:masterClrMapping/>
  </p:clrMapOvr>
  <p:transition advTm="10992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6BD845-6291-4783-A442-C11663DC9EF4}" type="datetimeFigureOut">
              <a:rPr lang="en-US" smtClean="0">
                <a:solidFill>
                  <a:prstClr val="black">
                    <a:tint val="75000"/>
                  </a:prstClr>
                </a:solidFill>
              </a:rPr>
              <a:pPr/>
              <a:t>4/4/2023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554366"/>
      </p:ext>
    </p:extLst>
  </p:cSld>
  <p:clrMapOvr>
    <a:masterClrMapping/>
  </p:clrMapOvr>
  <p:transition advTm="10992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6BD845-6291-4783-A442-C11663DC9EF4}" type="datetimeFigureOut">
              <a:rPr lang="en-US" smtClean="0">
                <a:solidFill>
                  <a:prstClr val="black">
                    <a:tint val="75000"/>
                  </a:prstClr>
                </a:solidFill>
              </a:rPr>
              <a:pPr/>
              <a:t>4/4/2023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721387"/>
      </p:ext>
    </p:extLst>
  </p:cSld>
  <p:clrMapOvr>
    <a:masterClrMapping/>
  </p:clrMapOvr>
  <p:transition advTm="10992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BD845-6291-4783-A442-C11663DC9EF4}" type="datetimeFigureOut">
              <a:rPr lang="en-US" smtClean="0">
                <a:solidFill>
                  <a:prstClr val="black">
                    <a:tint val="75000"/>
                  </a:prstClr>
                </a:solidFill>
              </a:rPr>
              <a:pPr/>
              <a:t>4/4/2023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766986"/>
      </p:ext>
    </p:extLst>
  </p:cSld>
  <p:clrMapOvr>
    <a:masterClrMapping/>
  </p:clrMapOvr>
  <p:transition advTm="10992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BD845-6291-4783-A442-C11663DC9EF4}"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293849"/>
      </p:ext>
    </p:extLst>
  </p:cSld>
  <p:clrMapOvr>
    <a:masterClrMapping/>
  </p:clrMapOvr>
  <p:transition advTm="10992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FAE62-F112-4A68-A77E-C8ED53A7C73A}"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478816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BD845-6291-4783-A442-C11663DC9EF4}"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203696"/>
      </p:ext>
    </p:extLst>
  </p:cSld>
  <p:clrMapOvr>
    <a:masterClrMapping/>
  </p:clrMapOvr>
  <p:transition advTm="10992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375173"/>
      </p:ext>
    </p:extLst>
  </p:cSld>
  <p:clrMapOvr>
    <a:masterClrMapping/>
  </p:clrMapOvr>
  <p:transition advTm="10992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595622"/>
      </p:ext>
    </p:extLst>
  </p:cSld>
  <p:clrMapOvr>
    <a:masterClrMapping/>
  </p:clrMapOvr>
  <p:transition advTm="10992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983A-3A5B-4315-9143-1430A655E2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EA60FC-34E2-40F1-86EE-752241AF8C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CE7B16-166C-4246-914F-F2CB8203E16B}"/>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1A3AFEC-DF2C-4F93-849F-742F5041424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A3870F2-1CC0-45C7-BB5D-5F939A98313B}"/>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384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B58F-6196-4883-934F-0CCAD03A25C1}"/>
              </a:ext>
            </a:extLst>
          </p:cNvPr>
          <p:cNvSpPr>
            <a:spLocks noGrp="1"/>
          </p:cNvSpPr>
          <p:nvPr>
            <p:ph type="title"/>
          </p:nvPr>
        </p:nvSpPr>
        <p:spPr/>
        <p:txBody>
          <a:bodyPr/>
          <a:lstStyle>
            <a:lvl1pPr algn="r" rtl="1">
              <a:defRPr>
                <a:solidFill>
                  <a:srgbClr val="FF0000"/>
                </a:solidFill>
                <a:effectLst>
                  <a:outerShdw blurRad="38100" dist="38100" dir="2700000" algn="tl">
                    <a:srgbClr val="000000">
                      <a:alpha val="43137"/>
                    </a:srgbClr>
                  </a:outerShdw>
                </a:effectLst>
                <a:cs typeface="B Titr" panose="00000700000000000000" pitchFamily="2" charset="-78"/>
              </a:defRPr>
            </a:lvl1pPr>
          </a:lstStyle>
          <a:p>
            <a:r>
              <a:rPr lang="en-US" dirty="0"/>
              <a:t>Click to edit Master title style</a:t>
            </a:r>
          </a:p>
        </p:txBody>
      </p:sp>
      <p:sp>
        <p:nvSpPr>
          <p:cNvPr id="3" name="Content Placeholder 2">
            <a:extLst>
              <a:ext uri="{FF2B5EF4-FFF2-40B4-BE49-F238E27FC236}">
                <a16:creationId xmlns:a16="http://schemas.microsoft.com/office/drawing/2014/main" id="{81D843BD-240B-49D9-B8B7-478DDD801375}"/>
              </a:ext>
            </a:extLst>
          </p:cNvPr>
          <p:cNvSpPr>
            <a:spLocks noGrp="1"/>
          </p:cNvSpPr>
          <p:nvPr>
            <p:ph idx="1"/>
          </p:nvPr>
        </p:nvSpPr>
        <p:spPr/>
        <p:txBody>
          <a:bodyPr/>
          <a:lstStyle>
            <a:lvl1pPr algn="r" rtl="1">
              <a:defRPr>
                <a:cs typeface="B Koodak" panose="00000700000000000000" pitchFamily="2" charset="-78"/>
              </a:defRPr>
            </a:lvl1pPr>
            <a:lvl2pPr algn="r" rtl="1">
              <a:defRPr>
                <a:cs typeface="B Koodak" panose="00000700000000000000" pitchFamily="2" charset="-78"/>
              </a:defRPr>
            </a:lvl2pPr>
            <a:lvl3pPr algn="r" rtl="1">
              <a:defRPr>
                <a:cs typeface="B Koodak" panose="00000700000000000000" pitchFamily="2" charset="-78"/>
              </a:defRPr>
            </a:lvl3pPr>
            <a:lvl4pPr algn="r" rtl="1">
              <a:defRPr>
                <a:cs typeface="B Koodak" panose="00000700000000000000" pitchFamily="2" charset="-78"/>
              </a:defRPr>
            </a:lvl4pPr>
            <a:lvl5pPr algn="r" rtl="1">
              <a:defRPr>
                <a:cs typeface="B Koodak" panose="00000700000000000000" pitchFamily="2" charset="-7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F4F660-9E07-4175-9F63-778D321AC179}"/>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1F15FB-FB79-4F18-86F8-54E2D635F4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8EBDBA2-C630-4BCD-95B5-474E8A2AF513}"/>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020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4F1B-5B97-4D12-BEC9-55DA385E80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F39B66-4EED-45ED-942B-0BB3D20EEE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DED0B2-4200-4133-818A-F3968DD0AEF0}"/>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9E934D6-ABA5-43F4-A2ED-53B0AB0AAC2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AD31234-8007-47C9-9D61-7E271D7C2BDB}"/>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53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2E009-6423-4F5C-A7BB-E81C605203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D25D68-B07B-42AF-BAC5-975907B8CC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1754AB-00A3-4904-975C-AEF4529893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26C0C0-85C7-4206-84C6-3A659DD0E846}"/>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73AE913-1851-4073-8AA4-36757B59F93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F7DBAB2-60D8-4002-B766-DF2135F55A9A}"/>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091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F6572-7BE4-43E2-BB20-0DA42504CD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6DE3FD-9667-445B-A6BD-AD9933500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A501E8-858B-4935-BDA6-708859F2D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5EF72D-8CCD-4D46-8BCF-DD15E7935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9AB4AC-4627-419A-9975-A721E30F68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AA118E-FA39-49A5-BED9-A9CAFF9A71BE}"/>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4/4/2023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470559B6-1C3E-45C5-A831-E7927AD4620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37E1113-CF71-4DE7-8713-211775688BAF}"/>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538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56C3A-262C-4FA8-B84B-5D99D4514A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7A70F4-4CCA-4E63-8DEB-8B2C800528FD}"/>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4/4/2023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153D0CF6-18C8-485C-902E-7661477E7E1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C8D81E1-AA50-46F5-9C52-CFCFB1855208}"/>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819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578985-32F7-42ED-AD7E-F8133596E4B7}"/>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6A548CD-B2E9-4C4C-9ABA-AF879B47EF4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5DC8D7B-E33E-4B3E-8609-FEA8F6DF9B74}"/>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8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8FAE62-F112-4A68-A77E-C8ED53A7C73A}"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564849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0EC2-FA66-450D-AAE5-86961EFCC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C1DE4D-4CBD-4807-BE6D-04B70A5AD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D26789-49A3-4D7D-8753-35AA5029A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56B9B4-F19D-47D2-8C42-EAFBAB22FAD3}"/>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4016BC8-0ED7-4C3C-8F2E-6F23CEB53AA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3BD9D21-8CE3-4F2F-A16B-C9174F733FED}"/>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98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A11F-CB0A-470F-AA4B-32B88D5E11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CD3D2B-7170-41E8-BBF3-EBBDB8C0B2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3EFDE8-E507-4895-8A3A-D10547FA8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54ED9-C590-4543-B627-EA84931A1ECA}"/>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14FDD17-97F2-4FA8-82A4-69D73E97A89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2B10B82-D34B-4973-A0F1-5D66F0D64581}"/>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7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05CF-FC19-446E-8D81-8B55D717CB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F67D39-94F6-4B3E-98AC-4E14E93FE0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8C42F-3A14-486E-BF2C-F63E2628E948}"/>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5D30947-7DF9-41FD-8837-B668B88A004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4DB4B9-7747-4F0D-8E24-FCD667A680D7}"/>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072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004C00-5B2B-4934-9D42-F20E7CA807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3C9CCB-230C-40D6-A2B5-F2D4675FAA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4A485-E65B-41AE-9A62-629809F2E46B}"/>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A512583-D4A3-43F5-A4B0-F904B1C677C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0B1F3E9-684D-4E53-A0F0-E2B3BC2FE830}"/>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28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8FAE62-F112-4A68-A77E-C8ED53A7C73A}"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19575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8FAE62-F112-4A68-A77E-C8ED53A7C73A}" type="datetimeFigureOut">
              <a:rPr lang="en-US" smtClean="0"/>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99596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8FAE62-F112-4A68-A77E-C8ED53A7C73A}" type="datetimeFigureOut">
              <a:rPr lang="en-US" smtClean="0"/>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173117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FAE62-F112-4A68-A77E-C8ED53A7C73A}" type="datetimeFigureOut">
              <a:rPr lang="en-US" smtClean="0"/>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308196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8FAE62-F112-4A68-A77E-C8ED53A7C73A}"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409389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8FAE62-F112-4A68-A77E-C8ED53A7C73A}"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1109303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FAE62-F112-4A68-A77E-C8ED53A7C73A}" type="datetimeFigureOut">
              <a:rPr lang="en-US" smtClean="0"/>
              <a:t>4/4/2023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6B6A6-CA11-4E3E-B7CA-96B97FCE818F}" type="slidenum">
              <a:rPr lang="en-US" smtClean="0"/>
              <a:t>‹#›</a:t>
            </a:fld>
            <a:endParaRPr lang="en-US"/>
          </a:p>
        </p:txBody>
      </p:sp>
    </p:spTree>
    <p:extLst>
      <p:ext uri="{BB962C8B-B14F-4D97-AF65-F5344CB8AC3E}">
        <p14:creationId xmlns:p14="http://schemas.microsoft.com/office/powerpoint/2010/main" val="1802528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BD845-6291-4783-A442-C11663DC9EF4}"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189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Tm="10992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1A0AB0-793B-45F1-ADA5-27149F0991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6619A7-859E-4BC5-9804-433F62265C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5623B-39E8-439F-80A1-2424F2BEB9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03365-C1FF-4C40-824B-ED0FE5C192C4}"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2E5E03B-5E45-4A08-8936-9F28FE97C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A741504-BDD4-42D2-9A33-DD85ECDF2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168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145150"/>
      </p:ext>
    </p:extLst>
  </p:cSld>
  <p:clrMapOvr>
    <a:masterClrMapping/>
  </p:clrMapOvr>
  <p:transition advTm="109920"/>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254782" y="1054581"/>
            <a:ext cx="11440160" cy="5123815"/>
          </a:xfrm>
        </p:spPr>
        <p:txBody>
          <a:bodyPr>
            <a:normAutofit/>
          </a:bodyPr>
          <a:lstStyle/>
          <a:p>
            <a:pPr algn="just" rtl="1">
              <a:lnSpc>
                <a:spcPct val="170000"/>
              </a:lnSpc>
            </a:pPr>
            <a:r>
              <a:rPr lang="fa-IR" dirty="0">
                <a:cs typeface="B Zar" panose="00000400000000000000" pitchFamily="2" charset="-78"/>
              </a:rPr>
              <a:t>در صورت امکان بهتر است از افعال به فرم </a:t>
            </a:r>
            <a:r>
              <a:rPr lang="en-US" sz="2400" dirty="0" err="1">
                <a:latin typeface="Times New Roman" panose="02020603050405020304" pitchFamily="18" charset="0"/>
                <a:cs typeface="Times New Roman" panose="02020603050405020304" pitchFamily="18" charset="0"/>
              </a:rPr>
              <a:t>ing</a:t>
            </a:r>
            <a:r>
              <a:rPr lang="fa-IR" sz="2400" dirty="0">
                <a:cs typeface="B Zar" panose="00000400000000000000" pitchFamily="2" charset="-78"/>
              </a:rPr>
              <a:t> </a:t>
            </a:r>
            <a:r>
              <a:rPr lang="fa-IR" dirty="0">
                <a:cs typeface="B Zar" panose="00000400000000000000" pitchFamily="2" charset="-78"/>
              </a:rPr>
              <a:t>استفاده شود نه اسامی انتزاعی</a:t>
            </a:r>
          </a:p>
          <a:p>
            <a:pPr algn="just" rtl="1">
              <a:lnSpc>
                <a:spcPct val="170000"/>
              </a:lnSpc>
            </a:pPr>
            <a:r>
              <a:rPr lang="fa-IR" dirty="0">
                <a:cs typeface="B Zar" panose="00000400000000000000" pitchFamily="2" charset="-78"/>
              </a:rPr>
              <a:t>این امر باعث می‌شود که خواندن عنوان راحت‌تر باشد و از تعداد کلمات کمتری نیز استفاده شود. </a:t>
            </a:r>
          </a:p>
          <a:p>
            <a:pPr algn="just" rtl="1">
              <a:lnSpc>
                <a:spcPct val="170000"/>
              </a:lnSpc>
            </a:pPr>
            <a:endParaRPr lang="fa-IR" dirty="0">
              <a:cs typeface="B Zar" panose="00000400000000000000" pitchFamily="2" charset="-78"/>
            </a:endParaRPr>
          </a:p>
          <a:p>
            <a:pPr algn="just" rtl="1">
              <a:lnSpc>
                <a:spcPct val="170000"/>
              </a:lnSpc>
            </a:pPr>
            <a:endParaRPr lang="en-US" dirty="0">
              <a:cs typeface="B Zar" panose="000004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734152036"/>
              </p:ext>
            </p:extLst>
          </p:nvPr>
        </p:nvGraphicFramePr>
        <p:xfrm>
          <a:off x="680720" y="3076786"/>
          <a:ext cx="10881360" cy="2287694"/>
        </p:xfrm>
        <a:graphic>
          <a:graphicData uri="http://schemas.openxmlformats.org/drawingml/2006/table">
            <a:tbl>
              <a:tblPr firstRow="1" bandRow="1">
                <a:tableStyleId>{5C22544A-7EE6-4342-B048-85BDC9FD1C3A}</a:tableStyleId>
              </a:tblPr>
              <a:tblGrid>
                <a:gridCol w="5440680">
                  <a:extLst>
                    <a:ext uri="{9D8B030D-6E8A-4147-A177-3AD203B41FA5}">
                      <a16:colId xmlns:a16="http://schemas.microsoft.com/office/drawing/2014/main" val="20000"/>
                    </a:ext>
                  </a:extLst>
                </a:gridCol>
                <a:gridCol w="5440680">
                  <a:extLst>
                    <a:ext uri="{9D8B030D-6E8A-4147-A177-3AD203B41FA5}">
                      <a16:colId xmlns:a16="http://schemas.microsoft.com/office/drawing/2014/main" val="20001"/>
                    </a:ext>
                  </a:extLst>
                </a:gridCol>
              </a:tblGrid>
              <a:tr h="774975">
                <a:tc>
                  <a:txBody>
                    <a:bodyPr/>
                    <a:lstStyle/>
                    <a:p>
                      <a:pPr algn="ctr"/>
                      <a:r>
                        <a:rPr lang="en-US" sz="3200" dirty="0">
                          <a:latin typeface="Times New Roman" panose="02020603050405020304" pitchFamily="18" charset="0"/>
                          <a:cs typeface="Times New Roman" panose="02020603050405020304" pitchFamily="18" charset="0"/>
                        </a:rPr>
                        <a:t>OV</a:t>
                      </a:r>
                    </a:p>
                  </a:txBody>
                  <a:tcPr/>
                </a:tc>
                <a:tc>
                  <a:txBody>
                    <a:bodyPr/>
                    <a:lstStyle/>
                    <a:p>
                      <a:pPr algn="ctr"/>
                      <a:r>
                        <a:rPr lang="en-US" sz="3200" dirty="0">
                          <a:latin typeface="Times New Roman" panose="02020603050405020304" pitchFamily="18" charset="0"/>
                          <a:cs typeface="Times New Roman" panose="02020603050405020304" pitchFamily="18" charset="0"/>
                        </a:rPr>
                        <a:t>RV</a:t>
                      </a:r>
                    </a:p>
                  </a:txBody>
                  <a:tcPr/>
                </a:tc>
                <a:extLst>
                  <a:ext uri="{0D108BD9-81ED-4DB2-BD59-A6C34878D82A}">
                    <a16:rowId xmlns:a16="http://schemas.microsoft.com/office/drawing/2014/main" val="10000"/>
                  </a:ext>
                </a:extLst>
              </a:tr>
              <a:tr h="1512719">
                <a:tc>
                  <a:txBody>
                    <a:bodyPr/>
                    <a:lstStyle/>
                    <a:p>
                      <a:r>
                        <a:rPr lang="en-US" sz="2800" dirty="0">
                          <a:solidFill>
                            <a:schemeClr val="accent1"/>
                          </a:solidFill>
                          <a:latin typeface="Times New Roman" panose="02020603050405020304" pitchFamily="18" charset="0"/>
                          <a:cs typeface="Times New Roman" panose="02020603050405020304" pitchFamily="18" charset="0"/>
                        </a:rPr>
                        <a:t>The </a:t>
                      </a:r>
                      <a:r>
                        <a:rPr lang="en-US" sz="2800" i="1" dirty="0">
                          <a:solidFill>
                            <a:schemeClr val="accent1"/>
                          </a:solidFill>
                          <a:latin typeface="Times New Roman" panose="02020603050405020304" pitchFamily="18" charset="0"/>
                          <a:cs typeface="Times New Roman" panose="02020603050405020304" pitchFamily="18" charset="0"/>
                        </a:rPr>
                        <a:t>Specification </a:t>
                      </a:r>
                      <a:r>
                        <a:rPr lang="en-US" sz="2800" dirty="0">
                          <a:solidFill>
                            <a:schemeClr val="accent1"/>
                          </a:solidFill>
                          <a:latin typeface="Times New Roman" panose="02020603050405020304" pitchFamily="18" charset="0"/>
                          <a:cs typeface="Times New Roman" panose="02020603050405020304" pitchFamily="18" charset="0"/>
                        </a:rPr>
                        <a:t>and the </a:t>
                      </a:r>
                      <a:r>
                        <a:rPr lang="en-US" sz="2800" i="1" dirty="0">
                          <a:solidFill>
                            <a:schemeClr val="accent1"/>
                          </a:solidFill>
                          <a:latin typeface="Times New Roman" panose="02020603050405020304" pitchFamily="18" charset="0"/>
                          <a:cs typeface="Times New Roman" panose="02020603050405020304" pitchFamily="18" charset="0"/>
                        </a:rPr>
                        <a:t>Evaluation </a:t>
                      </a:r>
                      <a:r>
                        <a:rPr lang="en-US" sz="2800" dirty="0">
                          <a:solidFill>
                            <a:schemeClr val="accent1"/>
                          </a:solidFill>
                          <a:latin typeface="Times New Roman" panose="02020603050405020304" pitchFamily="18" charset="0"/>
                          <a:cs typeface="Times New Roman" panose="02020603050405020304" pitchFamily="18" charset="0"/>
                        </a:rPr>
                        <a:t>of Educational  Software in Primary Schools </a:t>
                      </a:r>
                      <a:endParaRPr lang="en-US" sz="2800" dirty="0">
                        <a:latin typeface="Times New Roman" panose="02020603050405020304" pitchFamily="18" charset="0"/>
                        <a:cs typeface="Times New Roman" panose="02020603050405020304" pitchFamily="18"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i="1" dirty="0">
                          <a:solidFill>
                            <a:schemeClr val="accent6">
                              <a:lumMod val="75000"/>
                            </a:schemeClr>
                          </a:solidFill>
                          <a:latin typeface="Times New Roman" panose="02020603050405020304" pitchFamily="18" charset="0"/>
                          <a:cs typeface="Times New Roman" panose="02020603050405020304" pitchFamily="18" charset="0"/>
                        </a:rPr>
                        <a:t>Specifying </a:t>
                      </a:r>
                      <a:r>
                        <a:rPr lang="en-US" sz="2800" dirty="0">
                          <a:solidFill>
                            <a:schemeClr val="accent6">
                              <a:lumMod val="75000"/>
                            </a:schemeClr>
                          </a:solidFill>
                          <a:latin typeface="Times New Roman" panose="02020603050405020304" pitchFamily="18" charset="0"/>
                          <a:cs typeface="Times New Roman" panose="02020603050405020304" pitchFamily="18" charset="0"/>
                        </a:rPr>
                        <a:t>and </a:t>
                      </a:r>
                      <a:r>
                        <a:rPr lang="en-US" sz="2800" i="1" dirty="0">
                          <a:solidFill>
                            <a:schemeClr val="accent6">
                              <a:lumMod val="75000"/>
                            </a:schemeClr>
                          </a:solidFill>
                          <a:latin typeface="Times New Roman" panose="02020603050405020304" pitchFamily="18" charset="0"/>
                          <a:cs typeface="Times New Roman" panose="02020603050405020304" pitchFamily="18" charset="0"/>
                        </a:rPr>
                        <a:t>Evaluating </a:t>
                      </a:r>
                      <a:r>
                        <a:rPr lang="en-US" sz="2800" dirty="0">
                          <a:solidFill>
                            <a:schemeClr val="accent6">
                              <a:lumMod val="75000"/>
                            </a:schemeClr>
                          </a:solidFill>
                          <a:latin typeface="Times New Roman" panose="02020603050405020304" pitchFamily="18" charset="0"/>
                          <a:cs typeface="Times New Roman" panose="02020603050405020304" pitchFamily="18" charset="0"/>
                        </a:rPr>
                        <a:t>Educational Software in primary schools</a:t>
                      </a:r>
                      <a:endParaRPr lang="en-US" sz="4400" dirty="0">
                        <a:solidFill>
                          <a:schemeClr val="accent6">
                            <a:lumMod val="75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73023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5140960" y="1466563"/>
            <a:ext cx="6624320" cy="5123815"/>
          </a:xfrm>
        </p:spPr>
        <p:txBody>
          <a:bodyPr>
            <a:normAutofit/>
          </a:bodyPr>
          <a:lstStyle/>
          <a:p>
            <a:pPr algn="just" rtl="1">
              <a:buClr>
                <a:schemeClr val="accent3"/>
              </a:buClr>
              <a:defRPr/>
            </a:pPr>
            <a:r>
              <a:rPr lang="fa-IR" dirty="0">
                <a:latin typeface="Bookman Old Style" pitchFamily="18" charset="0"/>
                <a:cs typeface="B Zar" panose="00000400000000000000" pitchFamily="2" charset="-78"/>
              </a:rPr>
              <a:t>کلمات کلیدی و ترکیب آنها داخل گیومه ("") را باید در گوگل جستجو نمود تا اطمینان حاصل شود کلمات و ترکیبات آن‌ها به صورت رایج در اینترنت وجود دارد.</a:t>
            </a:r>
          </a:p>
          <a:p>
            <a:pPr algn="just" rtl="1">
              <a:buClr>
                <a:schemeClr val="accent3"/>
              </a:buClr>
              <a:defRPr/>
            </a:pPr>
            <a:r>
              <a:rPr lang="fa-IR" dirty="0">
                <a:latin typeface="Bookman Old Style" pitchFamily="18" charset="0"/>
                <a:cs typeface="B Zar" panose="00000400000000000000" pitchFamily="2" charset="-78"/>
              </a:rPr>
              <a:t>اگر کلمه انتخابی کمتر از چند هزار پاسخ نمایش می‌دهد و یک کلمه اختصاصی نیست، باید بررسی کنید که آیا سایر نویسندگان:</a:t>
            </a:r>
          </a:p>
          <a:p>
            <a:pPr algn="just" rtl="1">
              <a:buClr>
                <a:schemeClr val="accent3"/>
              </a:buClr>
              <a:defRPr/>
            </a:pPr>
            <a:r>
              <a:rPr lang="fa-IR" dirty="0">
                <a:latin typeface="Bookman Old Style" pitchFamily="18" charset="0"/>
                <a:cs typeface="B Zar" panose="00000400000000000000" pitchFamily="2" charset="-78"/>
              </a:rPr>
              <a:t>از زبان انگلیسی به عنوان زبان مادری استفاده می‌کنند.</a:t>
            </a:r>
          </a:p>
          <a:p>
            <a:pPr algn="just" rtl="1">
              <a:buClr>
                <a:schemeClr val="accent3"/>
              </a:buClr>
              <a:defRPr/>
            </a:pPr>
            <a:r>
              <a:rPr lang="fa-IR" dirty="0">
                <a:latin typeface="Bookman Old Style" pitchFamily="18" charset="0"/>
                <a:cs typeface="B Zar" panose="00000400000000000000" pitchFamily="2" charset="-78"/>
              </a:rPr>
              <a:t>از کلمه به عنوان همان مفوم مد نظر شما استفاده می‌کنند. </a:t>
            </a:r>
          </a:p>
          <a:p>
            <a:pPr marL="0" indent="0" algn="just" rtl="1">
              <a:buClr>
                <a:schemeClr val="accent3"/>
              </a:buClr>
              <a:buNone/>
              <a:defRPr/>
            </a:pPr>
            <a:endParaRPr lang="fa-IR" dirty="0">
              <a:latin typeface="Bookman Old Style" pitchFamily="18" charset="0"/>
              <a:cs typeface="B Zar" panose="00000400000000000000" pitchFamily="2" charset="-78"/>
            </a:endParaRPr>
          </a:p>
          <a:p>
            <a:pPr marL="0" indent="0" algn="just" rtl="1">
              <a:buClr>
                <a:schemeClr val="accent3"/>
              </a:buClr>
              <a:buNone/>
              <a:defRPr/>
            </a:pPr>
            <a:r>
              <a:rPr lang="fa-IR" dirty="0">
                <a:solidFill>
                  <a:schemeClr val="accent5"/>
                </a:solidFill>
                <a:latin typeface="Bookman Old Style" pitchFamily="18" charset="0"/>
                <a:cs typeface="B Zar" panose="00000400000000000000" pitchFamily="2" charset="-78"/>
              </a:rPr>
              <a:t>اگر پاسخ به هر یک از سوالات بالا نه! باشد باید به فکر کلمات جایگزین باشید. </a:t>
            </a:r>
            <a:endParaRPr lang="en-US" dirty="0">
              <a:solidFill>
                <a:schemeClr val="accent5"/>
              </a:solidFill>
              <a:cs typeface="B Zar" panose="00000400000000000000" pitchFamily="2" charset="-78"/>
            </a:endParaRPr>
          </a:p>
        </p:txBody>
      </p:sp>
      <p:pic>
        <p:nvPicPr>
          <p:cNvPr id="4" name="Picture 3" descr="C:\Users\Mohammad\Desktop\table5.jpg">
            <a:extLst>
              <a:ext uri="{FF2B5EF4-FFF2-40B4-BE49-F238E27FC236}">
                <a16:creationId xmlns:a16="http://schemas.microsoft.com/office/drawing/2014/main" id="{693C36C4-025D-4D0A-A2AA-A47D7068AAF6}"/>
              </a:ext>
            </a:extLst>
          </p:cNvPr>
          <p:cNvPicPr>
            <a:picLocks noChangeAspect="1" noChangeArrowheads="1"/>
          </p:cNvPicPr>
          <p:nvPr/>
        </p:nvPicPr>
        <p:blipFill>
          <a:blip r:embed="rId3" cstate="print"/>
          <a:srcRect/>
          <a:stretch>
            <a:fillRect/>
          </a:stretch>
        </p:blipFill>
        <p:spPr bwMode="auto">
          <a:xfrm>
            <a:off x="0" y="4196080"/>
            <a:ext cx="5140960" cy="2103120"/>
          </a:xfrm>
          <a:prstGeom prst="rect">
            <a:avLst/>
          </a:prstGeom>
          <a:noFill/>
          <a:ln w="9525">
            <a:noFill/>
            <a:miter lim="800000"/>
            <a:headEnd/>
            <a:tailEnd/>
          </a:ln>
        </p:spPr>
      </p:pic>
    </p:spTree>
    <p:extLst>
      <p:ext uri="{BB962C8B-B14F-4D97-AF65-F5344CB8AC3E}">
        <p14:creationId xmlns:p14="http://schemas.microsoft.com/office/powerpoint/2010/main" val="3460378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838200" y="1666240"/>
            <a:ext cx="10515600" cy="4807373"/>
          </a:xfrm>
        </p:spPr>
        <p:txBody>
          <a:bodyPr>
            <a:normAutofit fontScale="92500"/>
          </a:bodyPr>
          <a:lstStyle/>
          <a:p>
            <a:pPr marL="0" indent="0" algn="just" rtl="1">
              <a:buNone/>
            </a:pPr>
            <a:r>
              <a:rPr lang="fa-IR" b="1" dirty="0">
                <a:cs typeface="B Zar" panose="00000400000000000000" pitchFamily="2" charset="-78"/>
              </a:rPr>
              <a:t>آیا استفاده از صفاتی مثل </a:t>
            </a:r>
            <a:r>
              <a:rPr lang="en-US" b="1" dirty="0">
                <a:latin typeface="Times New Roman" panose="02020603050405020304" pitchFamily="18" charset="0"/>
                <a:cs typeface="Times New Roman" panose="02020603050405020304" pitchFamily="18" charset="0"/>
              </a:rPr>
              <a:t>innovative</a:t>
            </a:r>
            <a:r>
              <a:rPr lang="fa-IR" b="1" dirty="0">
                <a:cs typeface="B Zar" panose="00000400000000000000" pitchFamily="2" charset="-78"/>
              </a:rPr>
              <a:t> و </a:t>
            </a:r>
            <a:r>
              <a:rPr lang="en-US" b="1" dirty="0">
                <a:latin typeface="Times New Roman" panose="02020603050405020304" pitchFamily="18" charset="0"/>
                <a:cs typeface="Times New Roman" panose="02020603050405020304" pitchFamily="18" charset="0"/>
              </a:rPr>
              <a:t>novel</a:t>
            </a:r>
            <a:r>
              <a:rPr lang="fa-IR" b="1" dirty="0">
                <a:cs typeface="B Zar" panose="00000400000000000000" pitchFamily="2" charset="-78"/>
              </a:rPr>
              <a:t> می‌تواند در جذب مخاطب موثر باشد؟</a:t>
            </a:r>
          </a:p>
          <a:p>
            <a:pPr algn="just" rtl="1"/>
            <a:endParaRPr lang="fa-IR" dirty="0">
              <a:cs typeface="B Zar" panose="00000400000000000000" pitchFamily="2" charset="-78"/>
            </a:endParaRPr>
          </a:p>
          <a:p>
            <a:pPr algn="just" rtl="1">
              <a:lnSpc>
                <a:spcPct val="200000"/>
              </a:lnSpc>
            </a:pPr>
            <a:r>
              <a:rPr lang="fa-IR" dirty="0">
                <a:cs typeface="B Zar" panose="00000400000000000000" pitchFamily="2" charset="-78"/>
              </a:rPr>
              <a:t>میلیون‌های مقاله دیگر هستند که در عنوان خود از صفت‌ها استفاده نکرده‌اند. </a:t>
            </a:r>
          </a:p>
          <a:p>
            <a:pPr algn="just" rtl="1">
              <a:lnSpc>
                <a:spcPct val="200000"/>
              </a:lnSpc>
            </a:pPr>
            <a:r>
              <a:rPr lang="fa-IR" dirty="0">
                <a:cs typeface="B Zar" panose="00000400000000000000" pitchFamily="2" charset="-78"/>
              </a:rPr>
              <a:t>استفاده از این کلمات باید این امکان را به خواننده بدهد که بفهمد که کار شما خلاقانه بوده است اگر مقاله شما فاقد خلاقیت باشد دیگران دلیلی برای خواندن آن وجود ندارد. </a:t>
            </a:r>
          </a:p>
          <a:p>
            <a:pPr algn="just" rtl="1">
              <a:lnSpc>
                <a:spcPct val="200000"/>
              </a:lnSpc>
            </a:pPr>
            <a:r>
              <a:rPr lang="fa-IR" dirty="0">
                <a:cs typeface="B Zar" panose="00000400000000000000" pitchFamily="2" charset="-78"/>
              </a:rPr>
              <a:t>احتمال این که دیگران از این کلمات در جستجوی خود استفاده کنند کم است. </a:t>
            </a:r>
          </a:p>
          <a:p>
            <a:pPr algn="just" rtl="1"/>
            <a:endParaRPr lang="fa-IR" dirty="0">
              <a:cs typeface="B Zar" panose="00000400000000000000" pitchFamily="2" charset="-78"/>
            </a:endParaRPr>
          </a:p>
          <a:p>
            <a:pPr marL="0" indent="0" algn="just" rtl="1">
              <a:buNone/>
            </a:pPr>
            <a:endParaRPr lang="fa-IR" dirty="0">
              <a:cs typeface="B Zar" panose="00000400000000000000" pitchFamily="2" charset="-78"/>
            </a:endParaRPr>
          </a:p>
        </p:txBody>
      </p:sp>
    </p:spTree>
    <p:extLst>
      <p:ext uri="{BB962C8B-B14F-4D97-AF65-F5344CB8AC3E}">
        <p14:creationId xmlns:p14="http://schemas.microsoft.com/office/powerpoint/2010/main" val="2895190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899160" y="1652904"/>
            <a:ext cx="10515600" cy="4879975"/>
          </a:xfrm>
        </p:spPr>
        <p:txBody>
          <a:bodyPr>
            <a:normAutofit/>
          </a:bodyPr>
          <a:lstStyle/>
          <a:p>
            <a:pPr marL="0" indent="0" algn="just" rtl="1">
              <a:buNone/>
            </a:pPr>
            <a:r>
              <a:rPr lang="fa-IR" b="1" dirty="0">
                <a:cs typeface="B Zar" panose="00000400000000000000" pitchFamily="2" charset="-78"/>
              </a:rPr>
              <a:t>بهترین راه‌ها برای کوتاه‌تر کردن عنوان عبارتند از</a:t>
            </a:r>
            <a:r>
              <a:rPr lang="fa-IR" dirty="0">
                <a:cs typeface="B Zar" panose="00000400000000000000" pitchFamily="2" charset="-78"/>
              </a:rPr>
              <a:t>: </a:t>
            </a:r>
          </a:p>
          <a:p>
            <a:pPr marL="0" indent="0" algn="just" rtl="1">
              <a:buNone/>
            </a:pPr>
            <a:endParaRPr lang="fa-IR" dirty="0">
              <a:cs typeface="B Zar" panose="00000400000000000000" pitchFamily="2" charset="-78"/>
            </a:endParaRPr>
          </a:p>
          <a:p>
            <a:pPr algn="just" rtl="1"/>
            <a:r>
              <a:rPr lang="fa-IR" dirty="0">
                <a:cs typeface="B Zar" panose="00000400000000000000" pitchFamily="2" charset="-78"/>
              </a:rPr>
              <a:t>انتخاب کلمات کوتاه</a:t>
            </a:r>
          </a:p>
          <a:p>
            <a:pPr algn="just" rtl="1"/>
            <a:endParaRPr lang="fa-IR" dirty="0">
              <a:cs typeface="B Zar" panose="00000400000000000000" pitchFamily="2" charset="-78"/>
            </a:endParaRPr>
          </a:p>
          <a:p>
            <a:pPr algn="just" rtl="1"/>
            <a:r>
              <a:rPr lang="fa-IR" dirty="0">
                <a:cs typeface="B Zar" panose="00000400000000000000" pitchFamily="2" charset="-78"/>
              </a:rPr>
              <a:t>حذف کلمات اضافه</a:t>
            </a:r>
          </a:p>
          <a:p>
            <a:pPr algn="just" rtl="1"/>
            <a:endParaRPr lang="fa-IR" dirty="0">
              <a:cs typeface="B Zar" panose="00000400000000000000" pitchFamily="2" charset="-78"/>
            </a:endParaRPr>
          </a:p>
          <a:p>
            <a:pPr algn="just" rtl="1"/>
            <a:r>
              <a:rPr lang="fa-IR" dirty="0">
                <a:cs typeface="B Zar" panose="00000400000000000000" pitchFamily="2" charset="-78"/>
              </a:rPr>
              <a:t>استفاده از افعال به جای اسم‌ها</a:t>
            </a:r>
          </a:p>
        </p:txBody>
      </p:sp>
    </p:spTree>
    <p:extLst>
      <p:ext uri="{BB962C8B-B14F-4D97-AF65-F5344CB8AC3E}">
        <p14:creationId xmlns:p14="http://schemas.microsoft.com/office/powerpoint/2010/main" val="1002850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4" descr="C:\Users\Mohammad\Desktop\table.jpg"/>
          <p:cNvPicPr>
            <a:picLocks noGrp="1"/>
          </p:cNvPicPr>
          <p:nvPr>
            <p:ph idx="1"/>
          </p:nvPr>
        </p:nvPicPr>
        <p:blipFill>
          <a:blip r:embed="rId3" cstate="print"/>
          <a:srcRect/>
          <a:stretch>
            <a:fillRect/>
          </a:stretch>
        </p:blipFill>
        <p:spPr>
          <a:xfrm>
            <a:off x="172720" y="1213484"/>
            <a:ext cx="11064240" cy="5410835"/>
          </a:xfrm>
        </p:spPr>
      </p:pic>
    </p:spTree>
    <p:extLst>
      <p:ext uri="{BB962C8B-B14F-4D97-AF65-F5344CB8AC3E}">
        <p14:creationId xmlns:p14="http://schemas.microsoft.com/office/powerpoint/2010/main" val="375447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889000" y="1459865"/>
            <a:ext cx="10515600" cy="4351338"/>
          </a:xfrm>
        </p:spPr>
        <p:txBody>
          <a:bodyPr>
            <a:normAutofit/>
          </a:bodyPr>
          <a:lstStyle/>
          <a:p>
            <a:pPr algn="just" rtl="1"/>
            <a:r>
              <a:rPr lang="fa-IR" dirty="0">
                <a:cs typeface="B Zar" panose="00000400000000000000" pitchFamily="2" charset="-78"/>
              </a:rPr>
              <a:t>هرچند که نیاز نیست که عنوان حتما به شکل جمله کامل باشد، اما باید از نظر دستور زبان صحیح باشد.</a:t>
            </a:r>
          </a:p>
          <a:p>
            <a:pPr algn="just" rtl="1"/>
            <a:endParaRPr lang="fa-IR" dirty="0">
              <a:cs typeface="B Zar" panose="00000400000000000000" pitchFamily="2" charset="-78"/>
            </a:endParaRPr>
          </a:p>
          <a:p>
            <a:pPr algn="just" rtl="1"/>
            <a:r>
              <a:rPr lang="fa-IR" dirty="0">
                <a:cs typeface="B Zar" panose="00000400000000000000" pitchFamily="2" charset="-78"/>
              </a:rPr>
              <a:t>در موارد لازم باید از حروف تعریف استفاده کرد، حتی با وجود این که طول عنوان افزایش می‌یاید</a:t>
            </a:r>
          </a:p>
        </p:txBody>
      </p:sp>
      <p:graphicFrame>
        <p:nvGraphicFramePr>
          <p:cNvPr id="2" name="Table 1"/>
          <p:cNvGraphicFramePr>
            <a:graphicFrameLocks noGrp="1"/>
          </p:cNvGraphicFramePr>
          <p:nvPr>
            <p:extLst>
              <p:ext uri="{D42A27DB-BD31-4B8C-83A1-F6EECF244321}">
                <p14:modId xmlns:p14="http://schemas.microsoft.com/office/powerpoint/2010/main" val="3571986993"/>
              </p:ext>
            </p:extLst>
          </p:nvPr>
        </p:nvGraphicFramePr>
        <p:xfrm>
          <a:off x="802640" y="3747346"/>
          <a:ext cx="10820400" cy="2133600"/>
        </p:xfrm>
        <a:graphic>
          <a:graphicData uri="http://schemas.openxmlformats.org/drawingml/2006/table">
            <a:tbl>
              <a:tblPr firstRow="1" bandRow="1">
                <a:tableStyleId>{5C22544A-7EE6-4342-B048-85BDC9FD1C3A}</a:tableStyleId>
              </a:tblPr>
              <a:tblGrid>
                <a:gridCol w="54102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370840">
                <a:tc>
                  <a:txBody>
                    <a:bodyPr/>
                    <a:lstStyle/>
                    <a:p>
                      <a:pPr algn="ctr"/>
                      <a:r>
                        <a:rPr lang="fa-IR" sz="3200" dirty="0">
                          <a:cs typeface="B Titr" panose="00000700000000000000" pitchFamily="2" charset="-78"/>
                        </a:rPr>
                        <a:t>غیر صحیح</a:t>
                      </a:r>
                      <a:endParaRPr lang="en-US" sz="3200" dirty="0">
                        <a:cs typeface="B Titr" panose="00000700000000000000" pitchFamily="2" charset="-78"/>
                      </a:endParaRPr>
                    </a:p>
                  </a:txBody>
                  <a:tcPr/>
                </a:tc>
                <a:tc>
                  <a:txBody>
                    <a:bodyPr/>
                    <a:lstStyle/>
                    <a:p>
                      <a:pPr algn="ctr"/>
                      <a:r>
                        <a:rPr lang="fa-IR" sz="3200" dirty="0">
                          <a:cs typeface="B Titr" panose="00000700000000000000" pitchFamily="2" charset="-78"/>
                        </a:rPr>
                        <a:t>صحیح</a:t>
                      </a:r>
                      <a:endParaRPr lang="en-US" sz="3200" dirty="0">
                        <a:cs typeface="B Titr" panose="00000700000000000000" pitchFamily="2" charset="-78"/>
                      </a:endParaRPr>
                    </a:p>
                  </a:txBody>
                  <a:tcPr/>
                </a:tc>
                <a:extLst>
                  <a:ext uri="{0D108BD9-81ED-4DB2-BD59-A6C34878D82A}">
                    <a16:rowId xmlns:a16="http://schemas.microsoft.com/office/drawing/2014/main" val="10000"/>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accent1"/>
                          </a:solidFill>
                          <a:latin typeface="Times New Roman" panose="02020603050405020304" pitchFamily="18" charset="0"/>
                          <a:cs typeface="Times New Roman" panose="02020603050405020304" pitchFamily="18" charset="0"/>
                        </a:rPr>
                        <a:t>Survey of importance of improving design of internal systems</a:t>
                      </a:r>
                      <a:endParaRPr lang="en-US" sz="6000" dirty="0">
                        <a:solidFill>
                          <a:schemeClr val="accent1"/>
                        </a:solidFill>
                        <a:latin typeface="Times New Roman" panose="02020603050405020304" pitchFamily="18" charset="0"/>
                        <a:cs typeface="Times New Roman" panose="02020603050405020304" pitchFamily="18"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Times New Roman" panose="02020603050405020304" pitchFamily="18" charset="0"/>
                          <a:cs typeface="Times New Roman" panose="02020603050405020304" pitchFamily="18" charset="0"/>
                        </a:rPr>
                        <a:t>A</a:t>
                      </a:r>
                      <a:r>
                        <a:rPr lang="en-US" sz="3200" dirty="0">
                          <a:latin typeface="Times New Roman" panose="02020603050405020304" pitchFamily="18" charset="0"/>
                          <a:cs typeface="Times New Roman" panose="02020603050405020304" pitchFamily="18" charset="0"/>
                        </a:rPr>
                        <a:t> </a:t>
                      </a:r>
                      <a:r>
                        <a:rPr lang="en-US" sz="3200" dirty="0">
                          <a:solidFill>
                            <a:schemeClr val="accent6">
                              <a:lumMod val="75000"/>
                            </a:schemeClr>
                          </a:solidFill>
                          <a:latin typeface="Times New Roman" panose="02020603050405020304" pitchFamily="18" charset="0"/>
                          <a:cs typeface="Times New Roman" panose="02020603050405020304" pitchFamily="18" charset="0"/>
                        </a:rPr>
                        <a:t>survey of </a:t>
                      </a:r>
                      <a:r>
                        <a:rPr lang="en-US" sz="3200" dirty="0">
                          <a:solidFill>
                            <a:srgbClr val="FF0000"/>
                          </a:solidFill>
                          <a:latin typeface="Times New Roman" panose="02020603050405020304" pitchFamily="18" charset="0"/>
                          <a:cs typeface="Times New Roman" panose="02020603050405020304" pitchFamily="18" charset="0"/>
                        </a:rPr>
                        <a:t>the</a:t>
                      </a:r>
                      <a:r>
                        <a:rPr lang="en-US" sz="3200" dirty="0">
                          <a:solidFill>
                            <a:schemeClr val="accent6">
                              <a:lumMod val="75000"/>
                            </a:schemeClr>
                          </a:solidFill>
                          <a:latin typeface="Times New Roman" panose="02020603050405020304" pitchFamily="18" charset="0"/>
                          <a:cs typeface="Times New Roman" panose="02020603050405020304" pitchFamily="18" charset="0"/>
                        </a:rPr>
                        <a:t> importance of improving the design of internal systems</a:t>
                      </a:r>
                      <a:endParaRPr lang="en-US" sz="6000" dirty="0">
                        <a:solidFill>
                          <a:schemeClr val="accent6">
                            <a:lumMod val="75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19648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909320" y="1988185"/>
            <a:ext cx="10515600" cy="4351338"/>
          </a:xfrm>
        </p:spPr>
        <p:txBody>
          <a:bodyPr>
            <a:normAutofit lnSpcReduction="10000"/>
          </a:bodyPr>
          <a:lstStyle/>
          <a:p>
            <a:pPr algn="just" rtl="1"/>
            <a:r>
              <a:rPr lang="fa-IR" dirty="0">
                <a:cs typeface="B Zar" panose="00000400000000000000" pitchFamily="2" charset="-78"/>
              </a:rPr>
              <a:t>براساس یک قانون کلی در زبان انگلیسی اسامی قابل شمارش مفرد باید همراه با یک حرف تعریف بیان شوند. </a:t>
            </a:r>
          </a:p>
          <a:p>
            <a:pPr marL="0" indent="0" algn="just" rtl="1">
              <a:buNone/>
            </a:pPr>
            <a:endParaRPr lang="fa-IR" dirty="0">
              <a:cs typeface="B Zar" panose="00000400000000000000" pitchFamily="2" charset="-78"/>
            </a:endParaRPr>
          </a:p>
          <a:p>
            <a:pPr algn="just" rtl="1"/>
            <a:r>
              <a:rPr lang="fa-IR" dirty="0">
                <a:cs typeface="B Zar" panose="00000400000000000000" pitchFamily="2" charset="-78"/>
              </a:rPr>
              <a:t>در توالی زیر اسم اول باید همراه با حرف تعریف باشد، چرا که اسم اول در توصیف اسم دوم می‌آید.</a:t>
            </a:r>
          </a:p>
          <a:p>
            <a:pPr marL="0" indent="0" algn="just">
              <a:buNone/>
            </a:pPr>
            <a:r>
              <a:rPr lang="en-US" i="1" dirty="0">
                <a:solidFill>
                  <a:schemeClr val="accent5"/>
                </a:solidFill>
                <a:latin typeface="Times New Roman" panose="02020603050405020304" pitchFamily="18" charset="0"/>
                <a:cs typeface="Times New Roman" panose="02020603050405020304" pitchFamily="18" charset="0"/>
              </a:rPr>
              <a:t>noun1 + of + noun2</a:t>
            </a:r>
          </a:p>
          <a:p>
            <a:pPr marL="0" lvl="1" indent="0" algn="just">
              <a:spcBef>
                <a:spcPts val="1000"/>
              </a:spcBef>
              <a:buNone/>
            </a:pPr>
            <a:r>
              <a:rPr lang="en-US" dirty="0">
                <a:solidFill>
                  <a:schemeClr val="accent1"/>
                </a:solidFill>
                <a:latin typeface="Bookman Old Style" pitchFamily="18" charset="0"/>
              </a:rPr>
              <a:t>The role of medicine: dream, mirage or nemesis</a:t>
            </a:r>
            <a:endParaRPr lang="en-US" dirty="0">
              <a:latin typeface="Bookman Old Style" pitchFamily="18" charset="0"/>
            </a:endParaRPr>
          </a:p>
          <a:p>
            <a:pPr marL="0" indent="0" algn="just">
              <a:buNone/>
            </a:pPr>
            <a:endParaRPr lang="en-US" dirty="0">
              <a:solidFill>
                <a:schemeClr val="accent5"/>
              </a:solidFill>
              <a:latin typeface="Times New Roman" panose="02020603050405020304" pitchFamily="18" charset="0"/>
              <a:cs typeface="Times New Roman" panose="02020603050405020304" pitchFamily="18" charset="0"/>
            </a:endParaRPr>
          </a:p>
          <a:p>
            <a:pPr marL="0" indent="0" algn="just" rtl="1">
              <a:buNone/>
            </a:pPr>
            <a:r>
              <a:rPr lang="fa-IR" dirty="0">
                <a:latin typeface="Times New Roman" panose="02020603050405020304" pitchFamily="18" charset="0"/>
                <a:cs typeface="B Zar" panose="00000400000000000000" pitchFamily="2" charset="-78"/>
              </a:rPr>
              <a:t>اسامی غیرقابل شمارش نیازی به حرف تعریف ندارند.</a:t>
            </a:r>
            <a:endParaRPr lang="en-US" dirty="0">
              <a:latin typeface="Times New Roman" panose="02020603050405020304" pitchFamily="18" charset="0"/>
              <a:cs typeface="B Zar" panose="00000400000000000000" pitchFamily="2" charset="-78"/>
            </a:endParaRPr>
          </a:p>
          <a:p>
            <a:pPr marL="0" lvl="1" indent="0" algn="just">
              <a:spcBef>
                <a:spcPts val="1000"/>
              </a:spcBef>
              <a:buNone/>
            </a:pPr>
            <a:r>
              <a:rPr lang="en-US" sz="2800" dirty="0">
                <a:solidFill>
                  <a:schemeClr val="accent1"/>
                </a:solidFill>
                <a:latin typeface="Times New Roman" panose="02020603050405020304" pitchFamily="18" charset="0"/>
                <a:cs typeface="Times New Roman" panose="02020603050405020304" pitchFamily="18" charset="0"/>
              </a:rPr>
              <a:t>lack, feedback and equipment</a:t>
            </a:r>
          </a:p>
          <a:p>
            <a:pPr marL="0" indent="0" algn="just" rtl="1">
              <a:buNone/>
            </a:pPr>
            <a:endParaRPr lang="fa-IR" dirty="0">
              <a:latin typeface="Times New Roman" panose="02020603050405020304" pitchFamily="18" charset="0"/>
              <a:cs typeface="B Zar" panose="00000400000000000000" pitchFamily="2" charset="-78"/>
            </a:endParaRPr>
          </a:p>
        </p:txBody>
      </p:sp>
    </p:spTree>
    <p:extLst>
      <p:ext uri="{BB962C8B-B14F-4D97-AF65-F5344CB8AC3E}">
        <p14:creationId xmlns:p14="http://schemas.microsoft.com/office/powerpoint/2010/main" val="1932456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828040" y="2272665"/>
            <a:ext cx="10515600" cy="4351338"/>
          </a:xfrm>
        </p:spPr>
        <p:txBody>
          <a:bodyPr>
            <a:normAutofit/>
          </a:bodyPr>
          <a:lstStyle/>
          <a:p>
            <a:pPr marL="0" indent="0" algn="r" rtl="1">
              <a:buNone/>
            </a:pPr>
            <a:r>
              <a:rPr lang="fa-IR" dirty="0">
                <a:cs typeface="B Zar" panose="00000400000000000000" pitchFamily="2" charset="-78"/>
              </a:rPr>
              <a:t>موارد ذکر شده شامل برخی موارد استثنا نیز می‌باشد. </a:t>
            </a:r>
          </a:p>
          <a:p>
            <a:pPr lvl="1"/>
            <a:r>
              <a:rPr lang="en-US" dirty="0">
                <a:solidFill>
                  <a:schemeClr val="accent1"/>
                </a:solidFill>
                <a:latin typeface="Bookman Old Style" pitchFamily="18" charset="0"/>
              </a:rPr>
              <a:t>Effect of clinical guidelines on medical practice</a:t>
            </a:r>
          </a:p>
          <a:p>
            <a:pPr lvl="1"/>
            <a:r>
              <a:rPr lang="en-US" dirty="0">
                <a:solidFill>
                  <a:schemeClr val="accent1"/>
                </a:solidFill>
                <a:latin typeface="Bookman Old Style" pitchFamily="18" charset="0"/>
              </a:rPr>
              <a:t>Measurement of protein using </a:t>
            </a:r>
            <a:r>
              <a:rPr lang="en-US" dirty="0" err="1">
                <a:solidFill>
                  <a:schemeClr val="accent1"/>
                </a:solidFill>
                <a:latin typeface="Bookman Old Style" pitchFamily="18" charset="0"/>
              </a:rPr>
              <a:t>bicinchoninic</a:t>
            </a:r>
            <a:r>
              <a:rPr lang="en-US" dirty="0">
                <a:solidFill>
                  <a:schemeClr val="accent1"/>
                </a:solidFill>
                <a:latin typeface="Bookman Old Style" pitchFamily="18" charset="0"/>
              </a:rPr>
              <a:t> acid</a:t>
            </a:r>
          </a:p>
          <a:p>
            <a:pPr marL="0" indent="0" algn="r" rtl="1">
              <a:buNone/>
            </a:pPr>
            <a:endParaRPr lang="en-US" sz="2400" dirty="0">
              <a:latin typeface="Times New Roman" panose="02020603050405020304" pitchFamily="18" charset="0"/>
              <a:cs typeface="B Zar" panose="00000400000000000000" pitchFamily="2" charset="-78"/>
            </a:endParaRPr>
          </a:p>
          <a:p>
            <a:pPr algn="just" rtl="1"/>
            <a:r>
              <a:rPr lang="fa-IR" dirty="0">
                <a:latin typeface="Times New Roman" panose="02020603050405020304" pitchFamily="18" charset="0"/>
                <a:cs typeface="B Zar" panose="00000400000000000000" pitchFamily="2" charset="-78"/>
              </a:rPr>
              <a:t>عدم استفاده از </a:t>
            </a:r>
            <a:r>
              <a:rPr lang="en-US" dirty="0">
                <a:latin typeface="Times New Roman" panose="02020603050405020304" pitchFamily="18" charset="0"/>
                <a:cs typeface="B Zar" panose="00000400000000000000" pitchFamily="2" charset="-78"/>
              </a:rPr>
              <a:t>the</a:t>
            </a:r>
            <a:r>
              <a:rPr lang="fa-IR" dirty="0">
                <a:latin typeface="Times New Roman" panose="02020603050405020304" pitchFamily="18" charset="0"/>
                <a:cs typeface="B Zar" panose="00000400000000000000" pitchFamily="2" charset="-78"/>
              </a:rPr>
              <a:t> در پزشکی، زیست‌شناسی و شیمی بسیار رایج است. </a:t>
            </a:r>
            <a:endParaRPr lang="en-US" dirty="0">
              <a:latin typeface="Times New Roman" panose="02020603050405020304" pitchFamily="18" charset="0"/>
              <a:cs typeface="B Zar" panose="00000400000000000000" pitchFamily="2" charset="-78"/>
            </a:endParaRPr>
          </a:p>
          <a:p>
            <a:pPr algn="just" rtl="1"/>
            <a:endParaRPr lang="fa-IR" dirty="0">
              <a:latin typeface="Times New Roman" panose="02020603050405020304" pitchFamily="18" charset="0"/>
              <a:cs typeface="B Zar" panose="00000400000000000000" pitchFamily="2" charset="-78"/>
            </a:endParaRPr>
          </a:p>
          <a:p>
            <a:pPr algn="just" rtl="1"/>
            <a:r>
              <a:rPr lang="fa-IR" dirty="0">
                <a:latin typeface="Times New Roman" panose="02020603050405020304" pitchFamily="18" charset="0"/>
                <a:cs typeface="B Zar" panose="00000400000000000000" pitchFamily="2" charset="-78"/>
              </a:rPr>
              <a:t>با توجه به این که قوانین برای حروف تعریف بسیار متنوع هستند، بهترین راه‌کار استفاده از     </a:t>
            </a:r>
            <a:r>
              <a:rPr lang="en-US" dirty="0">
                <a:latin typeface="Times New Roman" panose="02020603050405020304" pitchFamily="18" charset="0"/>
                <a:cs typeface="B Zar" panose="00000400000000000000" pitchFamily="2" charset="-78"/>
              </a:rPr>
              <a:t>Google scholar</a:t>
            </a:r>
            <a:r>
              <a:rPr lang="fa-IR" dirty="0">
                <a:latin typeface="Times New Roman" panose="02020603050405020304" pitchFamily="18" charset="0"/>
                <a:cs typeface="B Zar" panose="00000400000000000000" pitchFamily="2" charset="-78"/>
              </a:rPr>
              <a:t> برای مقایسه متن پیش‌نویس خود با عناوین مشابه است.</a:t>
            </a:r>
            <a:endParaRPr lang="en-US" dirty="0">
              <a:latin typeface="Times New Roman" panose="02020603050405020304" pitchFamily="18" charset="0"/>
              <a:cs typeface="B Zar" panose="00000400000000000000" pitchFamily="2" charset="-78"/>
            </a:endParaRPr>
          </a:p>
        </p:txBody>
      </p:sp>
    </p:spTree>
    <p:extLst>
      <p:ext uri="{BB962C8B-B14F-4D97-AF65-F5344CB8AC3E}">
        <p14:creationId xmlns:p14="http://schemas.microsoft.com/office/powerpoint/2010/main" val="2443249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828040" y="2272665"/>
            <a:ext cx="10515600" cy="4351338"/>
          </a:xfrm>
        </p:spPr>
        <p:txBody>
          <a:bodyPr>
            <a:normAutofit lnSpcReduction="10000"/>
          </a:bodyPr>
          <a:lstStyle/>
          <a:p>
            <a:pPr algn="r" rtl="1"/>
            <a:r>
              <a:rPr lang="fa-IR" dirty="0">
                <a:cs typeface="B Zar" panose="00000400000000000000" pitchFamily="2" charset="-78"/>
              </a:rPr>
              <a:t>مواردی نیز وجود دارند که استفاده یا عدم استفاده از </a:t>
            </a:r>
            <a:r>
              <a:rPr lang="en-US" dirty="0">
                <a:latin typeface="Times New Roman" panose="02020603050405020304" pitchFamily="18" charset="0"/>
                <a:cs typeface="Times New Roman" panose="02020603050405020304" pitchFamily="18" charset="0"/>
              </a:rPr>
              <a:t>the</a:t>
            </a:r>
            <a:r>
              <a:rPr lang="fa-IR" dirty="0">
                <a:cs typeface="B Zar" panose="00000400000000000000" pitchFamily="2" charset="-78"/>
              </a:rPr>
              <a:t> می‌تواند معنا و مفهوم عنوان را عوض کند. </a:t>
            </a:r>
          </a:p>
          <a:p>
            <a:pPr marL="0" indent="0" algn="r" rtl="1">
              <a:buNone/>
            </a:pPr>
            <a:endParaRPr lang="fa-IR" dirty="0">
              <a:latin typeface="Times New Roman" panose="02020603050405020304" pitchFamily="18" charset="0"/>
              <a:cs typeface="B Zar" panose="00000400000000000000" pitchFamily="2" charset="-78"/>
            </a:endParaRPr>
          </a:p>
          <a:p>
            <a:endParaRPr lang="en-US" dirty="0">
              <a:latin typeface="Bookman Old Style" pitchFamily="18" charset="0"/>
            </a:endParaRPr>
          </a:p>
          <a:p>
            <a:pPr lvl="1"/>
            <a:r>
              <a:rPr lang="en-US" dirty="0">
                <a:solidFill>
                  <a:schemeClr val="accent1"/>
                </a:solidFill>
                <a:latin typeface="Bookman Old Style" pitchFamily="18" charset="0"/>
              </a:rPr>
              <a:t>The factors that determine depression</a:t>
            </a:r>
            <a:endParaRPr lang="fa-IR" dirty="0">
              <a:solidFill>
                <a:schemeClr val="accent1"/>
              </a:solidFill>
              <a:latin typeface="Bookman Old Style" pitchFamily="18" charset="0"/>
            </a:endParaRPr>
          </a:p>
          <a:p>
            <a:pPr marL="457200" lvl="1" indent="0" algn="r">
              <a:buNone/>
            </a:pPr>
            <a:r>
              <a:rPr lang="fa-IR" sz="2800" dirty="0">
                <a:solidFill>
                  <a:schemeClr val="accent1"/>
                </a:solidFill>
                <a:latin typeface="Bookman Old Style" pitchFamily="18" charset="0"/>
                <a:cs typeface="B Zar" panose="00000400000000000000" pitchFamily="2" charset="-78"/>
              </a:rPr>
              <a:t>یعنی مطالعه عوامل مهم افسردگی را از بین فاکتورهای مختلف شناسایی و معرفی می‌کند</a:t>
            </a:r>
          </a:p>
          <a:p>
            <a:pPr marL="457200" lvl="1" indent="0" algn="r">
              <a:buNone/>
            </a:pPr>
            <a:endParaRPr lang="en-US" sz="2800" dirty="0">
              <a:solidFill>
                <a:schemeClr val="accent1"/>
              </a:solidFill>
              <a:latin typeface="Bookman Old Style" pitchFamily="18" charset="0"/>
            </a:endParaRPr>
          </a:p>
          <a:p>
            <a:pPr lvl="1"/>
            <a:r>
              <a:rPr lang="en-US" dirty="0">
                <a:solidFill>
                  <a:schemeClr val="accent1"/>
                </a:solidFill>
                <a:latin typeface="Bookman Old Style" pitchFamily="18" charset="0"/>
              </a:rPr>
              <a:t>Factors that determine depression</a:t>
            </a:r>
          </a:p>
          <a:p>
            <a:pPr marL="457200" lvl="1" indent="0" algn="r">
              <a:buNone/>
            </a:pPr>
            <a:r>
              <a:rPr lang="fa-IR" sz="2800" dirty="0">
                <a:solidFill>
                  <a:schemeClr val="accent1"/>
                </a:solidFill>
                <a:latin typeface="Bookman Old Style" pitchFamily="18" charset="0"/>
                <a:cs typeface="B Zar" panose="00000400000000000000" pitchFamily="2" charset="-78"/>
              </a:rPr>
              <a:t>یعنی شرح و بسط فاکتورهایی که احتمالا مرتبط به افسردگی هستند و بیشتر جنبه بحث و تحلیل دارد</a:t>
            </a:r>
            <a:endParaRPr lang="en-US" sz="2800" dirty="0">
              <a:solidFill>
                <a:schemeClr val="accent1"/>
              </a:solidFill>
              <a:latin typeface="Bookman Old Style" pitchFamily="18" charset="0"/>
              <a:cs typeface="B Zar" panose="00000400000000000000" pitchFamily="2" charset="-78"/>
            </a:endParaRPr>
          </a:p>
          <a:p>
            <a:pPr marL="0" indent="0" algn="r" rtl="1">
              <a:buNone/>
            </a:pPr>
            <a:endParaRPr lang="en-US" dirty="0">
              <a:latin typeface="Times New Roman" panose="02020603050405020304" pitchFamily="18" charset="0"/>
              <a:cs typeface="B Zar" panose="00000400000000000000" pitchFamily="2" charset="-78"/>
            </a:endParaRPr>
          </a:p>
        </p:txBody>
      </p:sp>
    </p:spTree>
    <p:extLst>
      <p:ext uri="{BB962C8B-B14F-4D97-AF65-F5344CB8AC3E}">
        <p14:creationId xmlns:p14="http://schemas.microsoft.com/office/powerpoint/2010/main" val="247761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557048" y="1391920"/>
            <a:ext cx="10888192" cy="5466080"/>
          </a:xfrm>
        </p:spPr>
        <p:txBody>
          <a:bodyPr>
            <a:normAutofit/>
          </a:bodyPr>
          <a:lstStyle/>
          <a:p>
            <a:pPr algn="r" rtl="1"/>
            <a:r>
              <a:rPr lang="fa-IR" dirty="0">
                <a:cs typeface="B Zar" panose="00000400000000000000" pitchFamily="2" charset="-78"/>
              </a:rPr>
              <a:t>تنها استفاده از قابلیت بررسی املایی کلمات در نرم‌افزارها کافی نیست!</a:t>
            </a:r>
            <a:endParaRPr lang="en-US" dirty="0">
              <a:cs typeface="B Zar" panose="00000400000000000000" pitchFamily="2" charset="-78"/>
            </a:endParaRPr>
          </a:p>
          <a:p>
            <a:pPr algn="r" rtl="1"/>
            <a:endParaRPr lang="fa-IR" dirty="0">
              <a:cs typeface="B Zar" panose="00000400000000000000" pitchFamily="2" charset="-78"/>
            </a:endParaRPr>
          </a:p>
          <a:p>
            <a:pPr lvl="1"/>
            <a:r>
              <a:rPr lang="en-US" dirty="0">
                <a:solidFill>
                  <a:schemeClr val="accent5"/>
                </a:solidFill>
                <a:latin typeface="Bookman Old Style" pitchFamily="18" charset="0"/>
              </a:rPr>
              <a:t>Incidence of </a:t>
            </a:r>
            <a:r>
              <a:rPr lang="en-US" dirty="0">
                <a:solidFill>
                  <a:srgbClr val="FF0000"/>
                </a:solidFill>
                <a:latin typeface="Bookman Old Style" pitchFamily="18" charset="0"/>
              </a:rPr>
              <a:t>Hearth</a:t>
            </a:r>
            <a:r>
              <a:rPr lang="en-US" dirty="0">
                <a:solidFill>
                  <a:schemeClr val="accent5"/>
                </a:solidFill>
                <a:latin typeface="Bookman Old Style" pitchFamily="18" charset="0"/>
              </a:rPr>
              <a:t> Attacks and </a:t>
            </a:r>
            <a:r>
              <a:rPr lang="en-US" dirty="0" err="1">
                <a:solidFill>
                  <a:srgbClr val="FF0000"/>
                </a:solidFill>
                <a:latin typeface="Bookman Old Style" pitchFamily="18" charset="0"/>
              </a:rPr>
              <a:t>Alzeimer’s</a:t>
            </a:r>
            <a:r>
              <a:rPr lang="en-US" dirty="0">
                <a:solidFill>
                  <a:srgbClr val="FF0000"/>
                </a:solidFill>
                <a:latin typeface="Bookman Old Style" pitchFamily="18" charset="0"/>
              </a:rPr>
              <a:t> </a:t>
            </a:r>
            <a:r>
              <a:rPr lang="en-US" dirty="0">
                <a:solidFill>
                  <a:schemeClr val="accent5"/>
                </a:solidFill>
                <a:latin typeface="Bookman Old Style" pitchFamily="18" charset="0"/>
              </a:rPr>
              <a:t>Disease among Women from East Asia</a:t>
            </a:r>
            <a:endParaRPr lang="en-US" sz="4000" dirty="0">
              <a:solidFill>
                <a:schemeClr val="accent5"/>
              </a:solidFill>
              <a:latin typeface="Bookman Old Style" pitchFamily="18" charset="0"/>
            </a:endParaRPr>
          </a:p>
          <a:p>
            <a:pPr lvl="1"/>
            <a:r>
              <a:rPr lang="en-US" dirty="0">
                <a:solidFill>
                  <a:schemeClr val="accent5"/>
                </a:solidFill>
                <a:latin typeface="Bookman Old Style" pitchFamily="18" charset="0"/>
              </a:rPr>
              <a:t>An atmospheric tape </a:t>
            </a:r>
            <a:r>
              <a:rPr lang="en-US" dirty="0">
                <a:solidFill>
                  <a:srgbClr val="FF0000"/>
                </a:solidFill>
                <a:latin typeface="Bookman Old Style" pitchFamily="18" charset="0"/>
              </a:rPr>
              <a:t>reorder</a:t>
            </a:r>
            <a:r>
              <a:rPr lang="en-US" dirty="0">
                <a:solidFill>
                  <a:schemeClr val="accent5"/>
                </a:solidFill>
                <a:latin typeface="Bookman Old Style" pitchFamily="18" charset="0"/>
              </a:rPr>
              <a:t>: rainfall analysis trough sequence weighing</a:t>
            </a:r>
          </a:p>
          <a:p>
            <a:r>
              <a:rPr lang="en-US" i="1" dirty="0" err="1">
                <a:solidFill>
                  <a:schemeClr val="accent5"/>
                </a:solidFill>
                <a:latin typeface="Bookman Old Style" pitchFamily="18" charset="0"/>
              </a:rPr>
              <a:t>Alzeimer’s</a:t>
            </a:r>
            <a:r>
              <a:rPr lang="en-US" i="1" dirty="0">
                <a:solidFill>
                  <a:schemeClr val="accent5"/>
                </a:solidFill>
                <a:latin typeface="Bookman Old Style" pitchFamily="18" charset="0"/>
              </a:rPr>
              <a:t> OR Alzheimer’s? Be careful!</a:t>
            </a:r>
            <a:endParaRPr lang="en-US" dirty="0">
              <a:latin typeface="Times New Roman" panose="02020603050405020304" pitchFamily="18" charset="0"/>
              <a:cs typeface="B Zar" panose="00000400000000000000" pitchFamily="2" charset="-78"/>
            </a:endParaRPr>
          </a:p>
          <a:p>
            <a:pPr algn="r" rtl="1">
              <a:lnSpc>
                <a:spcPct val="150000"/>
              </a:lnSpc>
            </a:pPr>
            <a:r>
              <a:rPr lang="fa-IR" dirty="0">
                <a:latin typeface="Times New Roman" panose="02020603050405020304" pitchFamily="18" charset="0"/>
                <a:cs typeface="B Zar" panose="00000400000000000000" pitchFamily="2" charset="-78"/>
              </a:rPr>
              <a:t>به یاد داشته باشید که ممکن است خطاهای املایی شما از چشم خودتان بیفتد و متوجه آن نشوید، پس بهتر است عنوان خود را به افراد مختلفی نشان دهید تا از نبود غلط املایی در آن اطمینان حاصل کنید. </a:t>
            </a:r>
            <a:endParaRPr lang="en-US" dirty="0">
              <a:latin typeface="Times New Roman" panose="02020603050405020304" pitchFamily="18" charset="0"/>
              <a:cs typeface="B Zar" panose="00000400000000000000" pitchFamily="2" charset="-78"/>
            </a:endParaRPr>
          </a:p>
        </p:txBody>
      </p:sp>
    </p:spTree>
    <p:extLst>
      <p:ext uri="{BB962C8B-B14F-4D97-AF65-F5344CB8AC3E}">
        <p14:creationId xmlns:p14="http://schemas.microsoft.com/office/powerpoint/2010/main" val="182917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838200" y="2123440"/>
            <a:ext cx="5074920" cy="4053523"/>
          </a:xfrm>
        </p:spPr>
        <p:txBody>
          <a:bodyPr>
            <a:normAutofit/>
          </a:bodyPr>
          <a:lstStyle/>
          <a:p>
            <a:pPr algn="just" rtl="1">
              <a:lnSpc>
                <a:spcPct val="150000"/>
              </a:lnSpc>
            </a:pPr>
            <a:r>
              <a:rPr lang="fa-IR" dirty="0">
                <a:solidFill>
                  <a:schemeClr val="bg1"/>
                </a:solidFill>
                <a:cs typeface="B Zar" panose="00000400000000000000" pitchFamily="2" charset="-78"/>
              </a:rPr>
              <a:t>کوتاه</a:t>
            </a:r>
          </a:p>
          <a:p>
            <a:pPr algn="just" rtl="1">
              <a:lnSpc>
                <a:spcPct val="150000"/>
              </a:lnSpc>
            </a:pPr>
            <a:r>
              <a:rPr lang="fa-IR" dirty="0">
                <a:solidFill>
                  <a:schemeClr val="bg1"/>
                </a:solidFill>
                <a:cs typeface="B Zar" panose="00000400000000000000" pitchFamily="2" charset="-78"/>
              </a:rPr>
              <a:t>هدفمند</a:t>
            </a:r>
          </a:p>
          <a:p>
            <a:pPr algn="just" rtl="1">
              <a:lnSpc>
                <a:spcPct val="150000"/>
              </a:lnSpc>
            </a:pPr>
            <a:r>
              <a:rPr lang="fa-IR" dirty="0">
                <a:solidFill>
                  <a:schemeClr val="bg1"/>
                </a:solidFill>
                <a:cs typeface="B Zar" panose="00000400000000000000" pitchFamily="2" charset="-78"/>
              </a:rPr>
              <a:t>مرتبط با محتوا</a:t>
            </a:r>
          </a:p>
          <a:p>
            <a:pPr algn="just" rtl="1">
              <a:lnSpc>
                <a:spcPct val="150000"/>
              </a:lnSpc>
            </a:pPr>
            <a:r>
              <a:rPr lang="fa-IR" dirty="0">
                <a:solidFill>
                  <a:schemeClr val="bg1"/>
                </a:solidFill>
                <a:cs typeface="B Zar" panose="00000400000000000000" pitchFamily="2" charset="-78"/>
              </a:rPr>
              <a:t>حاوی کلید واژه‌های اصلی</a:t>
            </a:r>
            <a:endParaRPr lang="en-US" dirty="0">
              <a:solidFill>
                <a:schemeClr val="bg1"/>
              </a:solidFill>
              <a:cs typeface="B Zar" panose="00000400000000000000" pitchFamily="2" charset="-78"/>
            </a:endParaRPr>
          </a:p>
        </p:txBody>
      </p:sp>
    </p:spTree>
    <p:extLst>
      <p:ext uri="{BB962C8B-B14F-4D97-AF65-F5344CB8AC3E}">
        <p14:creationId xmlns:p14="http://schemas.microsoft.com/office/powerpoint/2010/main" val="992059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557048" y="1391920"/>
            <a:ext cx="10888192" cy="5466080"/>
          </a:xfrm>
        </p:spPr>
        <p:txBody>
          <a:bodyPr>
            <a:normAutofit/>
          </a:bodyPr>
          <a:lstStyle/>
          <a:p>
            <a:pPr algn="r" rtl="1">
              <a:lnSpc>
                <a:spcPct val="150000"/>
              </a:lnSpc>
            </a:pPr>
            <a:r>
              <a:rPr lang="fa-IR" dirty="0">
                <a:cs typeface="B Zar" panose="00000400000000000000" pitchFamily="2" charset="-78"/>
              </a:rPr>
              <a:t>وجود غلط املایی در یک مقاله علمی این فکر را به ذهن خوانندگان می‌آورد که شما زحمت بازبینی مقاله را به خود نداده‌اید. </a:t>
            </a:r>
          </a:p>
          <a:p>
            <a:pPr marL="0" indent="0" algn="r" rtl="1">
              <a:lnSpc>
                <a:spcPct val="150000"/>
              </a:lnSpc>
              <a:buNone/>
            </a:pPr>
            <a:endParaRPr lang="fa-IR" dirty="0">
              <a:cs typeface="B Zar" panose="00000400000000000000" pitchFamily="2" charset="-78"/>
            </a:endParaRPr>
          </a:p>
          <a:p>
            <a:pPr algn="r" rtl="1">
              <a:lnSpc>
                <a:spcPct val="150000"/>
              </a:lnSpc>
            </a:pPr>
            <a:r>
              <a:rPr lang="fa-IR" dirty="0">
                <a:latin typeface="Times New Roman" panose="02020603050405020304" pitchFamily="18" charset="0"/>
                <a:cs typeface="B Zar" panose="00000400000000000000" pitchFamily="2" charset="-78"/>
              </a:rPr>
              <a:t>اگر در یک واژه کلیدی در متن خود غلط املایی داشته باشید یا در استفاده از علائم نگارشی دچار اشتباه شوید موتورهای جستجو قادر به تشخیص این واژه نمی‌باشند. </a:t>
            </a:r>
          </a:p>
          <a:p>
            <a:pPr algn="r" rtl="1"/>
            <a:endParaRPr lang="en-US" dirty="0">
              <a:latin typeface="Times New Roman" panose="02020603050405020304" pitchFamily="18" charset="0"/>
              <a:cs typeface="B Zar" panose="00000400000000000000" pitchFamily="2" charset="-78"/>
            </a:endParaRPr>
          </a:p>
        </p:txBody>
      </p:sp>
      <p:pic>
        <p:nvPicPr>
          <p:cNvPr id="4" name="Picture 3" descr="C:\Users\Mohammad\Desktop\table4.jpg"/>
          <p:cNvPicPr>
            <a:picLocks noChangeAspect="1" noChangeArrowheads="1"/>
          </p:cNvPicPr>
          <p:nvPr/>
        </p:nvPicPr>
        <p:blipFill>
          <a:blip r:embed="rId3" cstate="print"/>
          <a:srcRect/>
          <a:stretch>
            <a:fillRect/>
          </a:stretch>
        </p:blipFill>
        <p:spPr bwMode="auto">
          <a:xfrm>
            <a:off x="736819" y="5068614"/>
            <a:ext cx="8832850" cy="1646238"/>
          </a:xfrm>
          <a:prstGeom prst="rect">
            <a:avLst/>
          </a:prstGeom>
          <a:noFill/>
          <a:ln w="9525">
            <a:noFill/>
            <a:miter lim="800000"/>
            <a:headEnd/>
            <a:tailEnd/>
          </a:ln>
        </p:spPr>
      </p:pic>
    </p:spTree>
    <p:extLst>
      <p:ext uri="{BB962C8B-B14F-4D97-AF65-F5344CB8AC3E}">
        <p14:creationId xmlns:p14="http://schemas.microsoft.com/office/powerpoint/2010/main" val="2006618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97718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980440" y="2079625"/>
            <a:ext cx="10515600" cy="4351338"/>
          </a:xfrm>
        </p:spPr>
        <p:txBody>
          <a:bodyPr>
            <a:normAutofit/>
          </a:bodyPr>
          <a:lstStyle/>
          <a:p>
            <a:pPr algn="r" rtl="1"/>
            <a:r>
              <a:rPr lang="fa-IR" dirty="0">
                <a:cs typeface="B Zar" panose="00000400000000000000" pitchFamily="2" charset="-78"/>
              </a:rPr>
              <a:t>تاثیری که مقاله شما در برخورد اول برجای می‌گذارد بسیار حائز اهمیت است. </a:t>
            </a:r>
          </a:p>
          <a:p>
            <a:pPr algn="r" rtl="1"/>
            <a:endParaRPr lang="fa-IR" dirty="0">
              <a:cs typeface="B Zar" panose="00000400000000000000" pitchFamily="2" charset="-78"/>
            </a:endParaRPr>
          </a:p>
          <a:p>
            <a:pPr algn="r" rtl="1"/>
            <a:r>
              <a:rPr lang="fa-IR" dirty="0">
                <a:latin typeface="Times New Roman" panose="02020603050405020304" pitchFamily="18" charset="0"/>
                <a:cs typeface="B Zar" panose="00000400000000000000" pitchFamily="2" charset="-78"/>
              </a:rPr>
              <a:t>چکیده مقاله حکم تیزر تبلیغاتی برای مقاله را دارد. </a:t>
            </a:r>
          </a:p>
          <a:p>
            <a:pPr algn="r" rtl="1"/>
            <a:endParaRPr lang="fa-IR" dirty="0">
              <a:latin typeface="Times New Roman" panose="02020603050405020304" pitchFamily="18" charset="0"/>
              <a:cs typeface="B Zar" panose="00000400000000000000" pitchFamily="2" charset="-78"/>
            </a:endParaRPr>
          </a:p>
          <a:p>
            <a:pPr algn="just" rtl="1">
              <a:lnSpc>
                <a:spcPct val="150000"/>
              </a:lnSpc>
            </a:pPr>
            <a:r>
              <a:rPr lang="fa-IR" dirty="0">
                <a:latin typeface="Times New Roman" panose="02020603050405020304" pitchFamily="18" charset="0"/>
                <a:cs typeface="B Zar" panose="00000400000000000000" pitchFamily="2" charset="-78"/>
              </a:rPr>
              <a:t>چکیده مقاله می‌تواند تنها یک تکه استخوان از اطلاعات موجود در مقاله باشد، اما باید طعم گوشت را نیز به مخاطب خود بچشانید، به‌خصوص در بخش نتایج و روش کار</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6301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1020633" y="1421457"/>
            <a:ext cx="10515600" cy="5436543"/>
          </a:xfrm>
        </p:spPr>
        <p:txBody>
          <a:bodyPr>
            <a:normAutofit fontScale="92500"/>
          </a:bodyPr>
          <a:lstStyle/>
          <a:p>
            <a:pPr algn="just" rtl="1">
              <a:lnSpc>
                <a:spcPct val="200000"/>
              </a:lnSpc>
            </a:pPr>
            <a:r>
              <a:rPr lang="fa-IR" dirty="0">
                <a:cs typeface="B Zar" panose="00000400000000000000" pitchFamily="2" charset="-78"/>
              </a:rPr>
              <a:t>چکیده فاقد ساختار: کمتر از 300 کلمه</a:t>
            </a:r>
          </a:p>
          <a:p>
            <a:pPr algn="just" rtl="1">
              <a:lnSpc>
                <a:spcPct val="200000"/>
              </a:lnSpc>
            </a:pPr>
            <a:r>
              <a:rPr lang="fa-IR" dirty="0">
                <a:cs typeface="B Zar" panose="00000400000000000000" pitchFamily="2" charset="-78"/>
              </a:rPr>
              <a:t>چکیده ساختارمند: کمتر از 300 کلمه</a:t>
            </a:r>
            <a:endParaRPr lang="en-US" dirty="0">
              <a:cs typeface="B Zar" panose="00000400000000000000" pitchFamily="2" charset="-78"/>
            </a:endParaRPr>
          </a:p>
          <a:p>
            <a:pPr algn="just" rtl="1">
              <a:lnSpc>
                <a:spcPct val="200000"/>
              </a:lnSpc>
            </a:pPr>
            <a:r>
              <a:rPr lang="en-US" sz="2400" dirty="0">
                <a:latin typeface="Times New Roman" panose="02020603050405020304" pitchFamily="18" charset="0"/>
                <a:cs typeface="Times New Roman" panose="02020603050405020304" pitchFamily="18" charset="0"/>
              </a:rPr>
              <a:t>Plain text</a:t>
            </a:r>
            <a:r>
              <a:rPr lang="fa-IR" dirty="0">
                <a:cs typeface="B Zar" panose="00000400000000000000" pitchFamily="2" charset="-78"/>
              </a:rPr>
              <a:t>: نوعی از خلاصه که یافته‌های اصلی پژوهش را به زبانی ساده و بدون استفاده از عبارات تخصصی ارائه می‌کند. </a:t>
            </a:r>
          </a:p>
          <a:p>
            <a:pPr marL="0" indent="0" algn="just" rtl="1">
              <a:buNone/>
            </a:pPr>
            <a:endParaRPr lang="fa-IR" dirty="0">
              <a:cs typeface="B Zar" panose="00000400000000000000" pitchFamily="2" charset="-78"/>
            </a:endParaRPr>
          </a:p>
          <a:p>
            <a:pPr algn="just" rtl="1">
              <a:lnSpc>
                <a:spcPct val="150000"/>
              </a:lnSpc>
            </a:pPr>
            <a:r>
              <a:rPr lang="fa-IR" dirty="0">
                <a:cs typeface="B Zar" panose="00000400000000000000" pitchFamily="2" charset="-78"/>
              </a:rPr>
              <a:t>چکیده گسترده یا خلاصه اجرایی: یک مقاله کوچک که به شکل یک مقاله کامل ساختاربندی شده است (مثل مقدمه، روش کار و ...) اما به طور قابل توجهی کوتاه‌تر است (دو الی چهار صفحه).</a:t>
            </a:r>
            <a:endParaRPr lang="en-US" dirty="0">
              <a:cs typeface="B Zar" panose="00000400000000000000" pitchFamily="2" charset="-78"/>
            </a:endParaRPr>
          </a:p>
        </p:txBody>
      </p:sp>
    </p:spTree>
    <p:extLst>
      <p:ext uri="{BB962C8B-B14F-4D97-AF65-F5344CB8AC3E}">
        <p14:creationId xmlns:p14="http://schemas.microsoft.com/office/powerpoint/2010/main" val="39889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995680" y="1409064"/>
            <a:ext cx="10551160" cy="4798695"/>
          </a:xfrm>
        </p:spPr>
        <p:txBody>
          <a:bodyPr>
            <a:normAutofit/>
          </a:bodyPr>
          <a:lstStyle/>
          <a:p>
            <a:pPr marL="0" indent="0" algn="just" rtl="1">
              <a:buNone/>
            </a:pPr>
            <a:r>
              <a:rPr lang="fa-IR" b="1" dirty="0">
                <a:latin typeface="Times New Roman" panose="02020603050405020304" pitchFamily="18" charset="0"/>
                <a:cs typeface="B Zar" panose="00000400000000000000" pitchFamily="2" charset="-78"/>
              </a:rPr>
              <a:t>به سوالات زیر پاسخ دهید</a:t>
            </a:r>
          </a:p>
          <a:p>
            <a:pPr algn="just" rtl="1"/>
            <a:endParaRPr lang="fa-IR" b="1" dirty="0">
              <a:latin typeface="Times New Roman" panose="02020603050405020304" pitchFamily="18" charset="0"/>
              <a:cs typeface="B Zar" panose="00000400000000000000" pitchFamily="2" charset="-78"/>
            </a:endParaRPr>
          </a:p>
          <a:p>
            <a:pPr algn="just" rtl="1"/>
            <a:r>
              <a:rPr lang="fa-IR" dirty="0">
                <a:latin typeface="Times New Roman" panose="02020603050405020304" pitchFamily="18" charset="0"/>
                <a:cs typeface="B Zar" panose="00000400000000000000" pitchFamily="2" charset="-78"/>
              </a:rPr>
              <a:t>چرا این پروژه تحقیقاتی را انجام داده‌ام؟ چرا این مقاله را می‌نویسم؟</a:t>
            </a:r>
          </a:p>
          <a:p>
            <a:pPr algn="just" rtl="1"/>
            <a:endParaRPr lang="fa-IR" dirty="0">
              <a:latin typeface="Times New Roman" panose="02020603050405020304" pitchFamily="18" charset="0"/>
              <a:cs typeface="B Zar" panose="00000400000000000000" pitchFamily="2" charset="-78"/>
            </a:endParaRPr>
          </a:p>
          <a:p>
            <a:pPr algn="just" rtl="1"/>
            <a:r>
              <a:rPr lang="fa-IR" dirty="0">
                <a:latin typeface="Times New Roman" panose="02020603050405020304" pitchFamily="18" charset="0"/>
                <a:cs typeface="B Zar" panose="00000400000000000000" pitchFamily="2" charset="-78"/>
              </a:rPr>
              <a:t>چه کارهایی کرده‌ام و چطور؟</a:t>
            </a:r>
          </a:p>
          <a:p>
            <a:pPr algn="just" rtl="1"/>
            <a:endParaRPr lang="fa-IR" dirty="0">
              <a:latin typeface="Times New Roman" panose="02020603050405020304" pitchFamily="18" charset="0"/>
              <a:cs typeface="B Zar" panose="00000400000000000000" pitchFamily="2" charset="-78"/>
            </a:endParaRPr>
          </a:p>
          <a:p>
            <a:pPr algn="just" rtl="1"/>
            <a:r>
              <a:rPr lang="fa-IR" dirty="0">
                <a:latin typeface="Times New Roman" panose="02020603050405020304" pitchFamily="18" charset="0"/>
                <a:cs typeface="B Zar" panose="00000400000000000000" pitchFamily="2" charset="-78"/>
              </a:rPr>
              <a:t>نتایج مطالعه من چه بوده است؟ در مقایسه با تحقیقات پیشین چه چیز جدیدی ارائه کرده‌ام؟</a:t>
            </a:r>
          </a:p>
          <a:p>
            <a:pPr algn="just" rtl="1"/>
            <a:endParaRPr lang="fa-IR" dirty="0">
              <a:latin typeface="Times New Roman" panose="02020603050405020304" pitchFamily="18" charset="0"/>
              <a:cs typeface="B Zar" panose="00000400000000000000" pitchFamily="2" charset="-78"/>
            </a:endParaRPr>
          </a:p>
          <a:p>
            <a:pPr algn="just" rtl="1"/>
            <a:r>
              <a:rPr lang="fa-IR" dirty="0">
                <a:latin typeface="Times New Roman" panose="02020603050405020304" pitchFamily="18" charset="0"/>
                <a:cs typeface="B Zar" panose="00000400000000000000" pitchFamily="2" charset="-78"/>
              </a:rPr>
              <a:t>پیامد یافته‌های من چیست؟ نتیجه‌گیری و پیشنهادات حاصل از این پژوهش چیست؟</a:t>
            </a:r>
          </a:p>
          <a:p>
            <a:pPr marL="0" indent="0" algn="just" rtl="1">
              <a:buNone/>
            </a:pPr>
            <a:endParaRPr lang="en-US" dirty="0">
              <a:latin typeface="Times New Roman" panose="02020603050405020304" pitchFamily="18" charset="0"/>
              <a:cs typeface="B Zar" panose="00000400000000000000" pitchFamily="2" charset="-78"/>
            </a:endParaRPr>
          </a:p>
        </p:txBody>
      </p:sp>
    </p:spTree>
    <p:extLst>
      <p:ext uri="{BB962C8B-B14F-4D97-AF65-F5344CB8AC3E}">
        <p14:creationId xmlns:p14="http://schemas.microsoft.com/office/powerpoint/2010/main" val="280738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670560" y="1676400"/>
            <a:ext cx="10947400" cy="5110479"/>
          </a:xfrm>
        </p:spPr>
        <p:txBody>
          <a:bodyPr>
            <a:normAutofit lnSpcReduction="10000"/>
          </a:bodyPr>
          <a:lstStyle/>
          <a:p>
            <a:pPr marL="0" indent="0" algn="just" rtl="1">
              <a:buNone/>
            </a:pPr>
            <a:r>
              <a:rPr lang="fa-IR" b="1" dirty="0">
                <a:cs typeface="B Zar" panose="00000400000000000000" pitchFamily="2" charset="-78"/>
              </a:rPr>
              <a:t>زمان نوشتن چکیده: </a:t>
            </a:r>
          </a:p>
          <a:p>
            <a:pPr algn="just" rtl="1"/>
            <a:endParaRPr lang="en-US" dirty="0">
              <a:cs typeface="B Zar" panose="00000400000000000000" pitchFamily="2" charset="-78"/>
            </a:endParaRPr>
          </a:p>
          <a:p>
            <a:pPr algn="just" rtl="1">
              <a:lnSpc>
                <a:spcPct val="150000"/>
              </a:lnSpc>
            </a:pPr>
            <a:r>
              <a:rPr lang="fa-IR" dirty="0">
                <a:cs typeface="B Zar" panose="00000400000000000000" pitchFamily="2" charset="-78"/>
              </a:rPr>
              <a:t>بستگی به احاطه شما به موضوع دارد. اگر کاملا مسلط بر کار هستید بهتر است در ابتدا خلاصه را بنویسید و بعد خلاصه را به عنوان نقشه راه برای نوشتن کل متن استفاده کنید.</a:t>
            </a:r>
          </a:p>
          <a:p>
            <a:pPr algn="just" rtl="1">
              <a:lnSpc>
                <a:spcPct val="150000"/>
              </a:lnSpc>
            </a:pPr>
            <a:r>
              <a:rPr lang="fa-IR" dirty="0">
                <a:cs typeface="B Zar" panose="00000400000000000000" pitchFamily="2" charset="-78"/>
              </a:rPr>
              <a:t>اما اگر کاملا مسلط نیستید و دقیقاً نتایج و بحث خود را نمی‌دانید بهتر است بعد از اتمام مقاله سراغ نوشتن خلاصه بروید.</a:t>
            </a:r>
          </a:p>
          <a:p>
            <a:pPr algn="just" rtl="1">
              <a:lnSpc>
                <a:spcPct val="150000"/>
              </a:lnSpc>
            </a:pPr>
            <a:r>
              <a:rPr lang="fa-IR" dirty="0">
                <a:cs typeface="B Zar" panose="00000400000000000000" pitchFamily="2" charset="-78"/>
              </a:rPr>
              <a:t>دقت کنید که خلاصه باید مینیاتور متن اصلی باشد. یعنی فقط مطالب بسیار مهم متن در خلاصه آورده‌شود و نباید مطلبی در خلاصه بیان شود، در حالی که در اصل مقاله نیست.</a:t>
            </a:r>
            <a:endParaRPr lang="en-US" dirty="0">
              <a:cs typeface="B Zar" panose="00000400000000000000" pitchFamily="2" charset="-78"/>
            </a:endParaRPr>
          </a:p>
        </p:txBody>
      </p:sp>
    </p:spTree>
    <p:extLst>
      <p:ext uri="{BB962C8B-B14F-4D97-AF65-F5344CB8AC3E}">
        <p14:creationId xmlns:p14="http://schemas.microsoft.com/office/powerpoint/2010/main" val="3241830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670560" y="1676400"/>
            <a:ext cx="10947400" cy="5110479"/>
          </a:xfrm>
        </p:spPr>
        <p:txBody>
          <a:bodyPr>
            <a:normAutofit lnSpcReduction="10000"/>
          </a:bodyPr>
          <a:lstStyle/>
          <a:p>
            <a:pPr algn="just" rtl="1"/>
            <a:r>
              <a:rPr lang="fa-IR" dirty="0">
                <a:cs typeface="B Zar" panose="00000400000000000000" pitchFamily="2" charset="-78"/>
              </a:rPr>
              <a:t>رایج‌ترین زمان برای چکیده زمان حال ساده (</a:t>
            </a:r>
            <a:r>
              <a:rPr lang="en-US" sz="2400" i="1" dirty="0">
                <a:latin typeface="Times New Roman" panose="02020603050405020304" pitchFamily="18" charset="0"/>
                <a:cs typeface="Times New Roman" panose="02020603050405020304" pitchFamily="18" charset="0"/>
              </a:rPr>
              <a:t>we show</a:t>
            </a:r>
            <a:r>
              <a:rPr lang="fa-IR" dirty="0">
                <a:cs typeface="B Zar" panose="00000400000000000000" pitchFamily="2" charset="-78"/>
              </a:rPr>
              <a:t>) و گذشته ساده (</a:t>
            </a:r>
            <a:r>
              <a:rPr lang="en-US" sz="2400" i="1" dirty="0">
                <a:latin typeface="Times New Roman" panose="02020603050405020304" pitchFamily="18" charset="0"/>
                <a:cs typeface="Times New Roman" panose="02020603050405020304" pitchFamily="18" charset="0"/>
              </a:rPr>
              <a:t>we showed</a:t>
            </a:r>
            <a:r>
              <a:rPr lang="fa-IR" dirty="0">
                <a:cs typeface="B Zar" panose="00000400000000000000" pitchFamily="2" charset="-78"/>
              </a:rPr>
              <a:t>) است. </a:t>
            </a:r>
          </a:p>
          <a:p>
            <a:pPr algn="just" rtl="1"/>
            <a:endParaRPr lang="fa-IR" dirty="0">
              <a:cs typeface="B Zar" panose="00000400000000000000" pitchFamily="2" charset="-78"/>
            </a:endParaRPr>
          </a:p>
          <a:p>
            <a:pPr algn="just" rtl="1">
              <a:lnSpc>
                <a:spcPct val="150000"/>
              </a:lnSpc>
            </a:pPr>
            <a:r>
              <a:rPr lang="fa-IR" dirty="0">
                <a:cs typeface="B Zar" panose="00000400000000000000" pitchFamily="2" charset="-78"/>
              </a:rPr>
              <a:t>برای توصیف شرایطی که از گذشته آغاز شده و همچنان ادامه دارد از افعال حال کامل و حال کامل استمراری استفاده می‌شود. </a:t>
            </a:r>
          </a:p>
          <a:p>
            <a:pPr algn="just" rtl="1">
              <a:lnSpc>
                <a:spcPct val="150000"/>
              </a:lnSpc>
            </a:pPr>
            <a:endParaRPr lang="fa-IR" dirty="0">
              <a:cs typeface="B Zar" panose="00000400000000000000" pitchFamily="2" charset="-78"/>
            </a:endParaRPr>
          </a:p>
          <a:p>
            <a:pPr lvl="1">
              <a:lnSpc>
                <a:spcPct val="150000"/>
              </a:lnSpc>
            </a:pPr>
            <a:r>
              <a:rPr lang="en-US" sz="2800" i="1" dirty="0">
                <a:solidFill>
                  <a:schemeClr val="accent1"/>
                </a:solidFill>
                <a:latin typeface="Times New Roman" panose="02020603050405020304" pitchFamily="18" charset="0"/>
                <a:cs typeface="Times New Roman" panose="02020603050405020304" pitchFamily="18" charset="0"/>
              </a:rPr>
              <a:t>In the last few years there has been considerable interest in …</a:t>
            </a:r>
            <a:endParaRPr lang="en-US" sz="2800" dirty="0">
              <a:solidFill>
                <a:schemeClr val="accent1"/>
              </a:solidFill>
              <a:latin typeface="Times New Roman" panose="02020603050405020304" pitchFamily="18" charset="0"/>
              <a:cs typeface="Times New Roman" panose="02020603050405020304" pitchFamily="18" charset="0"/>
            </a:endParaRPr>
          </a:p>
          <a:p>
            <a:pPr lvl="1">
              <a:lnSpc>
                <a:spcPct val="150000"/>
              </a:lnSpc>
            </a:pPr>
            <a:r>
              <a:rPr lang="en-US" sz="2800" i="1" dirty="0">
                <a:solidFill>
                  <a:schemeClr val="accent1"/>
                </a:solidFill>
                <a:latin typeface="Times New Roman" panose="02020603050405020304" pitchFamily="18" charset="0"/>
                <a:cs typeface="Times New Roman" panose="02020603050405020304" pitchFamily="18" charset="0"/>
              </a:rPr>
              <a:t>Since 2010 attention has focused on …</a:t>
            </a:r>
          </a:p>
          <a:p>
            <a:pPr lvl="1">
              <a:lnSpc>
                <a:spcPct val="150000"/>
              </a:lnSpc>
            </a:pPr>
            <a:r>
              <a:rPr lang="en-US" sz="2800" i="1" dirty="0">
                <a:solidFill>
                  <a:schemeClr val="accent1"/>
                </a:solidFill>
                <a:latin typeface="Times New Roman" panose="02020603050405020304" pitchFamily="18" charset="0"/>
                <a:cs typeface="Times New Roman" panose="02020603050405020304" pitchFamily="18" charset="0"/>
              </a:rPr>
              <a:t>To date, there has not been an adequate analytical model..</a:t>
            </a:r>
            <a:endParaRPr lang="en-US" sz="2800" dirty="0">
              <a:solidFill>
                <a:schemeClr val="accent1"/>
              </a:solidFill>
              <a:latin typeface="Times New Roman" panose="02020603050405020304" pitchFamily="18" charset="0"/>
              <a:cs typeface="Times New Roman" panose="02020603050405020304" pitchFamily="18" charset="0"/>
            </a:endParaRPr>
          </a:p>
          <a:p>
            <a:pPr algn="just" rtl="1"/>
            <a:endParaRPr lang="en-US" dirty="0">
              <a:cs typeface="B Zar" panose="00000400000000000000" pitchFamily="2" charset="-78"/>
            </a:endParaRPr>
          </a:p>
        </p:txBody>
      </p:sp>
    </p:spTree>
    <p:extLst>
      <p:ext uri="{BB962C8B-B14F-4D97-AF65-F5344CB8AC3E}">
        <p14:creationId xmlns:p14="http://schemas.microsoft.com/office/powerpoint/2010/main" val="786339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670560" y="1676400"/>
            <a:ext cx="10947400" cy="5110479"/>
          </a:xfrm>
        </p:spPr>
        <p:txBody>
          <a:bodyPr>
            <a:normAutofit/>
          </a:bodyPr>
          <a:lstStyle/>
          <a:p>
            <a:pPr algn="just" rtl="1"/>
            <a:r>
              <a:rPr lang="fa-IR" dirty="0">
                <a:cs typeface="B Zar" panose="00000400000000000000" pitchFamily="2" charset="-78"/>
              </a:rPr>
              <a:t>برخی نویسندگان از فعل حال کامل (معلوم یا مجهول) برای توصیف دست‌آوردهای خود در حین مطالعه استفاده می‌کنند.  	</a:t>
            </a:r>
          </a:p>
          <a:p>
            <a:pPr algn="just" rtl="1"/>
            <a:endParaRPr lang="fa-IR" dirty="0">
              <a:cs typeface="B Zar" panose="00000400000000000000" pitchFamily="2" charset="-78"/>
            </a:endParaRPr>
          </a:p>
          <a:p>
            <a:pPr lvl="1"/>
            <a:r>
              <a:rPr lang="en-US" sz="2800" dirty="0">
                <a:solidFill>
                  <a:schemeClr val="accent1"/>
                </a:solidFill>
                <a:latin typeface="Times New Roman" panose="02020603050405020304" pitchFamily="18" charset="0"/>
                <a:cs typeface="Times New Roman" panose="02020603050405020304" pitchFamily="18" charset="0"/>
              </a:rPr>
              <a:t>We </a:t>
            </a:r>
            <a:r>
              <a:rPr lang="en-US" sz="2800" i="1" dirty="0">
                <a:solidFill>
                  <a:schemeClr val="accent1"/>
                </a:solidFill>
                <a:latin typeface="Times New Roman" panose="02020603050405020304" pitchFamily="18" charset="0"/>
                <a:cs typeface="Times New Roman" panose="02020603050405020304" pitchFamily="18" charset="0"/>
              </a:rPr>
              <a:t>have found / devised / developed </a:t>
            </a:r>
            <a:r>
              <a:rPr lang="en-US" sz="2800" dirty="0">
                <a:solidFill>
                  <a:schemeClr val="accent1"/>
                </a:solidFill>
                <a:latin typeface="Times New Roman" panose="02020603050405020304" pitchFamily="18" charset="0"/>
                <a:cs typeface="Times New Roman" panose="02020603050405020304" pitchFamily="18" charset="0"/>
              </a:rPr>
              <a:t>a new approach to X</a:t>
            </a:r>
          </a:p>
          <a:p>
            <a:pPr lvl="1"/>
            <a:endParaRPr lang="en-US" sz="2800" dirty="0">
              <a:solidFill>
                <a:schemeClr val="accent1"/>
              </a:solidFill>
              <a:latin typeface="Times New Roman" panose="02020603050405020304" pitchFamily="18" charset="0"/>
              <a:cs typeface="Times New Roman" panose="02020603050405020304" pitchFamily="18" charset="0"/>
            </a:endParaRPr>
          </a:p>
          <a:p>
            <a:pPr lvl="1"/>
            <a:r>
              <a:rPr lang="en-US" sz="2800" dirty="0">
                <a:solidFill>
                  <a:schemeClr val="accent1"/>
                </a:solidFill>
                <a:latin typeface="Times New Roman" panose="02020603050405020304" pitchFamily="18" charset="0"/>
                <a:cs typeface="Times New Roman" panose="02020603050405020304" pitchFamily="18" charset="0"/>
              </a:rPr>
              <a:t>A new approach to X </a:t>
            </a:r>
            <a:r>
              <a:rPr lang="en-US" sz="2800" i="1" dirty="0">
                <a:solidFill>
                  <a:schemeClr val="accent1"/>
                </a:solidFill>
                <a:latin typeface="Times New Roman" panose="02020603050405020304" pitchFamily="18" charset="0"/>
                <a:cs typeface="Times New Roman" panose="02020603050405020304" pitchFamily="18" charset="0"/>
              </a:rPr>
              <a:t>has been devised</a:t>
            </a:r>
          </a:p>
          <a:p>
            <a:pPr lvl="1"/>
            <a:endParaRPr lang="en-US" sz="2800" i="1" dirty="0">
              <a:solidFill>
                <a:schemeClr val="accent1"/>
              </a:solidFill>
              <a:latin typeface="Times New Roman" panose="02020603050405020304" pitchFamily="18" charset="0"/>
              <a:cs typeface="Times New Roman" panose="02020603050405020304" pitchFamily="18" charset="0"/>
            </a:endParaRPr>
          </a:p>
          <a:p>
            <a:pPr lvl="1"/>
            <a:r>
              <a:rPr lang="en-US" sz="2800" dirty="0">
                <a:solidFill>
                  <a:schemeClr val="accent1"/>
                </a:solidFill>
                <a:latin typeface="Times New Roman" panose="02020603050405020304" pitchFamily="18" charset="0"/>
                <a:cs typeface="Times New Roman" panose="02020603050405020304" pitchFamily="18" charset="0"/>
              </a:rPr>
              <a:t>We </a:t>
            </a:r>
            <a:r>
              <a:rPr lang="en-US" sz="2800" i="1" dirty="0">
                <a:solidFill>
                  <a:schemeClr val="accent1"/>
                </a:solidFill>
                <a:latin typeface="Times New Roman" panose="02020603050405020304" pitchFamily="18" charset="0"/>
                <a:cs typeface="Times New Roman" panose="02020603050405020304" pitchFamily="18" charset="0"/>
              </a:rPr>
              <a:t>have demonstrated / proved / validated </a:t>
            </a:r>
            <a:r>
              <a:rPr lang="en-US" sz="2800" dirty="0">
                <a:solidFill>
                  <a:schemeClr val="accent1"/>
                </a:solidFill>
                <a:latin typeface="Times New Roman" panose="02020603050405020304" pitchFamily="18" charset="0"/>
                <a:cs typeface="Times New Roman" panose="02020603050405020304" pitchFamily="18" charset="0"/>
              </a:rPr>
              <a:t>the effectiveness of this approach by …</a:t>
            </a:r>
          </a:p>
          <a:p>
            <a:pPr algn="just" rtl="1"/>
            <a:endParaRPr lang="en-US" dirty="0">
              <a:cs typeface="B Zar" panose="00000400000000000000" pitchFamily="2" charset="-78"/>
            </a:endParaRPr>
          </a:p>
        </p:txBody>
      </p:sp>
    </p:spTree>
    <p:extLst>
      <p:ext uri="{BB962C8B-B14F-4D97-AF65-F5344CB8AC3E}">
        <p14:creationId xmlns:p14="http://schemas.microsoft.com/office/powerpoint/2010/main" val="4061364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5013434" y="1676400"/>
            <a:ext cx="6604526" cy="5110479"/>
          </a:xfrm>
        </p:spPr>
        <p:txBody>
          <a:bodyPr>
            <a:normAutofit fontScale="92500" lnSpcReduction="20000"/>
          </a:bodyPr>
          <a:lstStyle/>
          <a:p>
            <a:pPr algn="just" rtl="1">
              <a:lnSpc>
                <a:spcPct val="150000"/>
              </a:lnSpc>
            </a:pPr>
            <a:r>
              <a:rPr lang="fa-IR" dirty="0">
                <a:cs typeface="B Zar" panose="00000400000000000000" pitchFamily="2" charset="-78"/>
              </a:rPr>
              <a:t>ارائه اطلاعات پایه‌ای که خیلی برای مخاطبین عمومی باشد. </a:t>
            </a:r>
          </a:p>
          <a:p>
            <a:pPr algn="just" rtl="1">
              <a:lnSpc>
                <a:spcPct val="150000"/>
              </a:lnSpc>
            </a:pPr>
            <a:r>
              <a:rPr lang="fa-IR" dirty="0">
                <a:cs typeface="B Zar" panose="00000400000000000000" pitchFamily="2" charset="-78"/>
              </a:rPr>
              <a:t>ادعاهایی که در مقاله از آن حمایت نشده باشد. </a:t>
            </a:r>
          </a:p>
          <a:p>
            <a:pPr algn="just" rtl="1">
              <a:lnSpc>
                <a:spcPct val="150000"/>
              </a:lnSpc>
            </a:pPr>
            <a:r>
              <a:rPr lang="fa-IR" dirty="0">
                <a:cs typeface="B Zar" panose="00000400000000000000" pitchFamily="2" charset="-78"/>
              </a:rPr>
              <a:t>واژگانی که خیلی تکنیکی یا خیلی عمومی باشد (این موارد بستگی به مخاطب شما دارد.) </a:t>
            </a:r>
          </a:p>
          <a:p>
            <a:pPr algn="just" rtl="1">
              <a:lnSpc>
                <a:spcPct val="150000"/>
              </a:lnSpc>
            </a:pPr>
            <a:r>
              <a:rPr lang="fa-IR" dirty="0">
                <a:cs typeface="B Zar" panose="00000400000000000000" pitchFamily="2" charset="-78"/>
              </a:rPr>
              <a:t>تعریف کردن واژگان کلیدی</a:t>
            </a:r>
          </a:p>
          <a:p>
            <a:pPr algn="just" rtl="1">
              <a:lnSpc>
                <a:spcPct val="150000"/>
              </a:lnSpc>
            </a:pPr>
            <a:r>
              <a:rPr lang="fa-IR" dirty="0">
                <a:cs typeface="B Zar" panose="00000400000000000000" pitchFamily="2" charset="-78"/>
              </a:rPr>
              <a:t>ارائه فرمول‌های ریاضی</a:t>
            </a:r>
          </a:p>
          <a:p>
            <a:pPr algn="just" rtl="1">
              <a:lnSpc>
                <a:spcPct val="150000"/>
              </a:lnSpc>
            </a:pPr>
            <a:r>
              <a:rPr lang="fa-IR" dirty="0">
                <a:cs typeface="B Zar" panose="00000400000000000000" pitchFamily="2" charset="-78"/>
              </a:rPr>
              <a:t>جزئیات اضافی مثل انیستیتوها، نام مکان‌هایی ناآشنا را به مقدمه منتقل کنید. </a:t>
            </a:r>
            <a:endParaRPr lang="en-US" dirty="0">
              <a:cs typeface="B Zar" panose="00000400000000000000" pitchFamily="2" charset="-78"/>
            </a:endParaRPr>
          </a:p>
        </p:txBody>
      </p:sp>
    </p:spTree>
    <p:extLst>
      <p:ext uri="{BB962C8B-B14F-4D97-AF65-F5344CB8AC3E}">
        <p14:creationId xmlns:p14="http://schemas.microsoft.com/office/powerpoint/2010/main" val="2277782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5232400" y="1676400"/>
            <a:ext cx="6385560" cy="5110479"/>
          </a:xfrm>
        </p:spPr>
        <p:txBody>
          <a:bodyPr>
            <a:normAutofit fontScale="77500" lnSpcReduction="20000"/>
          </a:bodyPr>
          <a:lstStyle/>
          <a:p>
            <a:pPr algn="just" rtl="1">
              <a:lnSpc>
                <a:spcPct val="210000"/>
              </a:lnSpc>
            </a:pPr>
            <a:r>
              <a:rPr lang="fa-IR" dirty="0">
                <a:cs typeface="B Zar" panose="00000400000000000000" pitchFamily="2" charset="-78"/>
              </a:rPr>
              <a:t>استفاده از صفات کمی‌ساز عمومی (بسیاری، چندین، انواع مختلف) یا استفاده بیش از حد از صفات ذهنی (خلاقانه، جالب، اساسی)</a:t>
            </a:r>
          </a:p>
          <a:p>
            <a:pPr algn="just" rtl="1">
              <a:lnSpc>
                <a:spcPct val="210000"/>
              </a:lnSpc>
            </a:pPr>
            <a:r>
              <a:rPr lang="fa-IR" dirty="0">
                <a:cs typeface="B Zar" panose="00000400000000000000" pitchFamily="2" charset="-78"/>
              </a:rPr>
              <a:t>ارجاع به سایر مقالات؛ اما اگر کل مقاله به منظور گسترش دادن یا رد کردن یافته‌های یک مقاله دیگر باشد، باید به نام نویسنده اشاره کنید (این مورد در خلاصه‌های اجرایی صدق نمی‌کند). </a:t>
            </a:r>
          </a:p>
          <a:p>
            <a:pPr algn="just" rtl="1">
              <a:lnSpc>
                <a:spcPct val="210000"/>
              </a:lnSpc>
            </a:pPr>
            <a:r>
              <a:rPr lang="fa-IR" dirty="0">
                <a:cs typeface="B Zar" panose="00000400000000000000" pitchFamily="2" charset="-78"/>
              </a:rPr>
              <a:t>اشاره به محدودیت‌ها؛ چکیده برای جذب مخاطب طراحی شده و بهتر است تا انتهای بحث به محدودیت‌ها اشاره‌ای نکنید.</a:t>
            </a:r>
            <a:endParaRPr lang="en-US" dirty="0">
              <a:cs typeface="B Zar" panose="00000400000000000000" pitchFamily="2" charset="-78"/>
            </a:endParaRPr>
          </a:p>
        </p:txBody>
      </p:sp>
    </p:spTree>
    <p:extLst>
      <p:ext uri="{BB962C8B-B14F-4D97-AF65-F5344CB8AC3E}">
        <p14:creationId xmlns:p14="http://schemas.microsoft.com/office/powerpoint/2010/main" val="542321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838200" y="1530985"/>
            <a:ext cx="10515600" cy="4375829"/>
          </a:xfrm>
        </p:spPr>
        <p:txBody>
          <a:bodyPr>
            <a:normAutofit fontScale="85000" lnSpcReduction="20000"/>
          </a:bodyPr>
          <a:lstStyle/>
          <a:p>
            <a:pPr marL="0" indent="0" algn="just">
              <a:buNone/>
            </a:pPr>
            <a:r>
              <a:rPr lang="fa-IR" b="1" dirty="0">
                <a:cs typeface="B Zar" panose="00000400000000000000" pitchFamily="2" charset="-78"/>
              </a:rPr>
              <a:t>عنوان مقاله</a:t>
            </a:r>
          </a:p>
          <a:p>
            <a:pPr lvl="1" algn="just">
              <a:lnSpc>
                <a:spcPct val="150000"/>
              </a:lnSpc>
            </a:pPr>
            <a:r>
              <a:rPr lang="fa-IR" sz="2800" dirty="0">
                <a:cs typeface="B Zar" panose="00000400000000000000" pitchFamily="2" charset="-78"/>
              </a:rPr>
              <a:t>می‌تواند دو جزئی باشد.</a:t>
            </a:r>
          </a:p>
          <a:p>
            <a:pPr lvl="1" algn="just">
              <a:lnSpc>
                <a:spcPct val="150000"/>
              </a:lnSpc>
            </a:pPr>
            <a:r>
              <a:rPr lang="fa-IR" sz="2800" dirty="0">
                <a:cs typeface="B Zar" panose="00000400000000000000" pitchFamily="2" charset="-78"/>
              </a:rPr>
              <a:t>می‌تواند سوالی باشد.</a:t>
            </a:r>
          </a:p>
          <a:p>
            <a:pPr lvl="1" algn="just">
              <a:lnSpc>
                <a:spcPct val="150000"/>
              </a:lnSpc>
            </a:pPr>
            <a:r>
              <a:rPr lang="fa-IR" sz="2800" dirty="0">
                <a:cs typeface="B Zar" panose="00000400000000000000" pitchFamily="2" charset="-78"/>
              </a:rPr>
              <a:t>می‌تواند جهت‌دار و در راستای بیان پیام اصلی مقاله باشد.</a:t>
            </a:r>
          </a:p>
          <a:p>
            <a:pPr algn="just">
              <a:lnSpc>
                <a:spcPct val="150000"/>
              </a:lnSpc>
            </a:pPr>
            <a:endParaRPr lang="fa-IR" dirty="0">
              <a:cs typeface="B Zar" panose="00000400000000000000" pitchFamily="2" charset="-78"/>
            </a:endParaRPr>
          </a:p>
          <a:p>
            <a:pPr marL="0" indent="0" algn="just">
              <a:lnSpc>
                <a:spcPct val="150000"/>
              </a:lnSpc>
              <a:buNone/>
            </a:pPr>
            <a:r>
              <a:rPr lang="fa-IR" b="1" dirty="0">
                <a:solidFill>
                  <a:schemeClr val="accent1"/>
                </a:solidFill>
                <a:cs typeface="B Zar" panose="00000400000000000000" pitchFamily="2" charset="-78"/>
              </a:rPr>
              <a:t>عنوان گزارشات رسمی مانند پایان‌نامه و گزارش پایان طرح</a:t>
            </a:r>
          </a:p>
          <a:p>
            <a:pPr algn="just">
              <a:lnSpc>
                <a:spcPct val="150000"/>
              </a:lnSpc>
            </a:pPr>
            <a:r>
              <a:rPr lang="fa-IR" dirty="0">
                <a:solidFill>
                  <a:schemeClr val="accent1"/>
                </a:solidFill>
                <a:cs typeface="B Zar" panose="00000400000000000000" pitchFamily="2" charset="-78"/>
              </a:rPr>
              <a:t> می‌تواند طولانی‌تر از عنوان مقاله باشد.</a:t>
            </a:r>
          </a:p>
          <a:p>
            <a:pPr marL="228600" lvl="1" algn="just">
              <a:lnSpc>
                <a:spcPct val="150000"/>
              </a:lnSpc>
            </a:pPr>
            <a:r>
              <a:rPr lang="fa-IR" dirty="0">
                <a:solidFill>
                  <a:schemeClr val="accent1"/>
                </a:solidFill>
                <a:cs typeface="B Zar" panose="00000400000000000000" pitchFamily="2" charset="-78"/>
              </a:rPr>
              <a:t>بسیار شبیه به عنوان یک طرح تحقیقاتی، عبارت خبری است.</a:t>
            </a:r>
            <a:endParaRPr lang="en-US" dirty="0">
              <a:solidFill>
                <a:schemeClr val="accent1"/>
              </a:solidFill>
              <a:cs typeface="B Zar" panose="00000400000000000000" pitchFamily="2" charset="-78"/>
            </a:endParaRPr>
          </a:p>
        </p:txBody>
      </p:sp>
    </p:spTree>
    <p:extLst>
      <p:ext uri="{BB962C8B-B14F-4D97-AF65-F5344CB8AC3E}">
        <p14:creationId xmlns:p14="http://schemas.microsoft.com/office/powerpoint/2010/main" val="3600155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970280" y="1602105"/>
            <a:ext cx="10515600" cy="4351338"/>
          </a:xfrm>
        </p:spPr>
        <p:txBody>
          <a:bodyPr>
            <a:normAutofit/>
          </a:bodyPr>
          <a:lstStyle/>
          <a:p>
            <a:pPr marL="0" indent="0" algn="r" rtl="1">
              <a:lnSpc>
                <a:spcPct val="150000"/>
              </a:lnSpc>
              <a:buNone/>
            </a:pPr>
            <a:r>
              <a:rPr lang="fa-IR" sz="3200" b="1" dirty="0">
                <a:cs typeface="B Zar" panose="00000400000000000000" pitchFamily="2" charset="-78"/>
              </a:rPr>
              <a:t>هر کلمه در عنوان باید پیام مناسبی را منتقل کند.</a:t>
            </a:r>
          </a:p>
          <a:p>
            <a:pPr algn="r" rtl="1">
              <a:lnSpc>
                <a:spcPct val="150000"/>
              </a:lnSpc>
            </a:pPr>
            <a:endParaRPr lang="fa-IR" dirty="0">
              <a:cs typeface="B Zar" panose="00000400000000000000" pitchFamily="2" charset="-78"/>
            </a:endParaRPr>
          </a:p>
          <a:p>
            <a:pPr algn="r" rtl="1">
              <a:lnSpc>
                <a:spcPct val="150000"/>
              </a:lnSpc>
            </a:pPr>
            <a:endParaRPr lang="en-US" dirty="0">
              <a:cs typeface="B Zar" panose="000004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3304395222"/>
              </p:ext>
            </p:extLst>
          </p:nvPr>
        </p:nvGraphicFramePr>
        <p:xfrm>
          <a:off x="5225142" y="2956448"/>
          <a:ext cx="6966858" cy="3296114"/>
        </p:xfrm>
        <a:graphic>
          <a:graphicData uri="http://schemas.openxmlformats.org/drawingml/2006/table">
            <a:tbl>
              <a:tblPr firstRow="1" bandRow="1">
                <a:tableStyleId>{5C22544A-7EE6-4342-B048-85BDC9FD1C3A}</a:tableStyleId>
              </a:tblPr>
              <a:tblGrid>
                <a:gridCol w="3483429">
                  <a:extLst>
                    <a:ext uri="{9D8B030D-6E8A-4147-A177-3AD203B41FA5}">
                      <a16:colId xmlns:a16="http://schemas.microsoft.com/office/drawing/2014/main" val="20000"/>
                    </a:ext>
                  </a:extLst>
                </a:gridCol>
                <a:gridCol w="3483429">
                  <a:extLst>
                    <a:ext uri="{9D8B030D-6E8A-4147-A177-3AD203B41FA5}">
                      <a16:colId xmlns:a16="http://schemas.microsoft.com/office/drawing/2014/main" val="20001"/>
                    </a:ext>
                  </a:extLst>
                </a:gridCol>
              </a:tblGrid>
              <a:tr h="597828">
                <a:tc>
                  <a:txBody>
                    <a:bodyPr/>
                    <a:lstStyle/>
                    <a:p>
                      <a:pPr algn="ctr"/>
                      <a:r>
                        <a:rPr lang="fa-IR" dirty="0">
                          <a:cs typeface="B Titr" panose="00000700000000000000" pitchFamily="2" charset="-78"/>
                        </a:rPr>
                        <a:t>کلمات اضافه</a:t>
                      </a:r>
                      <a:endParaRPr lang="en-US" dirty="0">
                        <a:cs typeface="B Titr" panose="00000700000000000000" pitchFamily="2" charset="-78"/>
                      </a:endParaRPr>
                    </a:p>
                  </a:txBody>
                  <a:tcPr/>
                </a:tc>
                <a:tc>
                  <a:txBody>
                    <a:bodyPr/>
                    <a:lstStyle/>
                    <a:p>
                      <a:pPr algn="ctr"/>
                      <a:r>
                        <a:rPr lang="fa-IR" dirty="0">
                          <a:cs typeface="B Titr" panose="00000700000000000000" pitchFamily="2" charset="-78"/>
                        </a:rPr>
                        <a:t>شکل صحیح</a:t>
                      </a:r>
                      <a:endParaRPr lang="en-US" dirty="0">
                        <a:cs typeface="B Titr" panose="00000700000000000000" pitchFamily="2" charset="-78"/>
                      </a:endParaRPr>
                    </a:p>
                  </a:txBody>
                  <a:tcPr/>
                </a:tc>
                <a:extLst>
                  <a:ext uri="{0D108BD9-81ED-4DB2-BD59-A6C34878D82A}">
                    <a16:rowId xmlns:a16="http://schemas.microsoft.com/office/drawing/2014/main" val="10000"/>
                  </a:ext>
                </a:extLst>
              </a:tr>
              <a:tr h="132668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i="1" dirty="0">
                          <a:solidFill>
                            <a:schemeClr val="accent1"/>
                          </a:solidFill>
                          <a:latin typeface="Times New Roman" panose="02020603050405020304" pitchFamily="18" charset="0"/>
                          <a:cs typeface="Times New Roman" panose="02020603050405020304" pitchFamily="18" charset="0"/>
                        </a:rPr>
                        <a:t>A </a:t>
                      </a:r>
                      <a:r>
                        <a:rPr lang="en-US" sz="2800" i="1" u="sng"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study </a:t>
                      </a:r>
                      <a:r>
                        <a:rPr lang="en-US" sz="2800" i="1" dirty="0">
                          <a:solidFill>
                            <a:schemeClr val="accent1"/>
                          </a:solidFill>
                          <a:latin typeface="Times New Roman" panose="02020603050405020304" pitchFamily="18" charset="0"/>
                          <a:cs typeface="Times New Roman" panose="02020603050405020304" pitchFamily="18" charset="0"/>
                        </a:rPr>
                        <a:t>of </a:t>
                      </a:r>
                      <a:r>
                        <a:rPr lang="en-US" sz="2800" dirty="0">
                          <a:solidFill>
                            <a:schemeClr val="accent1"/>
                          </a:solidFill>
                          <a:latin typeface="Times New Roman" panose="02020603050405020304" pitchFamily="18" charset="0"/>
                          <a:cs typeface="Times New Roman" panose="02020603050405020304" pitchFamily="18" charset="0"/>
                        </a:rPr>
                        <a:t>the factors affecting… </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C17107"/>
                          </a:solidFill>
                          <a:latin typeface="Times New Roman" panose="02020603050405020304" pitchFamily="18" charset="0"/>
                          <a:cs typeface="Times New Roman" panose="02020603050405020304" pitchFamily="18" charset="0"/>
                        </a:rPr>
                        <a:t>Factors affecting the…</a:t>
                      </a:r>
                    </a:p>
                  </a:txBody>
                  <a:tcPr/>
                </a:tc>
                <a:extLst>
                  <a:ext uri="{0D108BD9-81ED-4DB2-BD59-A6C34878D82A}">
                    <a16:rowId xmlns:a16="http://schemas.microsoft.com/office/drawing/2014/main" val="10001"/>
                  </a:ext>
                </a:extLst>
              </a:tr>
              <a:tr h="132668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i="1" dirty="0">
                          <a:solidFill>
                            <a:schemeClr val="accent1"/>
                          </a:solidFill>
                          <a:latin typeface="Times New Roman" panose="02020603050405020304" pitchFamily="18" charset="0"/>
                          <a:cs typeface="Times New Roman" panose="02020603050405020304" pitchFamily="18" charset="0"/>
                        </a:rPr>
                        <a:t>An </a:t>
                      </a:r>
                      <a:r>
                        <a:rPr lang="en-US" sz="2800" i="1" u="sng"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investigation</a:t>
                      </a:r>
                      <a:r>
                        <a:rPr lang="en-US" sz="2800" i="1" dirty="0">
                          <a:solidFill>
                            <a:schemeClr val="accent1"/>
                          </a:solidFill>
                          <a:latin typeface="Times New Roman" panose="02020603050405020304" pitchFamily="18" charset="0"/>
                          <a:cs typeface="Times New Roman" panose="02020603050405020304" pitchFamily="18" charset="0"/>
                        </a:rPr>
                        <a:t> into </a:t>
                      </a:r>
                      <a:r>
                        <a:rPr lang="en-US" sz="2800" dirty="0">
                          <a:solidFill>
                            <a:schemeClr val="accent1"/>
                          </a:solidFill>
                          <a:latin typeface="Times New Roman" panose="02020603050405020304" pitchFamily="18" charset="0"/>
                          <a:cs typeface="Times New Roman" panose="02020603050405020304" pitchFamily="18" charset="0"/>
                        </a:rPr>
                        <a:t>some</a:t>
                      </a:r>
                      <a:r>
                        <a:rPr lang="en-US" sz="2800" dirty="0">
                          <a:latin typeface="Times New Roman" panose="02020603050405020304" pitchFamily="18" charset="0"/>
                          <a:cs typeface="Times New Roman" panose="02020603050405020304" pitchFamily="18" charset="0"/>
                        </a:rPr>
                        <a:t> </a:t>
                      </a:r>
                      <a:r>
                        <a:rPr lang="en-US" sz="2800" dirty="0">
                          <a:solidFill>
                            <a:schemeClr val="accent1"/>
                          </a:solidFill>
                          <a:latin typeface="Times New Roman" panose="02020603050405020304" pitchFamily="18" charset="0"/>
                          <a:cs typeface="Times New Roman" panose="02020603050405020304" pitchFamily="18" charset="0"/>
                        </a:rPr>
                        <a:t>psychological aspects …</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rgbClr val="C17107"/>
                          </a:solidFill>
                          <a:latin typeface="Times New Roman" panose="02020603050405020304" pitchFamily="18" charset="0"/>
                          <a:ea typeface="+mn-ea"/>
                          <a:cs typeface="Times New Roman" panose="02020603050405020304" pitchFamily="18" charset="0"/>
                        </a:rPr>
                        <a:t>Some psychological aspects … </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27177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702715" y="2032317"/>
            <a:ext cx="10764520" cy="4825683"/>
          </a:xfrm>
        </p:spPr>
        <p:txBody>
          <a:bodyPr>
            <a:normAutofit/>
          </a:bodyPr>
          <a:lstStyle/>
          <a:p>
            <a:pPr algn="r" rtl="1">
              <a:lnSpc>
                <a:spcPct val="150000"/>
              </a:lnSpc>
            </a:pPr>
            <a:r>
              <a:rPr lang="fa-IR" dirty="0">
                <a:cs typeface="B Zar" panose="00000400000000000000" pitchFamily="2" charset="-78"/>
              </a:rPr>
              <a:t>بسیاری از داوران و ویراستاران مجلات علاقه‌ای به عنوان‌هایی که نتیجه اصلی مطالعه را بیان می‌کنند ندارند، چرا که احتمال اغراق در اهمیت یافته‌ها وجود دارد. </a:t>
            </a:r>
          </a:p>
          <a:p>
            <a:pPr algn="r" rtl="1">
              <a:lnSpc>
                <a:spcPct val="150000"/>
              </a:lnSpc>
            </a:pPr>
            <a:endParaRPr lang="fa-IR" dirty="0">
              <a:cs typeface="B Zar" panose="00000400000000000000" pitchFamily="2" charset="-78"/>
            </a:endParaRPr>
          </a:p>
          <a:p>
            <a:pPr marL="228600" lvl="1" algn="just">
              <a:lnSpc>
                <a:spcPct val="150000"/>
              </a:lnSpc>
              <a:spcBef>
                <a:spcPts val="1000"/>
              </a:spcBef>
            </a:pPr>
            <a:r>
              <a:rPr lang="en-US" dirty="0">
                <a:solidFill>
                  <a:schemeClr val="accent1"/>
                </a:solidFill>
                <a:latin typeface="Bookman Old Style" pitchFamily="18" charset="0"/>
              </a:rPr>
              <a:t>The consumption of one apple per day precludes the necessity of using medical services</a:t>
            </a:r>
          </a:p>
          <a:p>
            <a:pPr algn="r" rtl="1">
              <a:lnSpc>
                <a:spcPct val="150000"/>
              </a:lnSpc>
            </a:pPr>
            <a:endParaRPr lang="fa-IR" dirty="0">
              <a:cs typeface="B Zar" panose="00000400000000000000" pitchFamily="2" charset="-78"/>
            </a:endParaRPr>
          </a:p>
        </p:txBody>
      </p:sp>
    </p:spTree>
    <p:extLst>
      <p:ext uri="{BB962C8B-B14F-4D97-AF65-F5344CB8AC3E}">
        <p14:creationId xmlns:p14="http://schemas.microsoft.com/office/powerpoint/2010/main" val="3729215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899160" y="1947545"/>
            <a:ext cx="10515600" cy="4351338"/>
          </a:xfrm>
        </p:spPr>
        <p:txBody>
          <a:bodyPr>
            <a:normAutofit/>
          </a:bodyPr>
          <a:lstStyle/>
          <a:p>
            <a:pPr algn="just" rtl="1">
              <a:lnSpc>
                <a:spcPct val="150000"/>
              </a:lnSpc>
            </a:pPr>
            <a:r>
              <a:rPr lang="fa-IR" dirty="0">
                <a:cs typeface="B Zar" panose="00000400000000000000" pitchFamily="2" charset="-78"/>
              </a:rPr>
              <a:t>می‌توان با استفاده از افعال کمکی مناسب (</a:t>
            </a:r>
            <a:r>
              <a:rPr lang="en-US" sz="2400" dirty="0">
                <a:latin typeface="Times New Roman" panose="02020603050405020304" pitchFamily="18" charset="0"/>
                <a:cs typeface="Times New Roman" panose="02020603050405020304" pitchFamily="18" charset="0"/>
              </a:rPr>
              <a:t>e.g. </a:t>
            </a:r>
            <a:r>
              <a:rPr lang="en-US" sz="2400" i="1" dirty="0">
                <a:latin typeface="Times New Roman" panose="02020603050405020304" pitchFamily="18" charset="0"/>
                <a:cs typeface="Times New Roman" panose="02020603050405020304" pitchFamily="18" charset="0"/>
              </a:rPr>
              <a:t>does, would, can, will</a:t>
            </a:r>
            <a:r>
              <a:rPr lang="fa-IR" dirty="0">
                <a:cs typeface="B Zar" panose="00000400000000000000" pitchFamily="2" charset="-78"/>
              </a:rPr>
              <a:t>) و کلمات پرسشی (</a:t>
            </a:r>
            <a:r>
              <a:rPr lang="en-US" sz="2400" dirty="0">
                <a:latin typeface="Times New Roman" panose="02020603050405020304" pitchFamily="18" charset="0"/>
                <a:cs typeface="Times New Roman" panose="02020603050405020304" pitchFamily="18" charset="0"/>
              </a:rPr>
              <a:t>e.g. </a:t>
            </a:r>
            <a:r>
              <a:rPr lang="en-US" sz="2400" i="1" dirty="0">
                <a:latin typeface="Times New Roman" panose="02020603050405020304" pitchFamily="18" charset="0"/>
                <a:cs typeface="Times New Roman" panose="02020603050405020304" pitchFamily="18" charset="0"/>
              </a:rPr>
              <a:t>why, when, what, which, why, who</a:t>
            </a:r>
            <a:r>
              <a:rPr lang="fa-IR" dirty="0">
                <a:cs typeface="B Zar" panose="00000400000000000000" pitchFamily="2" charset="-78"/>
              </a:rPr>
              <a:t>) یک عنوان را به شکل مناسبی به صورت سوالی طراحی کرد.</a:t>
            </a:r>
            <a:endParaRPr lang="fa-IR" dirty="0">
              <a:cs typeface="+mj-cs"/>
            </a:endParaRPr>
          </a:p>
          <a:p>
            <a:pPr marL="640080" lvl="1" indent="-246888" algn="just">
              <a:buFont typeface="Wingdings 2"/>
              <a:buChar char=""/>
              <a:defRPr/>
            </a:pPr>
            <a:r>
              <a:rPr lang="en-US" dirty="0">
                <a:solidFill>
                  <a:schemeClr val="accent1"/>
                </a:solidFill>
                <a:latin typeface="Times New Roman" panose="02020603050405020304" pitchFamily="18" charset="0"/>
                <a:cs typeface="Times New Roman" panose="02020603050405020304" pitchFamily="18" charset="0"/>
              </a:rPr>
              <a:t>Do women live longer than men?</a:t>
            </a:r>
            <a:endParaRPr lang="fa-IR" dirty="0">
              <a:solidFill>
                <a:schemeClr val="accent1"/>
              </a:solidFill>
              <a:latin typeface="Times New Roman" panose="02020603050405020304" pitchFamily="18" charset="0"/>
              <a:cs typeface="Times New Roman" panose="02020603050405020304" pitchFamily="18" charset="0"/>
            </a:endParaRPr>
          </a:p>
          <a:p>
            <a:pPr marL="640080" lvl="1" indent="-246888" algn="just">
              <a:buFont typeface="Wingdings 2"/>
              <a:buChar char=""/>
              <a:defRPr/>
            </a:pPr>
            <a:endParaRPr lang="en-US" sz="4000" dirty="0">
              <a:solidFill>
                <a:schemeClr val="accent1"/>
              </a:solidFill>
              <a:latin typeface="Bookman Old Style" pitchFamily="18" charset="0"/>
              <a:cs typeface="+mj-cs"/>
            </a:endParaRPr>
          </a:p>
          <a:p>
            <a:pPr marL="640080" lvl="1" indent="-246888" algn="just">
              <a:buFont typeface="Wingdings 2"/>
              <a:buChar char=""/>
              <a:defRPr/>
            </a:pPr>
            <a:r>
              <a:rPr lang="en-US" dirty="0">
                <a:solidFill>
                  <a:schemeClr val="accent1"/>
                </a:solidFill>
                <a:latin typeface="Times New Roman" panose="02020603050405020304" pitchFamily="18" charset="0"/>
                <a:cs typeface="Times New Roman" panose="02020603050405020304" pitchFamily="18" charset="0"/>
              </a:rPr>
              <a:t>Who would have thought it? An operation proves to be the most effective therapy for adult-onset diabetes mellitus</a:t>
            </a:r>
            <a:r>
              <a:rPr lang="en-US" dirty="0">
                <a:solidFill>
                  <a:schemeClr val="accent1"/>
                </a:solidFill>
                <a:latin typeface="Bookman Old Style" pitchFamily="18" charset="0"/>
                <a:cs typeface="+mj-cs"/>
              </a:rPr>
              <a:t>.</a:t>
            </a:r>
            <a:endParaRPr lang="en-US" sz="4000" dirty="0">
              <a:solidFill>
                <a:schemeClr val="accent1"/>
              </a:solidFill>
              <a:latin typeface="Bookman Old Style" pitchFamily="18" charset="0"/>
              <a:cs typeface="+mj-cs"/>
            </a:endParaRPr>
          </a:p>
          <a:p>
            <a:pPr algn="just" rtl="1">
              <a:lnSpc>
                <a:spcPct val="150000"/>
              </a:lnSpc>
            </a:pPr>
            <a:endParaRPr lang="fa-IR" dirty="0">
              <a:cs typeface="B Zar" panose="00000400000000000000" pitchFamily="2" charset="-78"/>
            </a:endParaRPr>
          </a:p>
        </p:txBody>
      </p:sp>
    </p:spTree>
    <p:extLst>
      <p:ext uri="{BB962C8B-B14F-4D97-AF65-F5344CB8AC3E}">
        <p14:creationId xmlns:p14="http://schemas.microsoft.com/office/powerpoint/2010/main" val="161528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970280" y="1307464"/>
            <a:ext cx="10515600" cy="5641975"/>
          </a:xfrm>
        </p:spPr>
        <p:txBody>
          <a:bodyPr>
            <a:normAutofit lnSpcReduction="10000"/>
          </a:bodyPr>
          <a:lstStyle/>
          <a:p>
            <a:pPr marL="274320" indent="-274320" algn="just" rtl="1">
              <a:lnSpc>
                <a:spcPct val="150000"/>
              </a:lnSpc>
              <a:buClr>
                <a:schemeClr val="accent3"/>
              </a:buClr>
              <a:buFont typeface="Wingdings 2"/>
              <a:buChar char=""/>
              <a:defRPr/>
            </a:pPr>
            <a:r>
              <a:rPr lang="fa-IR" dirty="0">
                <a:latin typeface="Bookman Old Style" pitchFamily="18" charset="0"/>
                <a:cs typeface="B Zar" panose="00000400000000000000" pitchFamily="2" charset="-78"/>
              </a:rPr>
              <a:t>نسبت به عنوان‌های یک قسمتی کمتر رایج هستند.</a:t>
            </a:r>
          </a:p>
          <a:p>
            <a:pPr marL="274320" indent="-274320" algn="just" rtl="1">
              <a:lnSpc>
                <a:spcPct val="150000"/>
              </a:lnSpc>
              <a:buClr>
                <a:schemeClr val="accent3"/>
              </a:buClr>
              <a:buFont typeface="Wingdings 2"/>
              <a:buChar char=""/>
              <a:defRPr/>
            </a:pPr>
            <a:r>
              <a:rPr lang="fa-IR" dirty="0">
                <a:latin typeface="Bookman Old Style" pitchFamily="18" charset="0"/>
                <a:cs typeface="B Zar" panose="00000400000000000000" pitchFamily="2" charset="-78"/>
              </a:rPr>
              <a:t>در عنوان خلاصه‌های ارسالی به همایش‌ها بیشتر استفاده می‌شود.</a:t>
            </a:r>
          </a:p>
          <a:p>
            <a:pPr marL="274320" indent="-274320" algn="just" rtl="1">
              <a:lnSpc>
                <a:spcPct val="150000"/>
              </a:lnSpc>
              <a:buClr>
                <a:schemeClr val="accent3"/>
              </a:buClr>
              <a:buFont typeface="Wingdings 2"/>
              <a:buChar char=""/>
              <a:defRPr/>
            </a:pPr>
            <a:r>
              <a:rPr lang="fa-IR" dirty="0">
                <a:latin typeface="Bookman Old Style" pitchFamily="18" charset="0"/>
                <a:cs typeface="B Zar" panose="00000400000000000000" pitchFamily="2" charset="-78"/>
              </a:rPr>
              <a:t>انواع مختلفی دارد مثلا یک سوال و جواب است و یا نوع مطالعه را نشان می‌دهد و یا توضیحات اضافه‌ای را مطرح می‌کند.</a:t>
            </a:r>
            <a:endParaRPr lang="en-US" dirty="0">
              <a:latin typeface="Bookman Old Style" pitchFamily="18" charset="0"/>
              <a:cs typeface="B Zar" panose="00000400000000000000" pitchFamily="2" charset="-78"/>
            </a:endParaRPr>
          </a:p>
          <a:p>
            <a:pPr marL="640080" lvl="1" indent="-246888">
              <a:buFont typeface="Wingdings 2"/>
              <a:buChar char=""/>
              <a:defRPr/>
            </a:pPr>
            <a:r>
              <a:rPr lang="en-US" dirty="0">
                <a:solidFill>
                  <a:schemeClr val="accent1"/>
                </a:solidFill>
                <a:latin typeface="Times New Roman" panose="02020603050405020304" pitchFamily="18" charset="0"/>
                <a:cs typeface="Times New Roman" panose="02020603050405020304" pitchFamily="18" charset="0"/>
              </a:rPr>
              <a:t>The role of medicine: dream, mirage or nemesis</a:t>
            </a:r>
          </a:p>
          <a:p>
            <a:pPr marL="640080" lvl="1" indent="-246888">
              <a:buFont typeface="Wingdings 2"/>
              <a:buChar char=""/>
              <a:defRPr/>
            </a:pPr>
            <a:endParaRPr lang="en-US" dirty="0">
              <a:solidFill>
                <a:schemeClr val="accent1"/>
              </a:solidFill>
              <a:latin typeface="Times New Roman" panose="02020603050405020304" pitchFamily="18" charset="0"/>
              <a:cs typeface="Times New Roman" panose="02020603050405020304" pitchFamily="18" charset="0"/>
            </a:endParaRPr>
          </a:p>
          <a:p>
            <a:pPr marL="640080" lvl="1" indent="-246888">
              <a:buFont typeface="Wingdings 2"/>
              <a:buChar char=""/>
              <a:defRPr/>
            </a:pPr>
            <a:r>
              <a:rPr lang="en-US" dirty="0">
                <a:solidFill>
                  <a:schemeClr val="accent1"/>
                </a:solidFill>
                <a:latin typeface="Times New Roman" panose="02020603050405020304" pitchFamily="18" charset="0"/>
                <a:cs typeface="Times New Roman" panose="02020603050405020304" pitchFamily="18" charset="0"/>
              </a:rPr>
              <a:t>Flavonoid intake and coronary mortality in Finland: a Cohort Study</a:t>
            </a:r>
          </a:p>
          <a:p>
            <a:pPr marL="640080" lvl="1" indent="-246888">
              <a:buFont typeface="Wingdings 2"/>
              <a:buChar char=""/>
              <a:defRPr/>
            </a:pPr>
            <a:endParaRPr lang="en-US" dirty="0">
              <a:solidFill>
                <a:schemeClr val="accent1"/>
              </a:solidFill>
              <a:latin typeface="Times New Roman" panose="02020603050405020304" pitchFamily="18" charset="0"/>
              <a:cs typeface="Times New Roman" panose="02020603050405020304" pitchFamily="18" charset="0"/>
            </a:endParaRPr>
          </a:p>
          <a:p>
            <a:pPr marL="640080" lvl="1" indent="-246888">
              <a:buFont typeface="Wingdings 2"/>
              <a:buChar char=""/>
              <a:defRPr/>
            </a:pPr>
            <a:r>
              <a:rPr lang="en-US" dirty="0">
                <a:solidFill>
                  <a:schemeClr val="accent1"/>
                </a:solidFill>
                <a:latin typeface="Times New Roman" panose="02020603050405020304" pitchFamily="18" charset="0"/>
                <a:cs typeface="Times New Roman" panose="02020603050405020304" pitchFamily="18" charset="0"/>
              </a:rPr>
              <a:t>Congenital diaphragmatic hernia-A tale of two cities: The Boston experience</a:t>
            </a:r>
          </a:p>
          <a:p>
            <a:pPr marL="640080" lvl="1" indent="-246888">
              <a:buFont typeface="Wingdings 2"/>
              <a:buChar char=""/>
              <a:defRPr/>
            </a:pPr>
            <a:endParaRPr lang="fa-IR" dirty="0">
              <a:solidFill>
                <a:schemeClr val="accent1"/>
              </a:solidFill>
              <a:latin typeface="Times New Roman" panose="02020603050405020304" pitchFamily="18" charset="0"/>
              <a:cs typeface="Times New Roman" panose="02020603050405020304" pitchFamily="18" charset="0"/>
            </a:endParaRPr>
          </a:p>
          <a:p>
            <a:pPr marL="640080" lvl="1" indent="-246888">
              <a:buFont typeface="Wingdings 2"/>
              <a:buChar char=""/>
              <a:defRPr/>
            </a:pPr>
            <a:r>
              <a:rPr lang="en-US" dirty="0">
                <a:solidFill>
                  <a:schemeClr val="accent1"/>
                </a:solidFill>
                <a:latin typeface="Times New Roman" panose="02020603050405020304" pitchFamily="18" charset="0"/>
                <a:cs typeface="Times New Roman" panose="02020603050405020304" pitchFamily="18" charset="0"/>
              </a:rPr>
              <a:t>Who would have thought it? An operation proves to be the most effective therapy for adult-onset diabetes mellitus</a:t>
            </a:r>
            <a:r>
              <a:rPr lang="en-US" dirty="0">
                <a:solidFill>
                  <a:schemeClr val="accent1"/>
                </a:solidFill>
                <a:latin typeface="Bookman Old Style" pitchFamily="18" charset="0"/>
              </a:rPr>
              <a:t>.</a:t>
            </a:r>
            <a:endParaRPr lang="en-US" sz="4000" dirty="0">
              <a:solidFill>
                <a:schemeClr val="accent1"/>
              </a:solidFill>
              <a:latin typeface="Bookman Old Style" pitchFamily="18" charset="0"/>
            </a:endParaRPr>
          </a:p>
          <a:p>
            <a:pPr marL="640080" lvl="1" indent="-246888">
              <a:buFont typeface="Wingdings 2"/>
              <a:buChar char=""/>
              <a:defRPr/>
            </a:pPr>
            <a:endParaRPr lang="en-US" dirty="0">
              <a:latin typeface="Bookman Old Style" pitchFamily="18" charset="0"/>
            </a:endParaRPr>
          </a:p>
          <a:p>
            <a:pPr marL="640080" lvl="1" indent="-246888">
              <a:buFont typeface="Wingdings 2"/>
              <a:buChar char=""/>
              <a:defRPr/>
            </a:pPr>
            <a:endParaRPr lang="en-US" dirty="0"/>
          </a:p>
        </p:txBody>
      </p:sp>
    </p:spTree>
    <p:extLst>
      <p:ext uri="{BB962C8B-B14F-4D97-AF65-F5344CB8AC3E}">
        <p14:creationId xmlns:p14="http://schemas.microsoft.com/office/powerpoint/2010/main" val="12501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670560" y="2140584"/>
            <a:ext cx="11074400" cy="5123815"/>
          </a:xfrm>
        </p:spPr>
        <p:txBody>
          <a:bodyPr>
            <a:normAutofit/>
          </a:bodyPr>
          <a:lstStyle/>
          <a:p>
            <a:pPr algn="just" rtl="1">
              <a:lnSpc>
                <a:spcPct val="150000"/>
              </a:lnSpc>
            </a:pPr>
            <a:r>
              <a:rPr lang="fa-IR" dirty="0">
                <a:latin typeface="Bookman Old Style" pitchFamily="18" charset="0"/>
                <a:cs typeface="B Zar" panose="00000400000000000000" pitchFamily="2" charset="-78"/>
              </a:rPr>
              <a:t>عنوان‌های دو قسمتی با (:) از هم جدا می‌شوند. حرف اول بعد از (:) بسته به استاندارد مجله می‌تواند بزرگ نوشته‌شود.</a:t>
            </a:r>
          </a:p>
          <a:p>
            <a:pPr algn="just" rtl="1">
              <a:lnSpc>
                <a:spcPct val="150000"/>
              </a:lnSpc>
            </a:pPr>
            <a:endParaRPr lang="en-US" dirty="0">
              <a:latin typeface="Bookman Old Style" pitchFamily="18" charset="0"/>
              <a:cs typeface="B Zar" panose="00000400000000000000" pitchFamily="2" charset="-78"/>
            </a:endParaRPr>
          </a:p>
          <a:p>
            <a:pPr algn="just" rtl="1">
              <a:lnSpc>
                <a:spcPct val="150000"/>
              </a:lnSpc>
            </a:pPr>
            <a:endParaRPr lang="fa-IR" dirty="0">
              <a:latin typeface="Bookman Old Style" pitchFamily="18" charset="0"/>
              <a:cs typeface="B Zar" panose="00000400000000000000" pitchFamily="2" charset="-78"/>
            </a:endParaRPr>
          </a:p>
          <a:p>
            <a:pPr algn="just" rtl="1">
              <a:lnSpc>
                <a:spcPct val="150000"/>
              </a:lnSpc>
            </a:pPr>
            <a:r>
              <a:rPr lang="fa-IR" dirty="0">
                <a:latin typeface="Bookman Old Style" pitchFamily="18" charset="0"/>
                <a:cs typeface="B Zar" panose="00000400000000000000" pitchFamily="2" charset="-78"/>
              </a:rPr>
              <a:t>در انتهای عنوان (.) نباید گذاشته‌شود ولی اگر عنوان سوالی است بهتر است (؟) آورده‌شود.</a:t>
            </a:r>
            <a:endParaRPr lang="en-US" dirty="0">
              <a:latin typeface="Bookman Old Style" pitchFamily="18" charset="0"/>
              <a:cs typeface="B Zar" panose="00000400000000000000" pitchFamily="2" charset="-78"/>
            </a:endParaRPr>
          </a:p>
        </p:txBody>
      </p:sp>
    </p:spTree>
    <p:extLst>
      <p:ext uri="{BB962C8B-B14F-4D97-AF65-F5344CB8AC3E}">
        <p14:creationId xmlns:p14="http://schemas.microsoft.com/office/powerpoint/2010/main" val="240814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482425" y="1786758"/>
            <a:ext cx="11440160" cy="4799639"/>
          </a:xfrm>
        </p:spPr>
        <p:txBody>
          <a:bodyPr>
            <a:normAutofit/>
          </a:bodyPr>
          <a:lstStyle/>
          <a:p>
            <a:pPr algn="just" rtl="1">
              <a:lnSpc>
                <a:spcPct val="150000"/>
              </a:lnSpc>
              <a:buClr>
                <a:schemeClr val="accent3"/>
              </a:buClr>
              <a:defRPr/>
            </a:pPr>
            <a:r>
              <a:rPr lang="fa-IR" dirty="0">
                <a:latin typeface="Bookman Old Style" pitchFamily="18" charset="0"/>
                <a:cs typeface="B Zar" panose="00000400000000000000" pitchFamily="2" charset="-78"/>
              </a:rPr>
              <a:t>معمولا اولین حرف اول عنوان با حرف بزرگ نوشته ‌می‌شود. اگر عنوان دو جزئی است، ممکن است حرف اول هر جز بزرگ نوشته ‌شود.</a:t>
            </a:r>
            <a:endParaRPr lang="en-US" dirty="0">
              <a:latin typeface="Bookman Old Style" pitchFamily="18" charset="0"/>
              <a:cs typeface="B Zar" panose="00000400000000000000" pitchFamily="2" charset="-78"/>
            </a:endParaRPr>
          </a:p>
          <a:p>
            <a:pPr algn="just" rtl="1">
              <a:lnSpc>
                <a:spcPct val="150000"/>
              </a:lnSpc>
              <a:buClr>
                <a:schemeClr val="accent3"/>
              </a:buClr>
              <a:defRPr/>
            </a:pPr>
            <a:endParaRPr lang="en-US" dirty="0">
              <a:latin typeface="Bookman Old Style" pitchFamily="18" charset="0"/>
              <a:cs typeface="B Zar" panose="00000400000000000000" pitchFamily="2" charset="-78"/>
            </a:endParaRPr>
          </a:p>
          <a:p>
            <a:pPr algn="just" rtl="1">
              <a:lnSpc>
                <a:spcPct val="150000"/>
              </a:lnSpc>
              <a:buClr>
                <a:schemeClr val="accent3"/>
              </a:buClr>
              <a:defRPr/>
            </a:pPr>
            <a:endParaRPr lang="fa-IR" dirty="0">
              <a:latin typeface="Bookman Old Style" pitchFamily="18" charset="0"/>
              <a:cs typeface="B Zar" panose="00000400000000000000" pitchFamily="2" charset="-78"/>
            </a:endParaRPr>
          </a:p>
          <a:p>
            <a:pPr algn="just" rtl="1">
              <a:lnSpc>
                <a:spcPct val="150000"/>
              </a:lnSpc>
              <a:buClr>
                <a:schemeClr val="accent3"/>
              </a:buClr>
              <a:defRPr/>
            </a:pPr>
            <a:r>
              <a:rPr lang="fa-IR" dirty="0">
                <a:latin typeface="Bookman Old Style" pitchFamily="18" charset="0"/>
                <a:cs typeface="B Zar" panose="00000400000000000000" pitchFamily="2" charset="-78"/>
              </a:rPr>
              <a:t>در بعضی مجلات توصیه می‌شود حروف اول تمامی کلمات عنوان به جز حروف ربط و اضافه بزرگ نوشته‎شوند.</a:t>
            </a:r>
            <a:endParaRPr lang="en-US" dirty="0">
              <a:latin typeface="Bookman Old Style" pitchFamily="18" charset="0"/>
              <a:cs typeface="B Zar" panose="00000400000000000000" pitchFamily="2" charset="-78"/>
            </a:endParaRPr>
          </a:p>
        </p:txBody>
      </p:sp>
    </p:spTree>
    <p:extLst>
      <p:ext uri="{BB962C8B-B14F-4D97-AF65-F5344CB8AC3E}">
        <p14:creationId xmlns:p14="http://schemas.microsoft.com/office/powerpoint/2010/main" val="3359108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2283</TotalTime>
  <Words>1607</Words>
  <Application>Microsoft Office PowerPoint</Application>
  <PresentationFormat>Widescreen</PresentationFormat>
  <Paragraphs>154</Paragraphs>
  <Slides>29</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Arial</vt:lpstr>
      <vt:lpstr>B Titr</vt:lpstr>
      <vt:lpstr>Bookman Old Style</vt:lpstr>
      <vt:lpstr>Calibri</vt:lpstr>
      <vt:lpstr>Calibri Light</vt:lpstr>
      <vt:lpstr>Times New Roman</vt:lpstr>
      <vt:lpstr>Wingdings 2</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Soheil_Meh</dc:creator>
  <cp:lastModifiedBy>ناصر نصیری</cp:lastModifiedBy>
  <cp:revision>168</cp:revision>
  <dcterms:created xsi:type="dcterms:W3CDTF">2023-02-23T15:44:11Z</dcterms:created>
  <dcterms:modified xsi:type="dcterms:W3CDTF">2023-04-04T04:34:21Z</dcterms:modified>
</cp:coreProperties>
</file>