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6" r:id="rId4"/>
    <p:sldId id="323" r:id="rId5"/>
    <p:sldId id="328" r:id="rId6"/>
    <p:sldId id="329" r:id="rId7"/>
    <p:sldId id="330" r:id="rId8"/>
    <p:sldId id="331" r:id="rId9"/>
    <p:sldId id="339" r:id="rId10"/>
    <p:sldId id="340" r:id="rId11"/>
    <p:sldId id="341" r:id="rId12"/>
    <p:sldId id="342" r:id="rId13"/>
    <p:sldId id="343" r:id="rId14"/>
    <p:sldId id="332" r:id="rId15"/>
    <p:sldId id="333" r:id="rId16"/>
    <p:sldId id="334" r:id="rId17"/>
    <p:sldId id="335" r:id="rId18"/>
    <p:sldId id="336" r:id="rId19"/>
    <p:sldId id="337" r:id="rId20"/>
    <p:sldId id="338" r:id="rId21"/>
    <p:sldId id="344" r:id="rId22"/>
    <p:sldId id="345" r:id="rId23"/>
    <p:sldId id="34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ER" initials="N" lastIdx="9" clrIdx="0">
    <p:extLst>
      <p:ext uri="{19B8F6BF-5375-455C-9EA6-DF929625EA0E}">
        <p15:presenceInfo xmlns:p15="http://schemas.microsoft.com/office/powerpoint/2012/main" userId="NA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5" autoAdjust="0"/>
    <p:restoredTop sz="88214" autoAdjust="0"/>
  </p:normalViewPr>
  <p:slideViewPr>
    <p:cSldViewPr snapToGrid="0">
      <p:cViewPr varScale="1">
        <p:scale>
          <a:sx n="101" d="100"/>
          <a:sy n="101"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8FAE62-F112-4A68-A77E-C8ED53A7C73A}"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306352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FAE62-F112-4A68-A77E-C8ED53A7C73A}"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420923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FAE62-F112-4A68-A77E-C8ED53A7C73A}"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3950698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8246"/>
      </p:ext>
    </p:extLst>
  </p:cSld>
  <p:clrMapOvr>
    <a:masterClrMapping/>
  </p:clrMapOvr>
  <p:transition advTm="10992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rtl="1">
              <a:defRPr sz="4000">
                <a:solidFill>
                  <a:srgbClr val="C00000"/>
                </a:solidFill>
                <a:effectLst>
                  <a:outerShdw blurRad="38100" dist="38100" dir="2700000" algn="tl">
                    <a:srgbClr val="000000">
                      <a:alpha val="43137"/>
                    </a:srgbClr>
                  </a:outerShdw>
                </a:effectLst>
                <a:cs typeface="B Titr" panose="00000700000000000000" pitchFamily="2" charset="-78"/>
              </a:defRPr>
            </a:lvl1pPr>
          </a:lstStyle>
          <a:p>
            <a:r>
              <a:rPr lang="en-US"/>
              <a:t>Click to edit Master title style</a:t>
            </a:r>
          </a:p>
        </p:txBody>
      </p:sp>
      <p:sp>
        <p:nvSpPr>
          <p:cNvPr id="3" name="Content Placeholder 2"/>
          <p:cNvSpPr>
            <a:spLocks noGrp="1"/>
          </p:cNvSpPr>
          <p:nvPr>
            <p:ph idx="1"/>
          </p:nvPr>
        </p:nvSpPr>
        <p:spPr/>
        <p:txBody>
          <a:bodyPr/>
          <a:lstStyle>
            <a:lvl1pPr algn="r" rtl="1">
              <a:defRPr>
                <a:cs typeface="B Koodak" panose="00000700000000000000" pitchFamily="2" charset="-78"/>
              </a:defRPr>
            </a:lvl1pPr>
            <a:lvl2pPr algn="r" rtl="1">
              <a:defRPr>
                <a:cs typeface="B Koodak" panose="00000700000000000000" pitchFamily="2" charset="-78"/>
              </a:defRPr>
            </a:lvl2pPr>
            <a:lvl3pPr algn="r" rtl="1">
              <a:defRPr>
                <a:cs typeface="B Koodak" panose="00000700000000000000" pitchFamily="2" charset="-78"/>
              </a:defRPr>
            </a:lvl3pPr>
            <a:lvl4pPr algn="r" rtl="1">
              <a:defRPr>
                <a:cs typeface="B Koodak" panose="00000700000000000000" pitchFamily="2" charset="-78"/>
              </a:defRPr>
            </a:lvl4pPr>
            <a:lvl5pPr algn="r" rtl="1">
              <a:defRPr>
                <a:cs typeface="B Koodak" panose="000007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252656"/>
      </p:ext>
    </p:extLst>
  </p:cSld>
  <p:clrMapOvr>
    <a:masterClrMapping/>
  </p:clrMapOvr>
  <p:transition advTm="1099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103153"/>
      </p:ext>
    </p:extLst>
  </p:cSld>
  <p:clrMapOvr>
    <a:masterClrMapping/>
  </p:clrMapOvr>
  <p:transition advTm="10992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3/13/2023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193466"/>
      </p:ext>
    </p:extLst>
  </p:cSld>
  <p:clrMapOvr>
    <a:masterClrMapping/>
  </p:clrMapOvr>
  <p:transition advTm="10992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BD845-6291-4783-A442-C11663DC9EF4}" type="datetimeFigureOut">
              <a:rPr lang="en-US" smtClean="0">
                <a:solidFill>
                  <a:prstClr val="black">
                    <a:tint val="75000"/>
                  </a:prstClr>
                </a:solidFill>
              </a:rPr>
              <a:pPr/>
              <a:t>3/13/2023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554366"/>
      </p:ext>
    </p:extLst>
  </p:cSld>
  <p:clrMapOvr>
    <a:masterClrMapping/>
  </p:clrMapOvr>
  <p:transition advTm="10992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BD845-6291-4783-A442-C11663DC9EF4}" type="datetimeFigureOut">
              <a:rPr lang="en-US" smtClean="0">
                <a:solidFill>
                  <a:prstClr val="black">
                    <a:tint val="75000"/>
                  </a:prstClr>
                </a:solidFill>
              </a:rPr>
              <a:pPr/>
              <a:t>3/13/2023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721387"/>
      </p:ext>
    </p:extLst>
  </p:cSld>
  <p:clrMapOvr>
    <a:masterClrMapping/>
  </p:clrMapOvr>
  <p:transition advTm="10992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BD845-6291-4783-A442-C11663DC9EF4}" type="datetimeFigureOut">
              <a:rPr lang="en-US" smtClean="0">
                <a:solidFill>
                  <a:prstClr val="black">
                    <a:tint val="75000"/>
                  </a:prstClr>
                </a:solidFill>
              </a:rPr>
              <a:pPr/>
              <a:t>3/13/2023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766986"/>
      </p:ext>
    </p:extLst>
  </p:cSld>
  <p:clrMapOvr>
    <a:masterClrMapping/>
  </p:clrMapOvr>
  <p:transition advTm="10992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3/13/2023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293849"/>
      </p:ext>
    </p:extLst>
  </p:cSld>
  <p:clrMapOvr>
    <a:masterClrMapping/>
  </p:clrMapOvr>
  <p:transition advTm="10992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FAE62-F112-4A68-A77E-C8ED53A7C73A}"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478816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6BD845-6291-4783-A442-C11663DC9EF4}" type="datetimeFigureOut">
              <a:rPr lang="en-US" smtClean="0">
                <a:solidFill>
                  <a:prstClr val="black">
                    <a:tint val="75000"/>
                  </a:prstClr>
                </a:solidFill>
              </a:rPr>
              <a:pPr/>
              <a:t>3/13/2023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203696"/>
      </p:ext>
    </p:extLst>
  </p:cSld>
  <p:clrMapOvr>
    <a:masterClrMapping/>
  </p:clrMapOvr>
  <p:transition advTm="10992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375173"/>
      </p:ext>
    </p:extLst>
  </p:cSld>
  <p:clrMapOvr>
    <a:masterClrMapping/>
  </p:clrMapOvr>
  <p:transition advTm="10992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BD845-6291-4783-A442-C11663DC9EF4}"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595622"/>
      </p:ext>
    </p:extLst>
  </p:cSld>
  <p:clrMapOvr>
    <a:masterClrMapping/>
  </p:clrMapOvr>
  <p:transition advTm="10992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983A-3A5B-4315-9143-1430A655E2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EA60FC-34E2-40F1-86EE-752241AF8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CE7B16-166C-4246-914F-F2CB8203E16B}"/>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1A3AFEC-DF2C-4F93-849F-742F504142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A3870F2-1CC0-45C7-BB5D-5F939A98313B}"/>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384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B58F-6196-4883-934F-0CCAD03A25C1}"/>
              </a:ext>
            </a:extLst>
          </p:cNvPr>
          <p:cNvSpPr>
            <a:spLocks noGrp="1"/>
          </p:cNvSpPr>
          <p:nvPr>
            <p:ph type="title"/>
          </p:nvPr>
        </p:nvSpPr>
        <p:spPr/>
        <p:txBody>
          <a:bodyPr/>
          <a:lstStyle>
            <a:lvl1pPr algn="r" rtl="1">
              <a:defRPr>
                <a:solidFill>
                  <a:srgbClr val="FF0000"/>
                </a:solidFill>
                <a:effectLst>
                  <a:outerShdw blurRad="38100" dist="38100" dir="2700000" algn="tl">
                    <a:srgbClr val="000000">
                      <a:alpha val="43137"/>
                    </a:srgbClr>
                  </a:outerShdw>
                </a:effectLst>
                <a:cs typeface="B Titr" panose="00000700000000000000" pitchFamily="2" charset="-78"/>
              </a:defRPr>
            </a:lvl1pPr>
          </a:lstStyle>
          <a:p>
            <a:r>
              <a:rPr lang="en-US" dirty="0"/>
              <a:t>Click to edit Master title style</a:t>
            </a:r>
          </a:p>
        </p:txBody>
      </p:sp>
      <p:sp>
        <p:nvSpPr>
          <p:cNvPr id="3" name="Content Placeholder 2">
            <a:extLst>
              <a:ext uri="{FF2B5EF4-FFF2-40B4-BE49-F238E27FC236}">
                <a16:creationId xmlns:a16="http://schemas.microsoft.com/office/drawing/2014/main" id="{81D843BD-240B-49D9-B8B7-478DDD801375}"/>
              </a:ext>
            </a:extLst>
          </p:cNvPr>
          <p:cNvSpPr>
            <a:spLocks noGrp="1"/>
          </p:cNvSpPr>
          <p:nvPr>
            <p:ph idx="1"/>
          </p:nvPr>
        </p:nvSpPr>
        <p:spPr/>
        <p:txBody>
          <a:bodyPr/>
          <a:lstStyle>
            <a:lvl1pPr algn="r" rtl="1">
              <a:defRPr>
                <a:cs typeface="B Koodak" panose="00000700000000000000" pitchFamily="2" charset="-78"/>
              </a:defRPr>
            </a:lvl1pPr>
            <a:lvl2pPr algn="r" rtl="1">
              <a:defRPr>
                <a:cs typeface="B Koodak" panose="00000700000000000000" pitchFamily="2" charset="-78"/>
              </a:defRPr>
            </a:lvl2pPr>
            <a:lvl3pPr algn="r" rtl="1">
              <a:defRPr>
                <a:cs typeface="B Koodak" panose="00000700000000000000" pitchFamily="2" charset="-78"/>
              </a:defRPr>
            </a:lvl3pPr>
            <a:lvl4pPr algn="r" rtl="1">
              <a:defRPr>
                <a:cs typeface="B Koodak" panose="00000700000000000000" pitchFamily="2" charset="-78"/>
              </a:defRPr>
            </a:lvl4pPr>
            <a:lvl5pPr algn="r" rtl="1">
              <a:defRPr>
                <a:cs typeface="B Koodak" panose="00000700000000000000"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4F660-9E07-4175-9F63-778D321AC179}"/>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1F15FB-FB79-4F18-86F8-54E2D635F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8EBDBA2-C630-4BCD-95B5-474E8A2AF513}"/>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20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4F1B-5B97-4D12-BEC9-55DA385E80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F39B66-4EED-45ED-942B-0BB3D20EEE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DED0B2-4200-4133-818A-F3968DD0AEF0}"/>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9E934D6-ABA5-43F4-A2ED-53B0AB0AAC2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AD31234-8007-47C9-9D61-7E271D7C2BDB}"/>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53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E009-6423-4F5C-A7BB-E81C605203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25D68-B07B-42AF-BAC5-975907B8C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1754AB-00A3-4904-975C-AEF4529893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26C0C0-85C7-4206-84C6-3A659DD0E846}"/>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3/13/2023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73AE913-1851-4073-8AA4-36757B59F93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F7DBAB2-60D8-4002-B766-DF2135F55A9A}"/>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091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6572-7BE4-43E2-BB20-0DA42504CD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6DE3FD-9667-445B-A6BD-AD9933500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A501E8-858B-4935-BDA6-708859F2D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5EF72D-8CCD-4D46-8BCF-DD15E7935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9AB4AC-4627-419A-9975-A721E30F68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AA118E-FA39-49A5-BED9-A9CAFF9A71BE}"/>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3/13/2023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70559B6-1C3E-45C5-A831-E7927AD4620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F37E1113-CF71-4DE7-8713-211775688BAF}"/>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538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6C3A-262C-4FA8-B84B-5D99D4514A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7A70F4-4CCA-4E63-8DEB-8B2C800528FD}"/>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3/13/2023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53D0CF6-18C8-485C-902E-7661477E7E1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C8D81E1-AA50-46F5-9C52-CFCFB1855208}"/>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819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78985-32F7-42ED-AD7E-F8133596E4B7}"/>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3/13/2023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6A548CD-B2E9-4C4C-9ABA-AF879B47EF4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5DC8D7B-E33E-4B3E-8609-FEA8F6DF9B74}"/>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8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8FAE62-F112-4A68-A77E-C8ED53A7C73A}" type="datetimeFigureOut">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564849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0EC2-FA66-450D-AAE5-86961EFCC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C1DE4D-4CBD-4807-BE6D-04B70A5AD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D26789-49A3-4D7D-8753-35AA5029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56B9B4-F19D-47D2-8C42-EAFBAB22FAD3}"/>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3/13/2023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4016BC8-0ED7-4C3C-8F2E-6F23CEB53AA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3BD9D21-8CE3-4F2F-A16B-C9174F733FED}"/>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98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A11F-CB0A-470F-AA4B-32B88D5E1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CD3D2B-7170-41E8-BBF3-EBBDB8C0B2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3EFDE8-E507-4895-8A3A-D10547FA8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54ED9-C590-4543-B627-EA84931A1ECA}"/>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3/13/2023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14FDD17-97F2-4FA8-82A4-69D73E97A89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2B10B82-D34B-4973-A0F1-5D66F0D64581}"/>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7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05CF-FC19-446E-8D81-8B55D717CB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F67D39-94F6-4B3E-98AC-4E14E93FE0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8C42F-3A14-486E-BF2C-F63E2628E948}"/>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5D30947-7DF9-41FD-8837-B668B88A004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4DB4B9-7747-4F0D-8E24-FCD667A680D7}"/>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072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004C00-5B2B-4934-9D42-F20E7CA807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3C9CCB-230C-40D6-A2B5-F2D4675FAA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4A485-E65B-41AE-9A62-629809F2E46B}"/>
              </a:ext>
            </a:extLst>
          </p:cNvPr>
          <p:cNvSpPr>
            <a:spLocks noGrp="1"/>
          </p:cNvSpPr>
          <p:nvPr>
            <p:ph type="dt" sz="half" idx="10"/>
          </p:nvPr>
        </p:nvSpPr>
        <p:spPr/>
        <p:txBody>
          <a:bodyPr/>
          <a:lstStyle/>
          <a:p>
            <a:fld id="{B9B03365-C1FF-4C40-824B-ED0FE5C192C4}"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A512583-D4A3-43F5-A4B0-F904B1C677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0B1F3E9-684D-4E53-A0F0-E2B3BC2FE830}"/>
              </a:ext>
            </a:extLst>
          </p:cNvPr>
          <p:cNvSpPr>
            <a:spLocks noGrp="1"/>
          </p:cNvSpPr>
          <p:nvPr>
            <p:ph type="sldNum" sz="quarter" idx="12"/>
          </p:nvPr>
        </p:nvSpPr>
        <p:spPr/>
        <p:txBody>
          <a:body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28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8FAE62-F112-4A68-A77E-C8ED53A7C73A}"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19575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8FAE62-F112-4A68-A77E-C8ED53A7C73A}" type="datetimeFigureOut">
              <a:rPr lang="en-US" smtClean="0"/>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99596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8FAE62-F112-4A68-A77E-C8ED53A7C73A}" type="datetimeFigureOut">
              <a:rPr lang="en-US" smtClean="0"/>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173117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FAE62-F112-4A68-A77E-C8ED53A7C73A}" type="datetimeFigureOut">
              <a:rPr lang="en-US" smtClean="0"/>
              <a:t>3/13/2023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308196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8FAE62-F112-4A68-A77E-C8ED53A7C73A}"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409389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8FAE62-F112-4A68-A77E-C8ED53A7C73A}" type="datetimeFigureOut">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6B6A6-CA11-4E3E-B7CA-96B97FCE818F}" type="slidenum">
              <a:rPr lang="en-US" smtClean="0"/>
              <a:t>‹#›</a:t>
            </a:fld>
            <a:endParaRPr lang="en-US"/>
          </a:p>
        </p:txBody>
      </p:sp>
    </p:spTree>
    <p:extLst>
      <p:ext uri="{BB962C8B-B14F-4D97-AF65-F5344CB8AC3E}">
        <p14:creationId xmlns:p14="http://schemas.microsoft.com/office/powerpoint/2010/main" val="110930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FAE62-F112-4A68-A77E-C8ED53A7C73A}" type="datetimeFigureOut">
              <a:rPr lang="en-US" smtClean="0"/>
              <a:t>3/13/2023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6B6A6-CA11-4E3E-B7CA-96B97FCE818F}" type="slidenum">
              <a:rPr lang="en-US" smtClean="0"/>
              <a:t>‹#›</a:t>
            </a:fld>
            <a:endParaRPr lang="en-US"/>
          </a:p>
        </p:txBody>
      </p:sp>
    </p:spTree>
    <p:extLst>
      <p:ext uri="{BB962C8B-B14F-4D97-AF65-F5344CB8AC3E}">
        <p14:creationId xmlns:p14="http://schemas.microsoft.com/office/powerpoint/2010/main" val="1802528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BD845-6291-4783-A442-C11663DC9EF4}"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ACB7-4607-4A8D-9040-BAC8D5C3D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189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10992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1A0AB0-793B-45F1-ADA5-27149F099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6619A7-859E-4BC5-9804-433F62265C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5623B-39E8-439F-80A1-2424F2BEB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03365-C1FF-4C40-824B-ED0FE5C192C4}"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2E5E03B-5E45-4A08-8936-9F28FE97C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741504-BDD4-42D2-9A33-DD85ECDF2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FF2CF-537E-4F37-8784-4659428B51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16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gfnnfg.livejournal.co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145150"/>
      </p:ext>
    </p:extLst>
  </p:cSld>
  <p:clrMapOvr>
    <a:masterClrMapping/>
  </p:clrMapOvr>
  <p:transition advTm="109920"/>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254782" y="1054581"/>
            <a:ext cx="11440160" cy="5123815"/>
          </a:xfrm>
        </p:spPr>
        <p:txBody>
          <a:bodyPr>
            <a:normAutofit fontScale="92500" lnSpcReduction="20000"/>
          </a:bodyPr>
          <a:lstStyle/>
          <a:p>
            <a:pPr algn="just" rtl="1">
              <a:lnSpc>
                <a:spcPct val="170000"/>
              </a:lnSpc>
            </a:pPr>
            <a:r>
              <a:rPr lang="fa-IR" b="1" dirty="0">
                <a:cs typeface="B Zar" panose="00000400000000000000" pitchFamily="2" charset="-78"/>
              </a:rPr>
              <a:t>چاپ یک مقاله به دو یا چند زبان مختلف در صورتی مجاز است </a:t>
            </a:r>
            <a:r>
              <a:rPr lang="fa-IR" dirty="0">
                <a:cs typeface="B Zar" panose="00000400000000000000" pitchFamily="2" charset="-78"/>
              </a:rPr>
              <a:t>که سردبیران همه مجلات ذی‌نفع از روند مربوطه آگاهی و رضایت داشته باشند و به‌علاوه در مقاله دوم و بعد از آن به خوانندگان اعلام شود که مقاله قبلاً یک یا چند بار به زبان (زبان‌های) دیگری منتشر شده است (همراه آدرس مقاله یا مقالات قبلی، سال چاپ و شماره صفحات مربوطه). </a:t>
            </a:r>
          </a:p>
          <a:p>
            <a:pPr algn="just" rtl="1">
              <a:lnSpc>
                <a:spcPct val="170000"/>
              </a:lnSpc>
            </a:pPr>
            <a:r>
              <a:rPr lang="fa-IR" b="1" dirty="0">
                <a:cs typeface="B Zar" panose="00000400000000000000" pitchFamily="2" charset="-78"/>
              </a:rPr>
              <a:t>در صورتی که خلاصه مقاله قبلاً در کنگره‌ها یا سمینارها به‌صورت شفاهی یا پوستر ارائه شده باشد</a:t>
            </a:r>
            <a:r>
              <a:rPr lang="fa-IR" dirty="0">
                <a:cs typeface="B Zar" panose="00000400000000000000" pitchFamily="2" charset="-78"/>
              </a:rPr>
              <a:t>، متن کامل مقاله را می‌توان بعداً به‌چاپ رساند. در مواردی که کنگره مذکور خلاصه مقاله را در یک مجله علمی منتشر کرده باشد، لازم است که به مسئولین مجله اطلاع‌رسانی کافی در مورد چاپ خلاصه مقاله شده باشد و اطلاعات مذکور به‌صورت واضح در کنار مقاله اصلی به خوانندگان نیز منتقل شود.</a:t>
            </a:r>
          </a:p>
          <a:p>
            <a:pPr marL="0" indent="0" algn="just" rtl="1">
              <a:lnSpc>
                <a:spcPct val="170000"/>
              </a:lnSpc>
              <a:buNone/>
            </a:pPr>
            <a:endParaRPr lang="fa-IR" dirty="0">
              <a:cs typeface="B Zar" panose="00000400000000000000" pitchFamily="2" charset="-78"/>
            </a:endParaRPr>
          </a:p>
        </p:txBody>
      </p:sp>
    </p:spTree>
    <p:extLst>
      <p:ext uri="{BB962C8B-B14F-4D97-AF65-F5344CB8AC3E}">
        <p14:creationId xmlns:p14="http://schemas.microsoft.com/office/powerpoint/2010/main" val="573023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325120" y="1466563"/>
            <a:ext cx="11440160" cy="5123815"/>
          </a:xfrm>
        </p:spPr>
        <p:txBody>
          <a:bodyPr>
            <a:normAutofit/>
          </a:bodyPr>
          <a:lstStyle/>
          <a:p>
            <a:pPr marL="0" indent="0" algn="just" rtl="1">
              <a:lnSpc>
                <a:spcPct val="150000"/>
              </a:lnSpc>
              <a:buNone/>
            </a:pPr>
            <a:r>
              <a:rPr lang="fa-IR" dirty="0">
                <a:cs typeface="B Zar" panose="00000400000000000000" pitchFamily="2" charset="-78"/>
              </a:rPr>
              <a:t>تعارض منافع عبارت است از وجود هر گونه منفعت مالی و غیرمالی که احتمال دارد، نویسنده(گان) را در اظهار صادقانه نظر خود تحت تأثیر قرار دهد. اگرچه تعارض منافع به‌خودی‌خود ایراد اخلاقی برای یک مقاله محسوب نمی‌شود، نویسنده(گان) یک مقاله باید هرگونه تعارض منافع خود را که از نگاه مخاطبان پوشیده است، به جز موارد بدیهی، در متن یا انتهای متن مقاله به‌طور واضح اعلام کنند. از جمله این موارد معرفی واضح منابع و تأمین هزینه‌های پژوهش و نگارش مقاله توسط نویسنده(گان) است.</a:t>
            </a:r>
          </a:p>
          <a:p>
            <a:pPr marL="0" indent="0" algn="just" rtl="1">
              <a:lnSpc>
                <a:spcPct val="150000"/>
              </a:lnSpc>
              <a:buNone/>
            </a:pPr>
            <a:r>
              <a:rPr lang="fa-IR" dirty="0">
                <a:cs typeface="B Zar" panose="00000400000000000000" pitchFamily="2" charset="-78"/>
              </a:rPr>
              <a:t> </a:t>
            </a:r>
            <a:br>
              <a:rPr lang="fa-IR" dirty="0">
                <a:cs typeface="B Zar" panose="00000400000000000000" pitchFamily="2" charset="-78"/>
              </a:rPr>
            </a:br>
            <a:endParaRPr lang="fa-IR" dirty="0">
              <a:cs typeface="B Zar" panose="00000400000000000000" pitchFamily="2" charset="-78"/>
            </a:endParaRPr>
          </a:p>
        </p:txBody>
      </p:sp>
    </p:spTree>
    <p:extLst>
      <p:ext uri="{BB962C8B-B14F-4D97-AF65-F5344CB8AC3E}">
        <p14:creationId xmlns:p14="http://schemas.microsoft.com/office/powerpoint/2010/main" val="3460378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848360" y="1847955"/>
            <a:ext cx="10515600" cy="4351338"/>
          </a:xfrm>
        </p:spPr>
        <p:txBody>
          <a:bodyPr>
            <a:normAutofit/>
          </a:bodyPr>
          <a:lstStyle/>
          <a:p>
            <a:pPr marL="0" indent="0" algn="r" rtl="1">
              <a:buNone/>
            </a:pPr>
            <a:r>
              <a:rPr lang="fa-IR" dirty="0">
                <a:cs typeface="B Zar" panose="00000400000000000000" pitchFamily="2" charset="-78"/>
              </a:rPr>
              <a:t>برای ارجاع دادن به یک متن کلی در یک وب‌سایت تنها استفاده از </a:t>
            </a:r>
            <a:r>
              <a:rPr lang="en-US" sz="2400" dirty="0">
                <a:latin typeface="Times New Roman" panose="02020603050405020304" pitchFamily="18" charset="0"/>
                <a:cs typeface="Times New Roman" panose="02020603050405020304" pitchFamily="18" charset="0"/>
              </a:rPr>
              <a:t>URL</a:t>
            </a:r>
            <a:r>
              <a:rPr lang="fa-IR" sz="2400" dirty="0">
                <a:cs typeface="B Zar" panose="00000400000000000000" pitchFamily="2" charset="-78"/>
              </a:rPr>
              <a:t> </a:t>
            </a:r>
            <a:r>
              <a:rPr lang="fa-IR" dirty="0">
                <a:cs typeface="B Zar" panose="00000400000000000000" pitchFamily="2" charset="-78"/>
              </a:rPr>
              <a:t>کافی است.</a:t>
            </a:r>
          </a:p>
          <a:p>
            <a:pPr algn="r" rtl="1"/>
            <a:endParaRPr lang="fa-IR" dirty="0">
              <a:cs typeface="B Zar" panose="00000400000000000000" pitchFamily="2" charset="-78"/>
            </a:endParaRPr>
          </a:p>
          <a:p>
            <a:pPr marL="0" indent="0" algn="l">
              <a:buNone/>
            </a:pPr>
            <a:r>
              <a:rPr lang="en-US" dirty="0">
                <a:latin typeface="Times New Roman" panose="02020603050405020304" pitchFamily="18" charset="0"/>
                <a:cs typeface="Times New Roman" panose="02020603050405020304" pitchFamily="18" charset="0"/>
                <a:hlinkClick r:id="rId3"/>
              </a:rPr>
              <a:t>http://gfnnfg.livejournal.com</a:t>
            </a:r>
            <a:r>
              <a:rPr lang="en-US" sz="2400" dirty="0">
                <a:cs typeface="+mj-cs"/>
                <a:hlinkClick r:id="rId3"/>
              </a:rPr>
              <a:t>/</a:t>
            </a:r>
            <a:endParaRPr lang="fa-IR" sz="2400" dirty="0">
              <a:cs typeface="+mj-cs"/>
            </a:endParaRPr>
          </a:p>
          <a:p>
            <a:pPr algn="r" rtl="1"/>
            <a:endParaRPr lang="fa-IR" dirty="0">
              <a:cs typeface="B Zar" panose="00000400000000000000" pitchFamily="2" charset="-78"/>
            </a:endParaRPr>
          </a:p>
          <a:p>
            <a:pPr marL="0" indent="0" algn="just" rtl="1">
              <a:buNone/>
            </a:pPr>
            <a:r>
              <a:rPr lang="fa-IR" dirty="0">
                <a:cs typeface="B Zar" panose="00000400000000000000" pitchFamily="2" charset="-78"/>
              </a:rPr>
              <a:t>زمانی که قصد استناد به اطلاعاتی خاص یا یک فایل مستند مشخص را در یک وب‌سایت دارید، لازم است اطلاعات کاملی شامل نام نویسنده، عنوان، تاریخ، و آدرس را مشخص کنید. </a:t>
            </a:r>
          </a:p>
          <a:p>
            <a:pPr algn="r" rtl="1"/>
            <a:endParaRPr lang="fa-IR" dirty="0">
              <a:cs typeface="B Zar" panose="00000400000000000000" pitchFamily="2" charset="-78"/>
            </a:endParaRPr>
          </a:p>
        </p:txBody>
      </p:sp>
    </p:spTree>
    <p:extLst>
      <p:ext uri="{BB962C8B-B14F-4D97-AF65-F5344CB8AC3E}">
        <p14:creationId xmlns:p14="http://schemas.microsoft.com/office/powerpoint/2010/main" val="289519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899160" y="1652904"/>
            <a:ext cx="10515600" cy="4879975"/>
          </a:xfrm>
        </p:spPr>
        <p:txBody>
          <a:bodyPr>
            <a:normAutofit/>
          </a:bodyPr>
          <a:lstStyle/>
          <a:p>
            <a:pPr marL="0" indent="0" algn="just" rtl="1">
              <a:buNone/>
            </a:pPr>
            <a:r>
              <a:rPr lang="fa-IR" dirty="0">
                <a:cs typeface="B Zar" panose="00000400000000000000" pitchFamily="2" charset="-78"/>
              </a:rPr>
              <a:t>برای ارجاع دادن به یک کتاب الکترونیک لازم است اطلاعات کامل شامل نام نویسنده، تاریخ، عنوان، </a:t>
            </a:r>
            <a:r>
              <a:rPr lang="en-US" sz="2400" dirty="0">
                <a:latin typeface="Times New Roman" panose="02020603050405020304" pitchFamily="18" charset="0"/>
                <a:cs typeface="Times New Roman" panose="02020603050405020304" pitchFamily="18" charset="0"/>
              </a:rPr>
              <a:t>DOI</a:t>
            </a:r>
            <a:r>
              <a:rPr lang="fa-IR" sz="2400" dirty="0">
                <a:cs typeface="B Zar" panose="00000400000000000000" pitchFamily="2" charset="-78"/>
              </a:rPr>
              <a:t> </a:t>
            </a:r>
            <a:r>
              <a:rPr lang="fa-IR" dirty="0">
                <a:cs typeface="B Zar" panose="00000400000000000000" pitchFamily="2" charset="-78"/>
              </a:rPr>
              <a:t>یا </a:t>
            </a:r>
            <a:r>
              <a:rPr lang="en-US" sz="2400" dirty="0">
                <a:latin typeface="Times New Roman" panose="02020603050405020304" pitchFamily="18" charset="0"/>
                <a:cs typeface="Times New Roman" panose="02020603050405020304" pitchFamily="18" charset="0"/>
              </a:rPr>
              <a:t>URL</a:t>
            </a:r>
            <a:r>
              <a:rPr lang="fa-IR" sz="2400" dirty="0">
                <a:cs typeface="B Zar" panose="00000400000000000000" pitchFamily="2" charset="-78"/>
              </a:rPr>
              <a:t> </a:t>
            </a:r>
            <a:r>
              <a:rPr lang="fa-IR" dirty="0">
                <a:cs typeface="B Zar" panose="00000400000000000000" pitchFamily="2" charset="-78"/>
              </a:rPr>
              <a:t>وارد شود. در صورتی که به بخش مشخصی از کتاب مثل یک فصل یا صفحه ارجاع داده می‌شود این اطلاعات نیز باید وارد گردد.</a:t>
            </a:r>
          </a:p>
          <a:p>
            <a:pPr algn="r" rtl="1"/>
            <a:endParaRPr lang="fa-IR" dirty="0">
              <a:cs typeface="B Zar" panose="00000400000000000000" pitchFamily="2" charset="-78"/>
            </a:endParaRPr>
          </a:p>
          <a:p>
            <a:r>
              <a:rPr lang="en-US" sz="2400" dirty="0">
                <a:solidFill>
                  <a:schemeClr val="accent5"/>
                </a:solidFill>
                <a:latin typeface="Times New Roman" panose="02020603050405020304" pitchFamily="18" charset="0"/>
                <a:cs typeface="Times New Roman" panose="02020603050405020304" pitchFamily="18" charset="0"/>
              </a:rPr>
              <a:t>Author, A. A. (1967). </a:t>
            </a:r>
            <a:r>
              <a:rPr lang="en-US" sz="2400" i="1" dirty="0">
                <a:solidFill>
                  <a:schemeClr val="accent5"/>
                </a:solidFill>
                <a:latin typeface="Times New Roman" panose="02020603050405020304" pitchFamily="18" charset="0"/>
                <a:cs typeface="Times New Roman" panose="02020603050405020304" pitchFamily="18" charset="0"/>
              </a:rPr>
              <a:t>Title of work</a:t>
            </a:r>
            <a:r>
              <a:rPr lang="en-US" sz="2400" dirty="0">
                <a:solidFill>
                  <a:schemeClr val="accent5"/>
                </a:solidFill>
                <a:latin typeface="Times New Roman" panose="02020603050405020304" pitchFamily="18" charset="0"/>
                <a:cs typeface="Times New Roman" panose="02020603050405020304" pitchFamily="18" charset="0"/>
              </a:rPr>
              <a:t>. Location: Publisher.</a:t>
            </a:r>
          </a:p>
          <a:p>
            <a:r>
              <a:rPr lang="en-US" sz="2400" dirty="0">
                <a:solidFill>
                  <a:schemeClr val="accent5"/>
                </a:solidFill>
                <a:latin typeface="Times New Roman" panose="02020603050405020304" pitchFamily="18" charset="0"/>
                <a:cs typeface="Times New Roman" panose="02020603050405020304" pitchFamily="18" charset="0"/>
              </a:rPr>
              <a:t>Author, A. A. (1997). </a:t>
            </a:r>
            <a:r>
              <a:rPr lang="en-US" sz="2400" i="1" dirty="0">
                <a:solidFill>
                  <a:schemeClr val="accent5"/>
                </a:solidFill>
                <a:latin typeface="Times New Roman" panose="02020603050405020304" pitchFamily="18" charset="0"/>
                <a:cs typeface="Times New Roman" panose="02020603050405020304" pitchFamily="18" charset="0"/>
              </a:rPr>
              <a:t>Title of work</a:t>
            </a:r>
            <a:r>
              <a:rPr lang="en-US" sz="2400" dirty="0">
                <a:solidFill>
                  <a:schemeClr val="accent5"/>
                </a:solidFill>
                <a:latin typeface="Times New Roman" panose="02020603050405020304" pitchFamily="18" charset="0"/>
                <a:cs typeface="Times New Roman" panose="02020603050405020304" pitchFamily="18" charset="0"/>
              </a:rPr>
              <a:t>. Retrieved from http://www.xxxxxxx</a:t>
            </a:r>
          </a:p>
          <a:p>
            <a:r>
              <a:rPr lang="en-US" sz="2400" dirty="0">
                <a:solidFill>
                  <a:schemeClr val="accent5"/>
                </a:solidFill>
                <a:latin typeface="Times New Roman" panose="02020603050405020304" pitchFamily="18" charset="0"/>
                <a:cs typeface="Times New Roman" panose="02020603050405020304" pitchFamily="18" charset="0"/>
              </a:rPr>
              <a:t>Author, A. A. (2006). </a:t>
            </a:r>
            <a:r>
              <a:rPr lang="en-US" sz="2400" i="1" dirty="0">
                <a:solidFill>
                  <a:schemeClr val="accent5"/>
                </a:solidFill>
                <a:latin typeface="Times New Roman" panose="02020603050405020304" pitchFamily="18" charset="0"/>
                <a:cs typeface="Times New Roman" panose="02020603050405020304" pitchFamily="18" charset="0"/>
              </a:rPr>
              <a:t>Title of work</a:t>
            </a:r>
            <a:r>
              <a:rPr lang="en-US" sz="2400" dirty="0">
                <a:solidFill>
                  <a:schemeClr val="accent5"/>
                </a:solidFill>
                <a:latin typeface="Times New Roman" panose="02020603050405020304" pitchFamily="18" charset="0"/>
                <a:cs typeface="Times New Roman" panose="02020603050405020304" pitchFamily="18" charset="0"/>
              </a:rPr>
              <a:t>. </a:t>
            </a:r>
            <a:r>
              <a:rPr lang="en-US" sz="2400" dirty="0" err="1">
                <a:solidFill>
                  <a:schemeClr val="accent5"/>
                </a:solidFill>
                <a:latin typeface="Times New Roman" panose="02020603050405020304" pitchFamily="18" charset="0"/>
                <a:cs typeface="Times New Roman" panose="02020603050405020304" pitchFamily="18" charset="0"/>
              </a:rPr>
              <a:t>doi:xxxxx</a:t>
            </a:r>
            <a:endParaRPr lang="en-US" sz="2400" dirty="0">
              <a:solidFill>
                <a:schemeClr val="accent5"/>
              </a:solidFill>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Editor, A. A. (Ed.). (1986). </a:t>
            </a:r>
            <a:r>
              <a:rPr lang="en-US" sz="2400" i="1" dirty="0">
                <a:solidFill>
                  <a:schemeClr val="accent5"/>
                </a:solidFill>
                <a:latin typeface="Times New Roman" panose="02020603050405020304" pitchFamily="18" charset="0"/>
                <a:cs typeface="Times New Roman" panose="02020603050405020304" pitchFamily="18" charset="0"/>
              </a:rPr>
              <a:t>Title of work</a:t>
            </a:r>
            <a:r>
              <a:rPr lang="en-US" sz="2400" dirty="0">
                <a:solidFill>
                  <a:schemeClr val="accent5"/>
                </a:solidFill>
                <a:latin typeface="Times New Roman" panose="02020603050405020304" pitchFamily="18" charset="0"/>
                <a:cs typeface="Times New Roman" panose="02020603050405020304" pitchFamily="18" charset="0"/>
              </a:rPr>
              <a:t>. Location: Publisher.</a:t>
            </a:r>
          </a:p>
          <a:p>
            <a:pPr algn="r" rtl="1"/>
            <a:endParaRPr lang="fa-IR" dirty="0">
              <a:cs typeface="B Zar" panose="00000400000000000000" pitchFamily="2" charset="-78"/>
            </a:endParaRPr>
          </a:p>
          <a:p>
            <a:pPr algn="r" rtl="1"/>
            <a:endParaRPr lang="fa-IR" dirty="0">
              <a:cs typeface="B Zar" panose="00000400000000000000" pitchFamily="2" charset="-78"/>
            </a:endParaRPr>
          </a:p>
        </p:txBody>
      </p:sp>
    </p:spTree>
    <p:extLst>
      <p:ext uri="{BB962C8B-B14F-4D97-AF65-F5344CB8AC3E}">
        <p14:creationId xmlns:p14="http://schemas.microsoft.com/office/powerpoint/2010/main" val="100285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889000" y="1856105"/>
            <a:ext cx="10515600" cy="4351338"/>
          </a:xfrm>
        </p:spPr>
        <p:txBody>
          <a:bodyPr>
            <a:normAutofit/>
          </a:bodyPr>
          <a:lstStyle/>
          <a:p>
            <a:pPr marL="0" indent="0" algn="r" rtl="1">
              <a:buNone/>
            </a:pPr>
            <a:r>
              <a:rPr lang="fa-IR" dirty="0">
                <a:cs typeface="B Zar" panose="00000400000000000000" pitchFamily="2" charset="-78"/>
              </a:rPr>
              <a:t>برای ارجاع دادن به یک فایل تصویری باید نام تهیه‌کننده، عنوان فایل، و سال انتشار درج گردد.</a:t>
            </a:r>
          </a:p>
          <a:p>
            <a:pPr algn="r" rtl="1"/>
            <a:endParaRPr lang="fa-IR" dirty="0">
              <a:cs typeface="B Zar" panose="00000400000000000000" pitchFamily="2" charset="-78"/>
            </a:endParaRPr>
          </a:p>
          <a:p>
            <a:pPr marL="0" indent="0" algn="just">
              <a:buNone/>
            </a:pPr>
            <a:r>
              <a:rPr lang="en-US" sz="2400" dirty="0">
                <a:solidFill>
                  <a:schemeClr val="accent5"/>
                </a:solidFill>
                <a:latin typeface="Times New Roman" panose="02020603050405020304" pitchFamily="18" charset="0"/>
                <a:cs typeface="Times New Roman" panose="02020603050405020304" pitchFamily="18" charset="0"/>
              </a:rPr>
              <a:t>American Psychological Association (Producer). (2000). </a:t>
            </a:r>
            <a:r>
              <a:rPr lang="en-US" sz="2400" i="1" dirty="0">
                <a:solidFill>
                  <a:schemeClr val="accent5"/>
                </a:solidFill>
                <a:latin typeface="Times New Roman" panose="02020603050405020304" pitchFamily="18" charset="0"/>
                <a:cs typeface="Times New Roman" panose="02020603050405020304" pitchFamily="18" charset="0"/>
              </a:rPr>
              <a:t>Responding therapeutically to patient expressions of sexual attraction</a:t>
            </a:r>
            <a:r>
              <a:rPr lang="en-US" sz="2400" dirty="0">
                <a:solidFill>
                  <a:schemeClr val="accent5"/>
                </a:solidFill>
                <a:latin typeface="Times New Roman" panose="02020603050405020304" pitchFamily="18" charset="0"/>
                <a:cs typeface="Times New Roman" panose="02020603050405020304" pitchFamily="18" charset="0"/>
              </a:rPr>
              <a:t> [DVD]. Available from http://www.a pa.org/videos</a:t>
            </a:r>
            <a:r>
              <a:rPr lang="en-US" sz="2400" dirty="0">
                <a:solidFill>
                  <a:schemeClr val="accent5"/>
                </a:solidFill>
              </a:rPr>
              <a:t>/</a:t>
            </a:r>
            <a:endParaRPr lang="fa-IR" dirty="0">
              <a:solidFill>
                <a:schemeClr val="accent5"/>
              </a:solidFill>
              <a:cs typeface="B Zar" panose="00000400000000000000" pitchFamily="2" charset="-78"/>
            </a:endParaRPr>
          </a:p>
          <a:p>
            <a:pPr algn="r" rtl="1"/>
            <a:endParaRPr lang="fa-IR" dirty="0">
              <a:cs typeface="B Zar" panose="00000400000000000000" pitchFamily="2" charset="-78"/>
            </a:endParaRPr>
          </a:p>
        </p:txBody>
      </p:sp>
    </p:spTree>
    <p:extLst>
      <p:ext uri="{BB962C8B-B14F-4D97-AF65-F5344CB8AC3E}">
        <p14:creationId xmlns:p14="http://schemas.microsoft.com/office/powerpoint/2010/main" val="231964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909320" y="1988185"/>
            <a:ext cx="10515600" cy="4351338"/>
          </a:xfrm>
        </p:spPr>
        <p:txBody>
          <a:bodyPr>
            <a:normAutofit/>
          </a:bodyPr>
          <a:lstStyle/>
          <a:p>
            <a:pPr marL="0" indent="0" algn="r" rtl="1">
              <a:buNone/>
            </a:pPr>
            <a:r>
              <a:rPr lang="fa-IR" dirty="0">
                <a:cs typeface="B Zar" panose="00000400000000000000" pitchFamily="2" charset="-78"/>
              </a:rPr>
              <a:t>برای ارجاع دادن به یک پادکست باید عنوان پادکست و سال انتشار درج گردد.</a:t>
            </a:r>
          </a:p>
          <a:p>
            <a:pPr algn="r" rtl="1"/>
            <a:endParaRPr lang="fa-IR" dirty="0">
              <a:cs typeface="B Zar" panose="00000400000000000000" pitchFamily="2" charset="-78"/>
            </a:endParaRPr>
          </a:p>
          <a:p>
            <a:pPr marL="0" indent="0" algn="just">
              <a:buNone/>
            </a:pPr>
            <a:r>
              <a:rPr lang="en-US" sz="2400" dirty="0">
                <a:solidFill>
                  <a:schemeClr val="accent5"/>
                </a:solidFill>
                <a:latin typeface="Times New Roman" panose="02020603050405020304" pitchFamily="18" charset="0"/>
                <a:cs typeface="Times New Roman" panose="02020603050405020304" pitchFamily="18" charset="0"/>
              </a:rPr>
              <a:t>Van Nuys, D. (Producer). (2007, December 19). </a:t>
            </a:r>
            <a:r>
              <a:rPr lang="en-US" sz="2400" i="1" dirty="0">
                <a:solidFill>
                  <a:schemeClr val="accent5"/>
                </a:solidFill>
                <a:latin typeface="Times New Roman" panose="02020603050405020304" pitchFamily="18" charset="0"/>
                <a:cs typeface="Times New Roman" panose="02020603050405020304" pitchFamily="18" charset="0"/>
              </a:rPr>
              <a:t>Shrink rap radio</a:t>
            </a:r>
            <a:r>
              <a:rPr lang="en-US" sz="2400" dirty="0">
                <a:solidFill>
                  <a:schemeClr val="accent5"/>
                </a:solidFill>
                <a:latin typeface="Times New Roman" panose="02020603050405020304" pitchFamily="18" charset="0"/>
                <a:cs typeface="Times New Roman" panose="02020603050405020304" pitchFamily="18" charset="0"/>
              </a:rPr>
              <a:t> [Audio podcast]. Retrieved from http://www.shrinkrapradio.com</a:t>
            </a:r>
            <a:r>
              <a:rPr lang="en-US" sz="2400" dirty="0">
                <a:solidFill>
                  <a:schemeClr val="accent5"/>
                </a:solidFill>
              </a:rPr>
              <a:t>/</a:t>
            </a:r>
            <a:endParaRPr lang="fa-IR" dirty="0">
              <a:solidFill>
                <a:schemeClr val="accent5"/>
              </a:solidFill>
              <a:cs typeface="B Zar" panose="00000400000000000000" pitchFamily="2" charset="-78"/>
            </a:endParaRPr>
          </a:p>
        </p:txBody>
      </p:sp>
    </p:spTree>
    <p:extLst>
      <p:ext uri="{BB962C8B-B14F-4D97-AF65-F5344CB8AC3E}">
        <p14:creationId xmlns:p14="http://schemas.microsoft.com/office/powerpoint/2010/main" val="1932456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828040" y="2272665"/>
            <a:ext cx="10515600" cy="4351338"/>
          </a:xfrm>
        </p:spPr>
        <p:txBody>
          <a:bodyPr>
            <a:normAutofit/>
          </a:bodyPr>
          <a:lstStyle/>
          <a:p>
            <a:pPr marL="0" indent="0" algn="r" rtl="1">
              <a:buNone/>
            </a:pPr>
            <a:r>
              <a:rPr lang="fa-IR" dirty="0">
                <a:cs typeface="B Zar" panose="00000400000000000000" pitchFamily="2" charset="-78"/>
              </a:rPr>
              <a:t>برای ارجاع دادن به یک تصویر یا عکس باید نام عکاس، تاریخ، عنوان عکس، مکان گرفته شدن عکس و محل انتشار عکس درج گردد.</a:t>
            </a:r>
          </a:p>
          <a:p>
            <a:pPr algn="r" rtl="1"/>
            <a:endParaRPr lang="fa-IR" dirty="0">
              <a:cs typeface="B Zar" panose="00000400000000000000" pitchFamily="2" charset="-78"/>
            </a:endParaRPr>
          </a:p>
          <a:p>
            <a:r>
              <a:rPr lang="en-US" sz="2400" dirty="0">
                <a:solidFill>
                  <a:schemeClr val="accent5"/>
                </a:solidFill>
                <a:latin typeface="Times New Roman" panose="02020603050405020304" pitchFamily="18" charset="0"/>
                <a:cs typeface="Times New Roman" panose="02020603050405020304" pitchFamily="18" charset="0"/>
              </a:rPr>
              <a:t>Cartier-Bresson, H. (Photograph). (1938). </a:t>
            </a:r>
            <a:r>
              <a:rPr lang="en-US" sz="2400" dirty="0" err="1">
                <a:solidFill>
                  <a:schemeClr val="accent5"/>
                </a:solidFill>
                <a:latin typeface="Times New Roman" panose="02020603050405020304" pitchFamily="18" charset="0"/>
                <a:cs typeface="Times New Roman" panose="02020603050405020304" pitchFamily="18" charset="0"/>
              </a:rPr>
              <a:t>Juvisy</a:t>
            </a:r>
            <a:r>
              <a:rPr lang="en-US" sz="2400" dirty="0">
                <a:solidFill>
                  <a:schemeClr val="accent5"/>
                </a:solidFill>
                <a:latin typeface="Times New Roman" panose="02020603050405020304" pitchFamily="18" charset="0"/>
                <a:cs typeface="Times New Roman" panose="02020603050405020304" pitchFamily="18" charset="0"/>
              </a:rPr>
              <a:t>, France [photograph]. New York, NY: The Museum of Modern Art</a:t>
            </a:r>
          </a:p>
          <a:p>
            <a:r>
              <a:rPr lang="en-US" sz="2400" dirty="0">
                <a:solidFill>
                  <a:schemeClr val="accent5"/>
                </a:solidFill>
                <a:latin typeface="Times New Roman" panose="02020603050405020304" pitchFamily="18" charset="0"/>
                <a:cs typeface="Times New Roman" panose="02020603050405020304" pitchFamily="18" charset="0"/>
              </a:rPr>
              <a:t>O’Shea, P. (Photographer). (2010, August 29). Rescued hedgehog [digital image]. Retrieved from http://flickr.com/photos/peteoshea/5 476076002/</a:t>
            </a:r>
          </a:p>
        </p:txBody>
      </p:sp>
    </p:spTree>
    <p:extLst>
      <p:ext uri="{BB962C8B-B14F-4D97-AF65-F5344CB8AC3E}">
        <p14:creationId xmlns:p14="http://schemas.microsoft.com/office/powerpoint/2010/main" val="244324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557048" y="2506662"/>
            <a:ext cx="10888192" cy="4351338"/>
          </a:xfrm>
        </p:spPr>
        <p:txBody>
          <a:bodyPr>
            <a:normAutofit/>
          </a:bodyPr>
          <a:lstStyle/>
          <a:p>
            <a:pPr marL="0" indent="0" algn="r" rtl="1">
              <a:buNone/>
            </a:pPr>
            <a:r>
              <a:rPr lang="fa-IR" dirty="0">
                <a:cs typeface="B Zar" panose="00000400000000000000" pitchFamily="2" charset="-78"/>
              </a:rPr>
              <a:t>برای ارجاع دادن به یک مصاحبه باید به نام فرد مصاحبه‌شونده، نام فرد مصاحبه‌کننده و تاریخ مصاحبه درج گردد.</a:t>
            </a:r>
          </a:p>
          <a:p>
            <a:pPr algn="r" rtl="1"/>
            <a:endParaRPr lang="fa-IR" dirty="0">
              <a:cs typeface="B Zar" panose="00000400000000000000" pitchFamily="2" charset="-78"/>
            </a:endParaRPr>
          </a:p>
          <a:p>
            <a:pPr marL="0" indent="0" algn="just">
              <a:buNone/>
            </a:pPr>
            <a:r>
              <a:rPr lang="en-US" sz="2400" dirty="0">
                <a:solidFill>
                  <a:schemeClr val="accent5"/>
                </a:solidFill>
                <a:latin typeface="Times New Roman" panose="02020603050405020304" pitchFamily="18" charset="0"/>
                <a:cs typeface="Times New Roman" panose="02020603050405020304" pitchFamily="18" charset="0"/>
              </a:rPr>
              <a:t>Smith, M.B. (1989, August 12). Interview by C. A. </a:t>
            </a:r>
            <a:r>
              <a:rPr lang="en-US" sz="2400" dirty="0" err="1">
                <a:solidFill>
                  <a:schemeClr val="accent5"/>
                </a:solidFill>
                <a:latin typeface="Times New Roman" panose="02020603050405020304" pitchFamily="18" charset="0"/>
                <a:cs typeface="Times New Roman" panose="02020603050405020304" pitchFamily="18" charset="0"/>
              </a:rPr>
              <a:t>Kiesler</a:t>
            </a:r>
            <a:r>
              <a:rPr lang="en-US" sz="2400" dirty="0">
                <a:solidFill>
                  <a:schemeClr val="accent5"/>
                </a:solidFill>
                <a:latin typeface="Times New Roman" panose="02020603050405020304" pitchFamily="18" charset="0"/>
                <a:cs typeface="Times New Roman" panose="02020603050405020304" pitchFamily="18" charset="0"/>
              </a:rPr>
              <a:t> [Tape recording]. President’s Oral History Project. American Psychological Association. APA Archives, Washington, DC</a:t>
            </a:r>
          </a:p>
        </p:txBody>
      </p:sp>
    </p:spTree>
    <p:extLst>
      <p:ext uri="{BB962C8B-B14F-4D97-AF65-F5344CB8AC3E}">
        <p14:creationId xmlns:p14="http://schemas.microsoft.com/office/powerpoint/2010/main" val="1829175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980440" y="2079625"/>
            <a:ext cx="10515600" cy="4351338"/>
          </a:xfrm>
        </p:spPr>
        <p:txBody>
          <a:bodyPr>
            <a:normAutofit/>
          </a:bodyPr>
          <a:lstStyle/>
          <a:p>
            <a:pPr marL="0" indent="0" algn="r" rtl="1">
              <a:buNone/>
            </a:pPr>
            <a:r>
              <a:rPr lang="fa-IR" dirty="0">
                <a:cs typeface="B Zar" panose="00000400000000000000" pitchFamily="2" charset="-78"/>
              </a:rPr>
              <a:t>برای ارجاع دادن به یک نرم‌افزار باید نام نرم‌افزار و ورژن آن درج گردد.</a:t>
            </a:r>
          </a:p>
          <a:p>
            <a:pPr algn="r" rtl="1"/>
            <a:endParaRPr lang="fa-IR" dirty="0">
              <a:cs typeface="B Zar" panose="00000400000000000000" pitchFamily="2" charset="-78"/>
            </a:endParaRPr>
          </a:p>
          <a:p>
            <a:pPr marL="0" indent="0" algn="just">
              <a:buNone/>
            </a:pPr>
            <a:r>
              <a:rPr lang="en-US" sz="2400" dirty="0">
                <a:solidFill>
                  <a:schemeClr val="accent5"/>
                </a:solidFill>
                <a:latin typeface="Times New Roman" panose="02020603050405020304" pitchFamily="18" charset="0"/>
                <a:cs typeface="Times New Roman" panose="02020603050405020304" pitchFamily="18" charset="0"/>
              </a:rPr>
              <a:t>Comprehensive Meta-Analysis (Version 2) [Computer software]. Englewood, NJ: </a:t>
            </a:r>
            <a:r>
              <a:rPr lang="en-US" sz="2400" dirty="0" err="1">
                <a:solidFill>
                  <a:schemeClr val="accent5"/>
                </a:solidFill>
                <a:latin typeface="Times New Roman" panose="02020603050405020304" pitchFamily="18" charset="0"/>
                <a:cs typeface="Times New Roman" panose="02020603050405020304" pitchFamily="18" charset="0"/>
              </a:rPr>
              <a:t>Biostat</a:t>
            </a:r>
            <a:r>
              <a:rPr lang="en-US" sz="2400" dirty="0">
                <a:solidFill>
                  <a:schemeClr val="accent5"/>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76301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980440" y="2079625"/>
            <a:ext cx="10515600" cy="4351338"/>
          </a:xfrm>
        </p:spPr>
        <p:txBody>
          <a:bodyPr>
            <a:normAutofit/>
          </a:bodyPr>
          <a:lstStyle/>
          <a:p>
            <a:pPr algn="r" rtl="1"/>
            <a:r>
              <a:rPr lang="fa-IR" dirty="0">
                <a:cs typeface="B Zar" panose="00000400000000000000" pitchFamily="2" charset="-78"/>
              </a:rPr>
              <a:t>همکاری موثر و قابل توجه در ایده‌پردازی، طراحی، جمع‌آوری، آنالیز و تفسیر داده‌ها</a:t>
            </a:r>
          </a:p>
          <a:p>
            <a:pPr algn="r" rtl="1"/>
            <a:endParaRPr lang="fa-IR" dirty="0">
              <a:cs typeface="B Zar" panose="00000400000000000000" pitchFamily="2" charset="-78"/>
            </a:endParaRPr>
          </a:p>
          <a:p>
            <a:pPr algn="r" rtl="1"/>
            <a:r>
              <a:rPr lang="fa-IR" dirty="0">
                <a:cs typeface="B Zar" panose="00000400000000000000" pitchFamily="2" charset="-78"/>
              </a:rPr>
              <a:t>همکاری موثر در نگارش، بازبینی نسخه اولیه و مرور نقادانه متن مقاله </a:t>
            </a:r>
          </a:p>
          <a:p>
            <a:pPr algn="r" rtl="1"/>
            <a:endParaRPr lang="fa-IR" dirty="0">
              <a:cs typeface="B Zar" panose="00000400000000000000" pitchFamily="2" charset="-78"/>
            </a:endParaRPr>
          </a:p>
          <a:p>
            <a:pPr algn="r" rtl="1"/>
            <a:r>
              <a:rPr lang="fa-IR" dirty="0">
                <a:cs typeface="B Zar" panose="00000400000000000000" pitchFamily="2" charset="-78"/>
              </a:rPr>
              <a:t>مطالعه و تائید نسخه نهایی مقاله پیش از انتشار</a:t>
            </a:r>
          </a:p>
          <a:p>
            <a:pPr algn="r" rtl="1"/>
            <a:endParaRPr lang="fa-IR" dirty="0">
              <a:cs typeface="B Zar" panose="00000400000000000000" pitchFamily="2" charset="-78"/>
            </a:endParaRPr>
          </a:p>
          <a:p>
            <a:pPr algn="r" rtl="1"/>
            <a:r>
              <a:rPr lang="fa-IR" dirty="0">
                <a:cs typeface="B Zar" panose="00000400000000000000" pitchFamily="2" charset="-78"/>
              </a:rPr>
              <a:t>پاسخگویی در برابر کلیه جنبه‌های پژوهش و مقاله منتج از آن </a:t>
            </a:r>
          </a:p>
          <a:p>
            <a:pPr algn="r" rtl="1"/>
            <a:endParaRPr lang="en-US" sz="2400"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p:txBody>
          <a:bodyPr>
            <a:normAutofit lnSpcReduction="10000"/>
          </a:bodyPr>
          <a:lstStyle/>
          <a:p>
            <a:pPr algn="just" rtl="1">
              <a:lnSpc>
                <a:spcPct val="150000"/>
              </a:lnSpc>
            </a:pPr>
            <a:r>
              <a:rPr lang="fa-IR" dirty="0">
                <a:cs typeface="B Zar" panose="00000400000000000000" pitchFamily="2" charset="-78"/>
              </a:rPr>
              <a:t>برای اعتبار بخشیدن به مطالعات سایر محققین که از ایده‌ها و تحقیقات آن‌ها بهره برده‌اید.</a:t>
            </a:r>
            <a:endParaRPr lang="en-US" dirty="0">
              <a:cs typeface="B Zar" panose="00000400000000000000" pitchFamily="2" charset="-78"/>
            </a:endParaRPr>
          </a:p>
          <a:p>
            <a:pPr algn="just" rtl="1">
              <a:lnSpc>
                <a:spcPct val="150000"/>
              </a:lnSpc>
            </a:pPr>
            <a:endParaRPr lang="fa-IR" dirty="0">
              <a:cs typeface="B Zar" panose="00000400000000000000" pitchFamily="2" charset="-78"/>
            </a:endParaRPr>
          </a:p>
          <a:p>
            <a:pPr algn="just" rtl="1">
              <a:lnSpc>
                <a:spcPct val="150000"/>
              </a:lnSpc>
            </a:pPr>
            <a:r>
              <a:rPr lang="fa-IR" dirty="0">
                <a:cs typeface="B Zar" panose="00000400000000000000" pitchFamily="2" charset="-78"/>
              </a:rPr>
              <a:t>برای اعتبار بخشیدن به پژوهش خود، که نشان دهید برای این مطالعه از منابع موثق و معتبر استفاده کرده‌اید.</a:t>
            </a:r>
            <a:endParaRPr lang="en-US" dirty="0">
              <a:cs typeface="B Zar" panose="00000400000000000000" pitchFamily="2" charset="-78"/>
            </a:endParaRPr>
          </a:p>
          <a:p>
            <a:pPr algn="just" rtl="1">
              <a:lnSpc>
                <a:spcPct val="150000"/>
              </a:lnSpc>
            </a:pPr>
            <a:endParaRPr lang="fa-IR" dirty="0">
              <a:cs typeface="B Zar" panose="00000400000000000000" pitchFamily="2" charset="-78"/>
            </a:endParaRPr>
          </a:p>
          <a:p>
            <a:pPr algn="just" rtl="1">
              <a:lnSpc>
                <a:spcPct val="150000"/>
              </a:lnSpc>
            </a:pPr>
            <a:r>
              <a:rPr lang="fa-IR" dirty="0">
                <a:cs typeface="B Zar" panose="00000400000000000000" pitchFamily="2" charset="-78"/>
              </a:rPr>
              <a:t>اجتناب از سرقت علمی</a:t>
            </a:r>
            <a:endParaRPr lang="en-US" dirty="0">
              <a:cs typeface="B Zar" panose="00000400000000000000" pitchFamily="2" charset="-78"/>
            </a:endParaRPr>
          </a:p>
        </p:txBody>
      </p:sp>
    </p:spTree>
    <p:extLst>
      <p:ext uri="{BB962C8B-B14F-4D97-AF65-F5344CB8AC3E}">
        <p14:creationId xmlns:p14="http://schemas.microsoft.com/office/powerpoint/2010/main" val="992059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1767840" y="1378584"/>
            <a:ext cx="9779000" cy="4798695"/>
          </a:xfrm>
        </p:spPr>
        <p:txBody>
          <a:bodyPr>
            <a:normAutofit/>
          </a:bodyPr>
          <a:lstStyle/>
          <a:p>
            <a:pPr algn="r" rtl="1"/>
            <a:r>
              <a:rPr lang="en-US" b="1" dirty="0">
                <a:latin typeface="Times New Roman" panose="02020603050405020304" pitchFamily="18" charset="0"/>
                <a:cs typeface="Times New Roman" panose="02020603050405020304" pitchFamily="18" charset="0"/>
              </a:rPr>
              <a:t>Gift Author</a:t>
            </a:r>
          </a:p>
          <a:p>
            <a:pPr marL="0" indent="0" algn="r" rtl="1">
              <a:buNone/>
            </a:pPr>
            <a:r>
              <a:rPr lang="fa-IR" dirty="0">
                <a:solidFill>
                  <a:schemeClr val="accent5"/>
                </a:solidFill>
                <a:latin typeface="Times New Roman" panose="02020603050405020304" pitchFamily="18" charset="0"/>
                <a:cs typeface="B Zar" panose="00000400000000000000" pitchFamily="2" charset="-78"/>
              </a:rPr>
              <a:t>اضافه کردن نام یک فرد به‌عنوان نویسنده در صورتی‌که شرایط نویسنده بودن را نداشته باشد. </a:t>
            </a:r>
            <a:endParaRPr lang="en-US" dirty="0">
              <a:solidFill>
                <a:schemeClr val="accent5"/>
              </a:solidFill>
              <a:latin typeface="Times New Roman" panose="02020603050405020304" pitchFamily="18" charset="0"/>
              <a:cs typeface="B Zar" panose="00000400000000000000" pitchFamily="2" charset="-78"/>
            </a:endParaRPr>
          </a:p>
          <a:p>
            <a:pPr algn="r" rtl="1"/>
            <a:endParaRPr lang="en-US" sz="2400" dirty="0">
              <a:solidFill>
                <a:schemeClr val="accent5"/>
              </a:solidFill>
              <a:latin typeface="Times New Roman" panose="02020603050405020304" pitchFamily="18" charset="0"/>
              <a:cs typeface="B Zar" panose="00000400000000000000" pitchFamily="2" charset="-78"/>
            </a:endParaRPr>
          </a:p>
          <a:p>
            <a:pPr algn="r" rtl="1"/>
            <a:r>
              <a:rPr lang="en-US" b="1" dirty="0">
                <a:latin typeface="Times New Roman" panose="02020603050405020304" pitchFamily="18" charset="0"/>
                <a:cs typeface="Times New Roman" panose="02020603050405020304" pitchFamily="18" charset="0"/>
              </a:rPr>
              <a:t>Guest Author</a:t>
            </a:r>
          </a:p>
          <a:p>
            <a:pPr marL="0" indent="0" algn="r" rtl="1">
              <a:buNone/>
            </a:pPr>
            <a:r>
              <a:rPr lang="fa-IR" dirty="0">
                <a:solidFill>
                  <a:schemeClr val="accent5"/>
                </a:solidFill>
                <a:latin typeface="Times New Roman" panose="02020603050405020304" pitchFamily="18" charset="0"/>
                <a:cs typeface="B Zar" panose="00000400000000000000" pitchFamily="2" charset="-78"/>
              </a:rPr>
              <a:t>اضافه کردن نام یک نویسنده که فاقد شرایط نویسندگی باشد به منظور ارتقای اعتبار مقاله و افزایش احتمال پذیرش</a:t>
            </a:r>
          </a:p>
          <a:p>
            <a:pPr algn="r" rtl="1"/>
            <a:endParaRPr lang="fa-IR" sz="2400" dirty="0">
              <a:solidFill>
                <a:schemeClr val="accent5"/>
              </a:solidFill>
              <a:latin typeface="Times New Roman" panose="02020603050405020304" pitchFamily="18" charset="0"/>
              <a:cs typeface="B Zar" panose="00000400000000000000" pitchFamily="2" charset="-78"/>
            </a:endParaRPr>
          </a:p>
          <a:p>
            <a:pPr algn="r" rtl="1"/>
            <a:r>
              <a:rPr lang="en-US" b="1" dirty="0">
                <a:latin typeface="Times New Roman" panose="02020603050405020304" pitchFamily="18" charset="0"/>
                <a:cs typeface="Times New Roman" panose="02020603050405020304" pitchFamily="18" charset="0"/>
              </a:rPr>
              <a:t>Ghost Author</a:t>
            </a:r>
          </a:p>
          <a:p>
            <a:pPr marL="0" indent="0" algn="r" rtl="1">
              <a:buNone/>
            </a:pPr>
            <a:r>
              <a:rPr lang="fa-IR" dirty="0">
                <a:solidFill>
                  <a:schemeClr val="accent5"/>
                </a:solidFill>
                <a:latin typeface="Times New Roman" panose="02020603050405020304" pitchFamily="18" charset="0"/>
                <a:cs typeface="B Zar" panose="00000400000000000000" pitchFamily="2" charset="-78"/>
              </a:rPr>
              <a:t>حذف نام نویسنده‌ای که واجد شرایط نویسندگی باشد از لیست نویسندگان مقاله </a:t>
            </a:r>
          </a:p>
          <a:p>
            <a:pPr algn="r" rtl="1"/>
            <a:endParaRPr lang="en-US" sz="2400"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3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4795520" y="1988184"/>
            <a:ext cx="6822440" cy="4798695"/>
          </a:xfrm>
        </p:spPr>
        <p:txBody>
          <a:bodyPr>
            <a:normAutofit/>
          </a:bodyPr>
          <a:lstStyle/>
          <a:p>
            <a:pPr marL="0" indent="0" algn="just" rtl="1">
              <a:buNone/>
            </a:pPr>
            <a:r>
              <a:rPr lang="fa-IR" dirty="0">
                <a:latin typeface="Times New Roman" panose="02020603050405020304" pitchFamily="18" charset="0"/>
                <a:cs typeface="B Zar" panose="00000400000000000000" pitchFamily="2" charset="-78"/>
              </a:rPr>
              <a:t>منتشر کردن بیش از یک مقاله از یک طرح تحقیقاتی به طوری‌که این مقالات داده‌های یکسان و مشابهی از طرح را به نمایش بگذارند و پیام اصلی این مقالات شباهت بالایی داشته و تنها هدف نویسنده افزایش تعداد مقالات بوده باشد.</a:t>
            </a:r>
            <a:endParaRPr lang="en-US" sz="2400" dirty="0">
              <a:solidFill>
                <a:schemeClr val="accent5"/>
              </a:solidFill>
              <a:latin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324183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6537A-ACBA-4C38-BC46-55B1430ABB45}"/>
              </a:ext>
            </a:extLst>
          </p:cNvPr>
          <p:cNvSpPr>
            <a:spLocks noGrp="1"/>
          </p:cNvSpPr>
          <p:nvPr>
            <p:ph idx="1"/>
          </p:nvPr>
        </p:nvSpPr>
        <p:spPr>
          <a:xfrm>
            <a:off x="838200" y="1530985"/>
            <a:ext cx="10515600" cy="4351338"/>
          </a:xfrm>
        </p:spPr>
        <p:txBody>
          <a:bodyPr>
            <a:normAutofit lnSpcReduction="10000"/>
          </a:bodyPr>
          <a:lstStyle/>
          <a:p>
            <a:r>
              <a:rPr lang="fa-IR" dirty="0">
                <a:cs typeface="B Zar" panose="00000400000000000000" pitchFamily="2" charset="-78"/>
              </a:rPr>
              <a:t>منابع در جهت دفاع از ایده هستند نه تولید‌کننده متن و ایده.</a:t>
            </a:r>
            <a:endParaRPr lang="en-US" dirty="0">
              <a:cs typeface="B Zar" panose="00000400000000000000" pitchFamily="2" charset="-78"/>
            </a:endParaRPr>
          </a:p>
          <a:p>
            <a:endParaRPr lang="fa-IR" dirty="0">
              <a:cs typeface="B Zar" panose="00000400000000000000" pitchFamily="2" charset="-78"/>
            </a:endParaRPr>
          </a:p>
          <a:p>
            <a:r>
              <a:rPr lang="fa-IR" dirty="0">
                <a:cs typeface="B Zar" panose="00000400000000000000" pitchFamily="2" charset="-78"/>
              </a:rPr>
              <a:t>منابع محدود و موثر نشان از دانش و مهارت برتر شما دارد.</a:t>
            </a:r>
            <a:endParaRPr lang="en-US" dirty="0">
              <a:cs typeface="B Zar" panose="00000400000000000000" pitchFamily="2" charset="-78"/>
            </a:endParaRPr>
          </a:p>
          <a:p>
            <a:endParaRPr lang="fa-IR" dirty="0">
              <a:cs typeface="B Zar" panose="00000400000000000000" pitchFamily="2" charset="-78"/>
            </a:endParaRPr>
          </a:p>
          <a:p>
            <a:r>
              <a:rPr lang="fa-IR" dirty="0">
                <a:cs typeface="B Zar" panose="00000400000000000000" pitchFamily="2" charset="-78"/>
              </a:rPr>
              <a:t>باید استفاده از منابع معتبر اصل باشد.</a:t>
            </a:r>
            <a:endParaRPr lang="en-US" dirty="0">
              <a:cs typeface="B Zar" panose="00000400000000000000" pitchFamily="2" charset="-78"/>
            </a:endParaRPr>
          </a:p>
          <a:p>
            <a:endParaRPr lang="fa-IR" dirty="0">
              <a:cs typeface="B Zar" panose="00000400000000000000" pitchFamily="2" charset="-78"/>
            </a:endParaRPr>
          </a:p>
          <a:p>
            <a:r>
              <a:rPr lang="fa-IR" dirty="0">
                <a:cs typeface="B Zar" panose="00000400000000000000" pitchFamily="2" charset="-78"/>
              </a:rPr>
              <a:t>هر چه منابع گفته‌اند حتما درست نیست.</a:t>
            </a:r>
            <a:endParaRPr lang="en-US" dirty="0">
              <a:cs typeface="B Zar" panose="00000400000000000000" pitchFamily="2" charset="-78"/>
            </a:endParaRPr>
          </a:p>
          <a:p>
            <a:endParaRPr lang="fa-IR" dirty="0">
              <a:cs typeface="B Zar" panose="00000400000000000000" pitchFamily="2" charset="-78"/>
            </a:endParaRPr>
          </a:p>
          <a:p>
            <a:r>
              <a:rPr lang="fa-IR" dirty="0">
                <a:cs typeface="B Zar" panose="00000400000000000000" pitchFamily="2" charset="-78"/>
              </a:rPr>
              <a:t>در زمان نوشتن، پیام منابع باید در ذهن شما باشد نه روی میز شما.</a:t>
            </a:r>
            <a:endParaRPr lang="en-US" dirty="0">
              <a:cs typeface="B Zar" panose="00000400000000000000" pitchFamily="2" charset="-78"/>
            </a:endParaRPr>
          </a:p>
        </p:txBody>
      </p:sp>
    </p:spTree>
    <p:extLst>
      <p:ext uri="{BB962C8B-B14F-4D97-AF65-F5344CB8AC3E}">
        <p14:creationId xmlns:p14="http://schemas.microsoft.com/office/powerpoint/2010/main" val="3600155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970280" y="1602105"/>
            <a:ext cx="10515600" cy="4351338"/>
          </a:xfrm>
        </p:spPr>
        <p:txBody>
          <a:bodyPr>
            <a:normAutofit/>
          </a:bodyPr>
          <a:lstStyle/>
          <a:p>
            <a:pPr algn="r" rtl="1">
              <a:lnSpc>
                <a:spcPct val="150000"/>
              </a:lnSpc>
            </a:pPr>
            <a:r>
              <a:rPr lang="fa-IR" dirty="0">
                <a:cs typeface="B Zar" panose="00000400000000000000" pitchFamily="2" charset="-78"/>
              </a:rPr>
              <a:t>تنها از منابع مرتبط استفاده کنید. </a:t>
            </a:r>
          </a:p>
          <a:p>
            <a:pPr algn="r" rtl="1">
              <a:lnSpc>
                <a:spcPct val="150000"/>
              </a:lnSpc>
            </a:pPr>
            <a:r>
              <a:rPr lang="fa-IR" dirty="0">
                <a:cs typeface="B Zar" panose="00000400000000000000" pitchFamily="2" charset="-78"/>
              </a:rPr>
              <a:t>حتما منابع مورد استفاده را مطالعه کنید.</a:t>
            </a:r>
          </a:p>
          <a:p>
            <a:pPr algn="r" rtl="1">
              <a:lnSpc>
                <a:spcPct val="150000"/>
              </a:lnSpc>
            </a:pPr>
            <a:r>
              <a:rPr lang="fa-IR" dirty="0">
                <a:cs typeface="B Zar" panose="00000400000000000000" pitchFamily="2" charset="-78"/>
              </a:rPr>
              <a:t>مطابق با محتوا به منابع استناد کنید. </a:t>
            </a:r>
          </a:p>
          <a:p>
            <a:pPr algn="r" rtl="1">
              <a:lnSpc>
                <a:spcPct val="150000"/>
              </a:lnSpc>
            </a:pPr>
            <a:r>
              <a:rPr lang="fa-IR" dirty="0">
                <a:cs typeface="B Zar" panose="00000400000000000000" pitchFamily="2" charset="-78"/>
              </a:rPr>
              <a:t>در استناد به منابع شفاف و دقیق عمل کنید. </a:t>
            </a:r>
          </a:p>
          <a:p>
            <a:pPr algn="r" rtl="1">
              <a:lnSpc>
                <a:spcPct val="150000"/>
              </a:lnSpc>
            </a:pPr>
            <a:r>
              <a:rPr lang="fa-IR" dirty="0">
                <a:cs typeface="B Zar" panose="00000400000000000000" pitchFamily="2" charset="-78"/>
              </a:rPr>
              <a:t>تنها زمانی که نیاز است به مطالعات خود استناد کنید.</a:t>
            </a:r>
          </a:p>
          <a:p>
            <a:pPr algn="r" rtl="1">
              <a:lnSpc>
                <a:spcPct val="150000"/>
              </a:lnSpc>
            </a:pPr>
            <a:endParaRPr lang="en-US" dirty="0">
              <a:cs typeface="B Zar" panose="00000400000000000000" pitchFamily="2" charset="-78"/>
            </a:endParaRPr>
          </a:p>
        </p:txBody>
      </p:sp>
    </p:spTree>
    <p:extLst>
      <p:ext uri="{BB962C8B-B14F-4D97-AF65-F5344CB8AC3E}">
        <p14:creationId xmlns:p14="http://schemas.microsoft.com/office/powerpoint/2010/main" val="142717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5120640" y="1087120"/>
            <a:ext cx="6497320" cy="4825683"/>
          </a:xfrm>
        </p:spPr>
        <p:txBody>
          <a:bodyPr>
            <a:normAutofit lnSpcReduction="10000"/>
          </a:bodyPr>
          <a:lstStyle/>
          <a:p>
            <a:pPr algn="r" rtl="1">
              <a:lnSpc>
                <a:spcPct val="150000"/>
              </a:lnSpc>
            </a:pPr>
            <a:r>
              <a:rPr lang="fa-IR" dirty="0">
                <a:cs typeface="B Zar" panose="00000400000000000000" pitchFamily="2" charset="-78"/>
              </a:rPr>
              <a:t>منابع مورد استفاده خود را  اولویت‌بندی کنید.</a:t>
            </a:r>
          </a:p>
          <a:p>
            <a:pPr algn="r" rtl="1">
              <a:lnSpc>
                <a:spcPct val="150000"/>
              </a:lnSpc>
            </a:pPr>
            <a:r>
              <a:rPr lang="fa-IR" dirty="0">
                <a:cs typeface="B Zar" panose="00000400000000000000" pitchFamily="2" charset="-78"/>
              </a:rPr>
              <a:t>منابع را به‌عنوان گزینه‌هایی برای استناد ارزیابی کنید. </a:t>
            </a:r>
          </a:p>
          <a:p>
            <a:pPr algn="r" rtl="1">
              <a:lnSpc>
                <a:spcPct val="150000"/>
              </a:lnSpc>
            </a:pPr>
            <a:r>
              <a:rPr lang="fa-IR" dirty="0">
                <a:cs typeface="B Zar" panose="00000400000000000000" pitchFamily="2" charset="-78"/>
              </a:rPr>
              <a:t>منابع را در زمینه تئوریک خود ارزیابی کنید. </a:t>
            </a:r>
          </a:p>
          <a:p>
            <a:pPr algn="r" rtl="1">
              <a:lnSpc>
                <a:spcPct val="150000"/>
              </a:lnSpc>
            </a:pPr>
            <a:r>
              <a:rPr lang="fa-IR" dirty="0">
                <a:cs typeface="B Zar" panose="00000400000000000000" pitchFamily="2" charset="-78"/>
              </a:rPr>
              <a:t>استناد به منابع را به‌عنوان یک چارچوب برای برقراری ارتباط بهتر در نظر بگیرید. </a:t>
            </a:r>
          </a:p>
          <a:p>
            <a:pPr algn="r" rtl="1">
              <a:lnSpc>
                <a:spcPct val="150000"/>
              </a:lnSpc>
            </a:pPr>
            <a:r>
              <a:rPr lang="fa-IR" dirty="0">
                <a:cs typeface="B Zar" panose="00000400000000000000" pitchFamily="2" charset="-78"/>
              </a:rPr>
              <a:t>به تفاوت‌ها در نحوه درج منابع در مجلات مختلف توجه داشته باشید</a:t>
            </a:r>
          </a:p>
        </p:txBody>
      </p:sp>
    </p:spTree>
    <p:extLst>
      <p:ext uri="{BB962C8B-B14F-4D97-AF65-F5344CB8AC3E}">
        <p14:creationId xmlns:p14="http://schemas.microsoft.com/office/powerpoint/2010/main" val="372921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899160" y="1947545"/>
            <a:ext cx="10515600" cy="4351338"/>
          </a:xfrm>
        </p:spPr>
        <p:txBody>
          <a:bodyPr>
            <a:normAutofit/>
          </a:bodyPr>
          <a:lstStyle/>
          <a:p>
            <a:pPr algn="just" rtl="1">
              <a:lnSpc>
                <a:spcPct val="150000"/>
              </a:lnSpc>
            </a:pPr>
            <a:r>
              <a:rPr lang="en-US" sz="2400" dirty="0">
                <a:latin typeface="Times New Roman" panose="02020603050405020304" pitchFamily="18" charset="0"/>
                <a:cs typeface="Times New Roman" panose="02020603050405020304" pitchFamily="18" charset="0"/>
              </a:rPr>
              <a:t>DOI</a:t>
            </a:r>
            <a:r>
              <a:rPr lang="fa-IR" sz="2400" dirty="0">
                <a:cs typeface="B Zar" panose="00000400000000000000" pitchFamily="2" charset="-78"/>
              </a:rPr>
              <a:t> </a:t>
            </a:r>
            <a:r>
              <a:rPr lang="fa-IR" dirty="0">
                <a:cs typeface="B Zar" panose="00000400000000000000" pitchFamily="2" charset="-78"/>
              </a:rPr>
              <a:t>یک کد الفبایی که به‌طور منحصر به فرد به هر منبع توسط یک آژانس ثبت، اختصاص یافته است، تا محتوای منبع را شناسایی کند و یک لینک دائم برای منبع مورد نظر در اینترنت ایجاد کند. </a:t>
            </a:r>
            <a:endParaRPr lang="en-US" dirty="0">
              <a:cs typeface="B Zar" panose="00000400000000000000" pitchFamily="2" charset="-78"/>
            </a:endParaRPr>
          </a:p>
          <a:p>
            <a:pPr algn="just" rtl="1">
              <a:lnSpc>
                <a:spcPct val="150000"/>
              </a:lnSpc>
            </a:pPr>
            <a:endParaRPr lang="fa-IR" dirty="0">
              <a:cs typeface="B Zar" panose="00000400000000000000" pitchFamily="2" charset="-78"/>
            </a:endParaRPr>
          </a:p>
          <a:p>
            <a:pPr algn="just" rtl="1">
              <a:lnSpc>
                <a:spcPct val="150000"/>
              </a:lnSpc>
            </a:pPr>
            <a:r>
              <a:rPr lang="fa-IR" dirty="0">
                <a:cs typeface="B Zar" panose="00000400000000000000" pitchFamily="2" charset="-78"/>
              </a:rPr>
              <a:t>ناشران پس از آن که مقاله به صورت آنلاین منتشر شد یک کد </a:t>
            </a:r>
            <a:r>
              <a:rPr lang="en-US" sz="2400" dirty="0">
                <a:latin typeface="Times New Roman" panose="02020603050405020304" pitchFamily="18" charset="0"/>
                <a:cs typeface="Times New Roman" panose="02020603050405020304" pitchFamily="18" charset="0"/>
              </a:rPr>
              <a:t>DOI</a:t>
            </a:r>
            <a:r>
              <a:rPr lang="fa-IR" sz="2400" dirty="0">
                <a:cs typeface="B Zar" panose="00000400000000000000" pitchFamily="2" charset="-78"/>
              </a:rPr>
              <a:t> </a:t>
            </a:r>
            <a:r>
              <a:rPr lang="fa-IR" dirty="0">
                <a:cs typeface="B Zar" panose="00000400000000000000" pitchFamily="2" charset="-78"/>
              </a:rPr>
              <a:t>برای مقاله ایجاد می‌کنند.</a:t>
            </a:r>
          </a:p>
        </p:txBody>
      </p:sp>
    </p:spTree>
    <p:extLst>
      <p:ext uri="{BB962C8B-B14F-4D97-AF65-F5344CB8AC3E}">
        <p14:creationId xmlns:p14="http://schemas.microsoft.com/office/powerpoint/2010/main" val="161528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970280" y="718184"/>
            <a:ext cx="10515600" cy="5641975"/>
          </a:xfrm>
        </p:spPr>
        <p:txBody>
          <a:bodyPr>
            <a:normAutofit fontScale="92500" lnSpcReduction="20000"/>
          </a:bodyPr>
          <a:lstStyle/>
          <a:p>
            <a:pPr marL="0" indent="0" algn="just" rtl="1">
              <a:lnSpc>
                <a:spcPct val="150000"/>
              </a:lnSpc>
              <a:buNone/>
            </a:pPr>
            <a:r>
              <a:rPr lang="fa-IR" b="1" dirty="0">
                <a:cs typeface="B Zar" panose="00000400000000000000" pitchFamily="2" charset="-78"/>
              </a:rPr>
              <a:t>موارد زیر شامل قانون کپی‌رایت می‌شوند:</a:t>
            </a:r>
          </a:p>
          <a:p>
            <a:pPr algn="just" rtl="1">
              <a:lnSpc>
                <a:spcPct val="150000"/>
              </a:lnSpc>
            </a:pPr>
            <a:r>
              <a:rPr lang="fa-IR" dirty="0">
                <a:cs typeface="B Zar" panose="00000400000000000000" pitchFamily="2" charset="-78"/>
              </a:rPr>
              <a:t>کارهای علمی، ادبی یا هنری مثل کتاب، پایان‌نامه دانشجویی و مقاله علمی</a:t>
            </a:r>
          </a:p>
          <a:p>
            <a:pPr algn="just" rtl="1">
              <a:lnSpc>
                <a:spcPct val="150000"/>
              </a:lnSpc>
            </a:pPr>
            <a:endParaRPr lang="fa-IR" dirty="0">
              <a:cs typeface="B Zar" panose="00000400000000000000" pitchFamily="2" charset="-78"/>
            </a:endParaRPr>
          </a:p>
          <a:p>
            <a:pPr algn="just" rtl="1">
              <a:lnSpc>
                <a:spcPct val="150000"/>
              </a:lnSpc>
            </a:pPr>
            <a:r>
              <a:rPr lang="fa-IR" dirty="0">
                <a:cs typeface="B Zar" panose="00000400000000000000" pitchFamily="2" charset="-78"/>
              </a:rPr>
              <a:t>کارهایی که اصیل (</a:t>
            </a:r>
            <a:r>
              <a:rPr lang="en-US" sz="2400" dirty="0">
                <a:latin typeface="Times New Roman" panose="02020603050405020304" pitchFamily="18" charset="0"/>
                <a:cs typeface="Times New Roman" panose="02020603050405020304" pitchFamily="18" charset="0"/>
              </a:rPr>
              <a:t>original</a:t>
            </a:r>
            <a:r>
              <a:rPr lang="fa-IR" dirty="0">
                <a:cs typeface="B Zar" panose="00000400000000000000" pitchFamily="2" charset="-78"/>
              </a:rPr>
              <a:t>) باشند و خلاقیت خاصی درآن‌ها به کار رفته باشد.</a:t>
            </a:r>
          </a:p>
          <a:p>
            <a:pPr algn="just" rtl="1">
              <a:lnSpc>
                <a:spcPct val="150000"/>
              </a:lnSpc>
            </a:pPr>
            <a:endParaRPr lang="fa-IR" dirty="0">
              <a:cs typeface="B Zar" panose="00000400000000000000" pitchFamily="2" charset="-78"/>
            </a:endParaRPr>
          </a:p>
          <a:p>
            <a:pPr algn="just" rtl="1">
              <a:lnSpc>
                <a:spcPct val="150000"/>
              </a:lnSpc>
            </a:pPr>
            <a:r>
              <a:rPr lang="fa-IR" dirty="0">
                <a:cs typeface="B Zar" panose="00000400000000000000" pitchFamily="2" charset="-78"/>
              </a:rPr>
              <a:t>کارهای منتشر شده که در جایی ثبت شده باشند. </a:t>
            </a:r>
            <a:endParaRPr lang="en-US" dirty="0">
              <a:cs typeface="B Zar" panose="00000400000000000000" pitchFamily="2" charset="-78"/>
            </a:endParaRPr>
          </a:p>
          <a:p>
            <a:pPr algn="just" rtl="1">
              <a:lnSpc>
                <a:spcPct val="150000"/>
              </a:lnSpc>
            </a:pPr>
            <a:endParaRPr lang="en-US" dirty="0">
              <a:cs typeface="B Zar" panose="00000400000000000000" pitchFamily="2" charset="-78"/>
            </a:endParaRPr>
          </a:p>
          <a:p>
            <a:pPr marL="0" indent="0" algn="just" rtl="1">
              <a:lnSpc>
                <a:spcPct val="150000"/>
              </a:lnSpc>
              <a:buNone/>
            </a:pPr>
            <a:r>
              <a:rPr lang="fa-IR" dirty="0">
                <a:cs typeface="B Zar" panose="00000400000000000000" pitchFamily="2" charset="-78"/>
              </a:rPr>
              <a:t>زمانی که قصد استفاده از کارهای یا ابزار سایر افراد دارید، نیاز است تا از صاحب امتیاز اجازه گرفته شود. این موارد می‌تواند در استفاده از یک عکس، نمودار و یا ارائه‌ها باشد. </a:t>
            </a:r>
          </a:p>
          <a:p>
            <a:pPr algn="just" rtl="1">
              <a:lnSpc>
                <a:spcPct val="150000"/>
              </a:lnSpc>
            </a:pPr>
            <a:endParaRPr lang="en-US" dirty="0">
              <a:cs typeface="B Zar" panose="00000400000000000000" pitchFamily="2" charset="-78"/>
            </a:endParaRPr>
          </a:p>
          <a:p>
            <a:pPr algn="just" rtl="1">
              <a:lnSpc>
                <a:spcPct val="150000"/>
              </a:lnSpc>
            </a:pPr>
            <a:endParaRPr lang="fa-IR" dirty="0">
              <a:cs typeface="B Zar" panose="00000400000000000000" pitchFamily="2" charset="-78"/>
            </a:endParaRPr>
          </a:p>
          <a:p>
            <a:pPr algn="just" rtl="1">
              <a:lnSpc>
                <a:spcPct val="150000"/>
              </a:lnSpc>
            </a:pPr>
            <a:endParaRPr lang="fa-IR" dirty="0">
              <a:cs typeface="B Zar" panose="00000400000000000000" pitchFamily="2" charset="-78"/>
            </a:endParaRPr>
          </a:p>
          <a:p>
            <a:pPr algn="just" rtl="1">
              <a:lnSpc>
                <a:spcPct val="150000"/>
              </a:lnSpc>
            </a:pPr>
            <a:endParaRPr lang="fa-IR" dirty="0">
              <a:cs typeface="B Zar" panose="00000400000000000000" pitchFamily="2" charset="-78"/>
            </a:endParaRPr>
          </a:p>
        </p:txBody>
      </p:sp>
    </p:spTree>
    <p:extLst>
      <p:ext uri="{BB962C8B-B14F-4D97-AF65-F5344CB8AC3E}">
        <p14:creationId xmlns:p14="http://schemas.microsoft.com/office/powerpoint/2010/main" val="12501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325120" y="1155064"/>
            <a:ext cx="11440160" cy="5123815"/>
          </a:xfrm>
        </p:spPr>
        <p:txBody>
          <a:bodyPr>
            <a:normAutofit/>
          </a:bodyPr>
          <a:lstStyle/>
          <a:p>
            <a:pPr marL="0" indent="0" algn="just" rtl="1">
              <a:lnSpc>
                <a:spcPct val="150000"/>
              </a:lnSpc>
              <a:buNone/>
            </a:pPr>
            <a:r>
              <a:rPr lang="fa-IR" b="1" dirty="0">
                <a:cs typeface="B Zar" panose="00000400000000000000" pitchFamily="2" charset="-78"/>
              </a:rPr>
              <a:t>موارد استثنا: </a:t>
            </a:r>
          </a:p>
          <a:p>
            <a:pPr marL="0" indent="0" algn="just" rtl="1">
              <a:lnSpc>
                <a:spcPct val="150000"/>
              </a:lnSpc>
              <a:buNone/>
            </a:pPr>
            <a:r>
              <a:rPr lang="fa-IR" b="1" dirty="0">
                <a:cs typeface="B Zar" panose="00000400000000000000" pitchFamily="2" charset="-78"/>
              </a:rPr>
              <a:t>حق ارجاع</a:t>
            </a:r>
            <a:r>
              <a:rPr lang="fa-IR" dirty="0">
                <a:cs typeface="B Zar" panose="00000400000000000000" pitchFamily="2" charset="-78"/>
              </a:rPr>
              <a:t>: استناد به یک اثر منتشر شده؛ در صورتی که درمورد استفاده همراه با ارجاع از اثر، توافق صورت گرفته باشد.</a:t>
            </a:r>
          </a:p>
          <a:p>
            <a:pPr marL="0" indent="0" algn="just" rtl="1">
              <a:lnSpc>
                <a:spcPct val="150000"/>
              </a:lnSpc>
              <a:buNone/>
            </a:pPr>
            <a:r>
              <a:rPr lang="fa-IR" b="1" dirty="0">
                <a:cs typeface="B Zar" panose="00000400000000000000" pitchFamily="2" charset="-78"/>
              </a:rPr>
              <a:t>دامنه عمومی</a:t>
            </a:r>
            <a:r>
              <a:rPr lang="fa-IR" dirty="0">
                <a:cs typeface="B Zar" panose="00000400000000000000" pitchFamily="2" charset="-78"/>
              </a:rPr>
              <a:t>: اثری که تحت مالکیت عمومی باشد. در بسیاری از کشورها، 70 سال پس از مرگ خالق اثر، اثر او تحت مالکیت عمومی قرار می‌گیرد. </a:t>
            </a:r>
          </a:p>
          <a:p>
            <a:pPr marL="0" indent="0" algn="just" rtl="1">
              <a:lnSpc>
                <a:spcPct val="150000"/>
              </a:lnSpc>
              <a:buNone/>
            </a:pPr>
            <a:r>
              <a:rPr lang="en-US" b="1" dirty="0">
                <a:latin typeface="Times New Roman" panose="02020603050405020304" pitchFamily="18" charset="0"/>
                <a:cs typeface="Times New Roman" panose="02020603050405020304" pitchFamily="18" charset="0"/>
              </a:rPr>
              <a:t>Open license</a:t>
            </a:r>
            <a:r>
              <a:rPr lang="fa-IR" b="1" dirty="0"/>
              <a:t>: </a:t>
            </a:r>
            <a:r>
              <a:rPr lang="fa-IR" dirty="0">
                <a:cs typeface="B Zar" panose="00000400000000000000" pitchFamily="2" charset="-78"/>
              </a:rPr>
              <a:t>استفاده از این موارد بلامانع است و رضایت برای استفاده از آن قبلاً از صاحب اثر اخذ شده است.</a:t>
            </a:r>
          </a:p>
          <a:p>
            <a:pPr marL="0" indent="0" algn="just" rtl="1">
              <a:lnSpc>
                <a:spcPct val="150000"/>
              </a:lnSpc>
              <a:buNone/>
            </a:pPr>
            <a:endParaRPr lang="fa-IR" dirty="0">
              <a:cs typeface="B Zar" panose="00000400000000000000" pitchFamily="2" charset="-78"/>
            </a:endParaRPr>
          </a:p>
          <a:p>
            <a:pPr marL="0" indent="0" algn="just" rtl="1">
              <a:lnSpc>
                <a:spcPct val="150000"/>
              </a:lnSpc>
              <a:buNone/>
            </a:pPr>
            <a:endParaRPr lang="fa-IR" dirty="0">
              <a:cs typeface="B Zar" panose="00000400000000000000" pitchFamily="2" charset="-78"/>
            </a:endParaRPr>
          </a:p>
        </p:txBody>
      </p:sp>
    </p:spTree>
    <p:extLst>
      <p:ext uri="{BB962C8B-B14F-4D97-AF65-F5344CB8AC3E}">
        <p14:creationId xmlns:p14="http://schemas.microsoft.com/office/powerpoint/2010/main" val="240814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A6E80-C264-0D49-BBBC-667B4D034FB7}"/>
              </a:ext>
            </a:extLst>
          </p:cNvPr>
          <p:cNvSpPr>
            <a:spLocks noGrp="1"/>
          </p:cNvSpPr>
          <p:nvPr>
            <p:ph idx="1"/>
          </p:nvPr>
        </p:nvSpPr>
        <p:spPr>
          <a:xfrm>
            <a:off x="325120" y="964642"/>
            <a:ext cx="11440160" cy="5727560"/>
          </a:xfrm>
        </p:spPr>
        <p:txBody>
          <a:bodyPr>
            <a:normAutofit fontScale="92500" lnSpcReduction="20000"/>
          </a:bodyPr>
          <a:lstStyle/>
          <a:p>
            <a:pPr algn="just" rtl="1">
              <a:lnSpc>
                <a:spcPct val="150000"/>
              </a:lnSpc>
            </a:pPr>
            <a:r>
              <a:rPr lang="fa-IR" dirty="0">
                <a:cs typeface="B Zar" panose="00000400000000000000" pitchFamily="2" charset="-78"/>
              </a:rPr>
              <a:t>درصورت استفاده از </a:t>
            </a:r>
            <a:r>
              <a:rPr lang="fa-IR" b="1" dirty="0">
                <a:cs typeface="B Zar" panose="00000400000000000000" pitchFamily="2" charset="-78"/>
              </a:rPr>
              <a:t>شکل، جدول، پرسشنامه یا بخش قابل توجهی از یک متن یا ترجمه آن به صورتی که عین آن متن آورده شود</a:t>
            </a:r>
            <a:r>
              <a:rPr lang="fa-IR" dirty="0">
                <a:cs typeface="B Zar" panose="00000400000000000000" pitchFamily="2" charset="-78"/>
              </a:rPr>
              <a:t>، باید علاوه بر آوردن متن در داخل گیومه و ذکر منبع، از مالک معنوی متن اولیه اجازه کتبی اخذ گردد.</a:t>
            </a:r>
          </a:p>
          <a:p>
            <a:pPr algn="just" rtl="1">
              <a:lnSpc>
                <a:spcPct val="150000"/>
              </a:lnSpc>
            </a:pPr>
            <a:r>
              <a:rPr lang="fa-IR" dirty="0">
                <a:cs typeface="B Zar" panose="00000400000000000000" pitchFamily="2" charset="-78"/>
              </a:rPr>
              <a:t>در صورت </a:t>
            </a:r>
            <a:r>
              <a:rPr lang="fa-IR" b="1" dirty="0">
                <a:cs typeface="B Zar" panose="00000400000000000000" pitchFamily="2" charset="-78"/>
              </a:rPr>
              <a:t>استفاده جزئی از متن مورد نظر یا ترجمه آن</a:t>
            </a:r>
            <a:r>
              <a:rPr lang="fa-IR" dirty="0">
                <a:cs typeface="B Zar" panose="00000400000000000000" pitchFamily="2" charset="-78"/>
              </a:rPr>
              <a:t>، به‌صورت آوردن عین آن متن، باید متن مورد نظر در داخل گیومه آورده شود و منبع آن ذکر شود.</a:t>
            </a:r>
          </a:p>
          <a:p>
            <a:pPr algn="just" rtl="1">
              <a:lnSpc>
                <a:spcPct val="150000"/>
              </a:lnSpc>
            </a:pPr>
            <a:r>
              <a:rPr lang="fa-IR" dirty="0">
                <a:cs typeface="B Zar" panose="00000400000000000000" pitchFamily="2" charset="-78"/>
              </a:rPr>
              <a:t>در صورت </a:t>
            </a:r>
            <a:r>
              <a:rPr lang="fa-IR" b="1" dirty="0">
                <a:cs typeface="B Zar" panose="00000400000000000000" pitchFamily="2" charset="-78"/>
              </a:rPr>
              <a:t>استفاده از متن مورد نظر یا ترجمه آن به‌صورت نقل به مضمون، جمع‌بندی، نتیجه‌گیری یا برداشت ایده، باید منبع آن ذکر شود</a:t>
            </a:r>
            <a:r>
              <a:rPr lang="fa-IR" dirty="0">
                <a:cs typeface="B Zar" panose="00000400000000000000" pitchFamily="2" charset="-78"/>
              </a:rPr>
              <a:t>. نقل به مضمون نباید به‌گونه‌ای باشد که با منظور نویسنده(گان) اصلی و روح کلی نوشته آ‌ن‌ها منافات داشته باشد.</a:t>
            </a:r>
          </a:p>
          <a:p>
            <a:pPr marL="0" indent="0" algn="just" rtl="1">
              <a:lnSpc>
                <a:spcPct val="150000"/>
              </a:lnSpc>
              <a:buNone/>
            </a:pPr>
            <a:r>
              <a:rPr lang="fa-IR" b="1" dirty="0">
                <a:solidFill>
                  <a:schemeClr val="accent5"/>
                </a:solidFill>
                <a:cs typeface="B Zar" panose="00000400000000000000" pitchFamily="2" charset="-78"/>
              </a:rPr>
              <a:t>مندرجات این ماده در مورد مطالب منتشرشده قبلی خود نویسنده(گان) دست‌نوشته نیز صادق است.</a:t>
            </a:r>
          </a:p>
          <a:p>
            <a:pPr marL="0" indent="0" algn="just" rtl="1">
              <a:lnSpc>
                <a:spcPct val="150000"/>
              </a:lnSpc>
              <a:buNone/>
            </a:pPr>
            <a:endParaRPr lang="fa-IR" dirty="0">
              <a:cs typeface="B Zar" panose="00000400000000000000" pitchFamily="2" charset="-78"/>
            </a:endParaRPr>
          </a:p>
          <a:p>
            <a:pPr marL="0" indent="0" algn="just" rtl="1">
              <a:lnSpc>
                <a:spcPct val="150000"/>
              </a:lnSpc>
              <a:buNone/>
            </a:pPr>
            <a:endParaRPr lang="fa-IR" dirty="0">
              <a:cs typeface="B Zar" panose="00000400000000000000" pitchFamily="2" charset="-78"/>
            </a:endParaRPr>
          </a:p>
        </p:txBody>
      </p:sp>
    </p:spTree>
    <p:extLst>
      <p:ext uri="{BB962C8B-B14F-4D97-AF65-F5344CB8AC3E}">
        <p14:creationId xmlns:p14="http://schemas.microsoft.com/office/powerpoint/2010/main" val="3359108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1420</Words>
  <Application>Microsoft Office PowerPoint</Application>
  <PresentationFormat>Widescreen</PresentationFormat>
  <Paragraphs>92</Paragraphs>
  <Slides>21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Calibri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Soheil_Meh</dc:creator>
  <cp:lastModifiedBy>ناصر نصیری</cp:lastModifiedBy>
  <cp:revision>127</cp:revision>
  <dcterms:created xsi:type="dcterms:W3CDTF">2023-02-23T15:44:11Z</dcterms:created>
  <dcterms:modified xsi:type="dcterms:W3CDTF">2023-03-13T05:24:59Z</dcterms:modified>
</cp:coreProperties>
</file>