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6" r:id="rId3"/>
    <p:sldId id="309" r:id="rId4"/>
    <p:sldId id="323" r:id="rId5"/>
    <p:sldId id="312" r:id="rId6"/>
    <p:sldId id="311" r:id="rId7"/>
    <p:sldId id="313" r:id="rId8"/>
    <p:sldId id="315" r:id="rId9"/>
    <p:sldId id="314" r:id="rId10"/>
    <p:sldId id="327" r:id="rId11"/>
    <p:sldId id="310" r:id="rId12"/>
    <p:sldId id="316" r:id="rId13"/>
    <p:sldId id="326" r:id="rId14"/>
    <p:sldId id="317" r:id="rId15"/>
    <p:sldId id="318" r:id="rId16"/>
    <p:sldId id="321" r:id="rId17"/>
    <p:sldId id="322" r:id="rId18"/>
    <p:sldId id="325" r:id="rId19"/>
    <p:sldId id="30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SER" initials="N" lastIdx="9" clrIdx="0">
    <p:extLst>
      <p:ext uri="{19B8F6BF-5375-455C-9EA6-DF929625EA0E}">
        <p15:presenceInfo xmlns:p15="http://schemas.microsoft.com/office/powerpoint/2012/main" userId="NA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55" autoAdjust="0"/>
    <p:restoredTop sz="88214" autoAdjust="0"/>
  </p:normalViewPr>
  <p:slideViewPr>
    <p:cSldViewPr snapToGrid="0">
      <p:cViewPr varScale="1">
        <p:scale>
          <a:sx n="101" d="100"/>
          <a:sy n="101"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E8FAE62-F112-4A68-A77E-C8ED53A7C73A}"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3063523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8FAE62-F112-4A68-A77E-C8ED53A7C73A}"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4209239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8FAE62-F112-4A68-A77E-C8ED53A7C73A}"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3950698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18246"/>
      </p:ext>
    </p:extLst>
  </p:cSld>
  <p:clrMapOvr>
    <a:masterClrMapping/>
  </p:clrMapOvr>
  <p:transition advTm="10992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r" rtl="1">
              <a:defRPr sz="4000">
                <a:solidFill>
                  <a:srgbClr val="C00000"/>
                </a:solidFill>
                <a:effectLst>
                  <a:outerShdw blurRad="38100" dist="38100" dir="2700000" algn="tl">
                    <a:srgbClr val="000000">
                      <a:alpha val="43137"/>
                    </a:srgbClr>
                  </a:outerShdw>
                </a:effectLst>
                <a:cs typeface="B Titr" panose="00000700000000000000" pitchFamily="2" charset="-78"/>
              </a:defRPr>
            </a:lvl1pPr>
          </a:lstStyle>
          <a:p>
            <a:r>
              <a:rPr lang="en-US"/>
              <a:t>Click to edit Master title style</a:t>
            </a:r>
          </a:p>
        </p:txBody>
      </p:sp>
      <p:sp>
        <p:nvSpPr>
          <p:cNvPr id="3" name="Content Placeholder 2"/>
          <p:cNvSpPr>
            <a:spLocks noGrp="1"/>
          </p:cNvSpPr>
          <p:nvPr>
            <p:ph idx="1"/>
          </p:nvPr>
        </p:nvSpPr>
        <p:spPr/>
        <p:txBody>
          <a:bodyPr/>
          <a:lstStyle>
            <a:lvl1pPr algn="r" rtl="1">
              <a:defRPr>
                <a:cs typeface="B Koodak" panose="00000700000000000000" pitchFamily="2" charset="-78"/>
              </a:defRPr>
            </a:lvl1pPr>
            <a:lvl2pPr algn="r" rtl="1">
              <a:defRPr>
                <a:cs typeface="B Koodak" panose="00000700000000000000" pitchFamily="2" charset="-78"/>
              </a:defRPr>
            </a:lvl2pPr>
            <a:lvl3pPr algn="r" rtl="1">
              <a:defRPr>
                <a:cs typeface="B Koodak" panose="00000700000000000000" pitchFamily="2" charset="-78"/>
              </a:defRPr>
            </a:lvl3pPr>
            <a:lvl4pPr algn="r" rtl="1">
              <a:defRPr>
                <a:cs typeface="B Koodak" panose="00000700000000000000" pitchFamily="2" charset="-78"/>
              </a:defRPr>
            </a:lvl4pPr>
            <a:lvl5pPr algn="r" rtl="1">
              <a:defRPr>
                <a:cs typeface="B Koodak" panose="00000700000000000000" pitchFamily="2" charset="-7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0252656"/>
      </p:ext>
    </p:extLst>
  </p:cSld>
  <p:clrMapOvr>
    <a:masterClrMapping/>
  </p:clrMapOvr>
  <p:transition advTm="1099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2103153"/>
      </p:ext>
    </p:extLst>
  </p:cSld>
  <p:clrMapOvr>
    <a:masterClrMapping/>
  </p:clrMapOvr>
  <p:transition advTm="10992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5193466"/>
      </p:ext>
    </p:extLst>
  </p:cSld>
  <p:clrMapOvr>
    <a:masterClrMapping/>
  </p:clrMapOvr>
  <p:transition advTm="10992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4554366"/>
      </p:ext>
    </p:extLst>
  </p:cSld>
  <p:clrMapOvr>
    <a:masterClrMapping/>
  </p:clrMapOvr>
  <p:transition advTm="10992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0721387"/>
      </p:ext>
    </p:extLst>
  </p:cSld>
  <p:clrMapOvr>
    <a:masterClrMapping/>
  </p:clrMapOvr>
  <p:transition advTm="10992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0766986"/>
      </p:ext>
    </p:extLst>
  </p:cSld>
  <p:clrMapOvr>
    <a:masterClrMapping/>
  </p:clrMapOvr>
  <p:transition advTm="10992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5293849"/>
      </p:ext>
    </p:extLst>
  </p:cSld>
  <p:clrMapOvr>
    <a:masterClrMapping/>
  </p:clrMapOvr>
  <p:transition advTm="10992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8FAE62-F112-4A68-A77E-C8ED53A7C73A}"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4788167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0203696"/>
      </p:ext>
    </p:extLst>
  </p:cSld>
  <p:clrMapOvr>
    <a:masterClrMapping/>
  </p:clrMapOvr>
  <p:transition advTm="10992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7375173"/>
      </p:ext>
    </p:extLst>
  </p:cSld>
  <p:clrMapOvr>
    <a:masterClrMapping/>
  </p:clrMapOvr>
  <p:transition advTm="10992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1595622"/>
      </p:ext>
    </p:extLst>
  </p:cSld>
  <p:clrMapOvr>
    <a:masterClrMapping/>
  </p:clrMapOvr>
  <p:transition advTm="10992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8FAE62-F112-4A68-A77E-C8ED53A7C73A}"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56484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8FAE62-F112-4A68-A77E-C8ED53A7C73A}"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19575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8FAE62-F112-4A68-A77E-C8ED53A7C73A}" type="datetimeFigureOut">
              <a:rPr lang="en-US" smtClean="0"/>
              <a:t>3/6/2023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995964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E8FAE62-F112-4A68-A77E-C8ED53A7C73A}" type="datetimeFigureOut">
              <a:rPr lang="en-US" smtClean="0"/>
              <a:t>3/6/2023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1731179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8FAE62-F112-4A68-A77E-C8ED53A7C73A}" type="datetimeFigureOut">
              <a:rPr lang="en-US" smtClean="0"/>
              <a:t>3/6/2023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3081962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8FAE62-F112-4A68-A77E-C8ED53A7C73A}"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409389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8FAE62-F112-4A68-A77E-C8ED53A7C73A}"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6B6A6-CA11-4E3E-B7CA-96B97FCE818F}" type="slidenum">
              <a:rPr lang="en-US" smtClean="0"/>
              <a:t>‹#›</a:t>
            </a:fld>
            <a:endParaRPr lang="en-US"/>
          </a:p>
        </p:txBody>
      </p:sp>
    </p:spTree>
    <p:extLst>
      <p:ext uri="{BB962C8B-B14F-4D97-AF65-F5344CB8AC3E}">
        <p14:creationId xmlns:p14="http://schemas.microsoft.com/office/powerpoint/2010/main" val="1109303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8FAE62-F112-4A68-A77E-C8ED53A7C73A}" type="datetimeFigureOut">
              <a:rPr lang="en-US" smtClean="0"/>
              <a:t>3/6/2023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6B6A6-CA11-4E3E-B7CA-96B97FCE818F}" type="slidenum">
              <a:rPr lang="en-US" smtClean="0"/>
              <a:t>‹#›</a:t>
            </a:fld>
            <a:endParaRPr lang="en-US"/>
          </a:p>
        </p:txBody>
      </p:sp>
    </p:spTree>
    <p:extLst>
      <p:ext uri="{BB962C8B-B14F-4D97-AF65-F5344CB8AC3E}">
        <p14:creationId xmlns:p14="http://schemas.microsoft.com/office/powerpoint/2010/main" val="1802528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6BD845-6291-4783-A442-C11663DC9EF4}" type="datetimeFigureOut">
              <a:rPr lang="en-US" smtClean="0">
                <a:solidFill>
                  <a:prstClr val="black">
                    <a:tint val="75000"/>
                  </a:prstClr>
                </a:solidFill>
              </a:rPr>
              <a:pPr/>
              <a:t>3/6/2023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CACB7-4607-4A8D-9040-BAC8D5C3D7A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0189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Tm="10992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4145150"/>
      </p:ext>
    </p:extLst>
  </p:cSld>
  <p:clrMapOvr>
    <a:masterClrMapping/>
  </p:clrMapOvr>
  <p:transition advTm="109920"/>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9415-B728-7979-BC48-A26EDE98EF55}"/>
              </a:ext>
            </a:extLst>
          </p:cNvPr>
          <p:cNvSpPr>
            <a:spLocks noGrp="1"/>
          </p:cNvSpPr>
          <p:nvPr>
            <p:ph type="title"/>
          </p:nvPr>
        </p:nvSpPr>
        <p:spPr/>
        <p:txBody>
          <a:bodyPr/>
          <a:lstStyle/>
          <a:p>
            <a:r>
              <a:rPr lang="fa-IR" dirty="0"/>
              <a:t>مثال 2) لیست نمودن مهمترین یافته‌ها</a:t>
            </a:r>
            <a:endParaRPr lang="en-US" dirty="0"/>
          </a:p>
        </p:txBody>
      </p:sp>
      <p:sp>
        <p:nvSpPr>
          <p:cNvPr id="9" name="TextBox 8">
            <a:extLst>
              <a:ext uri="{FF2B5EF4-FFF2-40B4-BE49-F238E27FC236}">
                <a16:creationId xmlns:a16="http://schemas.microsoft.com/office/drawing/2014/main" id="{B6F5D945-5464-EF9D-4CCB-7EF410B8C641}"/>
              </a:ext>
            </a:extLst>
          </p:cNvPr>
          <p:cNvSpPr txBox="1"/>
          <p:nvPr/>
        </p:nvSpPr>
        <p:spPr>
          <a:xfrm>
            <a:off x="397565" y="3540998"/>
            <a:ext cx="11635410" cy="2031325"/>
          </a:xfrm>
          <a:prstGeom prst="rect">
            <a:avLst/>
          </a:prstGeom>
          <a:noFill/>
        </p:spPr>
        <p:txBody>
          <a:bodyPr wrap="square">
            <a:spAutoFit/>
          </a:bodyPr>
          <a:lstStyle/>
          <a:p>
            <a:pPr algn="just"/>
            <a:r>
              <a:rPr lang="en-US" dirty="0">
                <a:latin typeface="Times New Roman" panose="02020603050405020304" pitchFamily="18" charset="0"/>
                <a:cs typeface="Times New Roman" panose="02020603050405020304" pitchFamily="18" charset="0"/>
              </a:rPr>
              <a:t>Discussion Summary of the findings In this systematic review and meta-analysis of 63 studies with a total of 257 348 COVID-19 patients from different world regions, we observed that patients report several clinically significant symptoms across many organs systems 3 months after acute COVID-19. In addition, we observed that the high between-study heterogeneity of reported symptom prevalence could be at least partially explained by clinically plausible effect modifiers such as acute COVID-19 severity and certain patients' demographics and comorbidities [26,45,80,81]. Our findings lend more support to the initiatives of several countries and organizations that have started to fund more research and disseminate guidelines to better understand, diagnose, and treat PACS [8,82,83].</a:t>
            </a:r>
          </a:p>
        </p:txBody>
      </p:sp>
      <p:sp>
        <p:nvSpPr>
          <p:cNvPr id="13" name="TextBox 12">
            <a:extLst>
              <a:ext uri="{FF2B5EF4-FFF2-40B4-BE49-F238E27FC236}">
                <a16:creationId xmlns:a16="http://schemas.microsoft.com/office/drawing/2014/main" id="{EA368B21-02DE-7AC6-CDBE-F6DEECB17CF0}"/>
              </a:ext>
            </a:extLst>
          </p:cNvPr>
          <p:cNvSpPr txBox="1"/>
          <p:nvPr/>
        </p:nvSpPr>
        <p:spPr>
          <a:xfrm>
            <a:off x="291548" y="1285677"/>
            <a:ext cx="11131826" cy="1908215"/>
          </a:xfrm>
          <a:prstGeom prst="rect">
            <a:avLst/>
          </a:prstGeom>
          <a:noFill/>
        </p:spPr>
        <p:txBody>
          <a:bodyPr wrap="square">
            <a:spAutoFit/>
          </a:bodyPr>
          <a:lstStyle/>
          <a:p>
            <a:pPr algn="just"/>
            <a:r>
              <a:rPr lang="en-US" sz="3200" b="0" i="0" u="none" strike="noStrike" baseline="0" dirty="0">
                <a:solidFill>
                  <a:srgbClr val="000000"/>
                </a:solidFill>
                <a:latin typeface="Times New Roman" panose="02020603050405020304" pitchFamily="18" charset="0"/>
                <a:cs typeface="Times New Roman" panose="02020603050405020304" pitchFamily="18" charset="0"/>
              </a:rPr>
              <a:t>Prevalence of post-acute COVID-19 syndrome symptoms at different follow-up periods: a systematic review and meta-analysis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Mohamad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SalimAlkodaymi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OsamaAliOmrani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2, 3,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NaderA.Fawzy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Bader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AbouShaar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RaghedAlmamlouk</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MuhammadRiaz</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5,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MustafaObeidat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YasinObeidat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6</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DanaGerberi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7</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RandM.Taha</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ZakariaKashour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TarekKashour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8</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Elie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F.Berbari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9</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KhaledAlkattan</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ImadM.Tleyjeh</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9, 10, 11,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6810594"/>
      </p:ext>
    </p:extLst>
  </p:cSld>
  <p:clrMapOvr>
    <a:masterClrMapping/>
  </p:clrMapOvr>
  <p:transition advTm="109920"/>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9415-B728-7979-BC48-A26EDE98EF55}"/>
              </a:ext>
            </a:extLst>
          </p:cNvPr>
          <p:cNvSpPr>
            <a:spLocks noGrp="1"/>
          </p:cNvSpPr>
          <p:nvPr>
            <p:ph type="title"/>
          </p:nvPr>
        </p:nvSpPr>
        <p:spPr/>
        <p:txBody>
          <a:bodyPr/>
          <a:lstStyle/>
          <a:p>
            <a:r>
              <a:rPr lang="fa-IR" dirty="0"/>
              <a:t>مثال 2) لیست نمودن مهمترین یافته‌ها</a:t>
            </a:r>
            <a:endParaRPr lang="en-US" dirty="0"/>
          </a:p>
        </p:txBody>
      </p:sp>
      <p:sp>
        <p:nvSpPr>
          <p:cNvPr id="9" name="TextBox 8">
            <a:extLst>
              <a:ext uri="{FF2B5EF4-FFF2-40B4-BE49-F238E27FC236}">
                <a16:creationId xmlns:a16="http://schemas.microsoft.com/office/drawing/2014/main" id="{B6F5D945-5464-EF9D-4CCB-7EF410B8C641}"/>
              </a:ext>
            </a:extLst>
          </p:cNvPr>
          <p:cNvSpPr txBox="1"/>
          <p:nvPr/>
        </p:nvSpPr>
        <p:spPr>
          <a:xfrm>
            <a:off x="702365" y="3527746"/>
            <a:ext cx="11635410" cy="1754326"/>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Mechanism</a:t>
            </a:r>
          </a:p>
          <a:p>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3 paragraphs</a:t>
            </a:r>
          </a:p>
          <a:p>
            <a:r>
              <a:rPr lang="en-US" dirty="0">
                <a:latin typeface="Times New Roman" panose="02020603050405020304" pitchFamily="18" charset="0"/>
                <a:cs typeface="Times New Roman" panose="02020603050405020304" pitchFamily="18" charset="0"/>
              </a:rPr>
              <a:t>Comparison with others’ findings</a:t>
            </a:r>
          </a:p>
          <a:p>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3 paragraphs</a:t>
            </a:r>
          </a:p>
          <a:p>
            <a:r>
              <a:rPr lang="en-US" dirty="0">
                <a:latin typeface="Times New Roman" panose="02020603050405020304" pitchFamily="18" charset="0"/>
                <a:cs typeface="Times New Roman" panose="02020603050405020304" pitchFamily="18" charset="0"/>
              </a:rPr>
              <a:t>Strength and limitations</a:t>
            </a:r>
          </a:p>
          <a:p>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 paragraph</a:t>
            </a:r>
          </a:p>
        </p:txBody>
      </p:sp>
      <p:sp>
        <p:nvSpPr>
          <p:cNvPr id="13" name="TextBox 12">
            <a:extLst>
              <a:ext uri="{FF2B5EF4-FFF2-40B4-BE49-F238E27FC236}">
                <a16:creationId xmlns:a16="http://schemas.microsoft.com/office/drawing/2014/main" id="{EA368B21-02DE-7AC6-CDBE-F6DEECB17CF0}"/>
              </a:ext>
            </a:extLst>
          </p:cNvPr>
          <p:cNvSpPr txBox="1"/>
          <p:nvPr/>
        </p:nvSpPr>
        <p:spPr>
          <a:xfrm>
            <a:off x="291548" y="1285677"/>
            <a:ext cx="11131826" cy="1908215"/>
          </a:xfrm>
          <a:prstGeom prst="rect">
            <a:avLst/>
          </a:prstGeom>
          <a:noFill/>
        </p:spPr>
        <p:txBody>
          <a:bodyPr wrap="square">
            <a:spAutoFit/>
          </a:bodyPr>
          <a:lstStyle/>
          <a:p>
            <a:pPr algn="just"/>
            <a:r>
              <a:rPr lang="en-US" sz="3200" b="0" i="0" u="none" strike="noStrike" baseline="0" dirty="0">
                <a:solidFill>
                  <a:srgbClr val="000000"/>
                </a:solidFill>
                <a:latin typeface="Times New Roman" panose="02020603050405020304" pitchFamily="18" charset="0"/>
                <a:cs typeface="Times New Roman" panose="02020603050405020304" pitchFamily="18" charset="0"/>
              </a:rPr>
              <a:t>Prevalence of post-acute COVID-19 syndrome symptoms at different follow-up periods: a systematic review and meta-analysis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Mohamad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SalimAlkodaymi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OsamaAliOmrani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2, 3,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NaderA.Fawzy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Bader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AbouShaar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RaghedAlmamlouk</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MuhammadRiaz</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5,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MustafaObeidat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YasinObeidat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6</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DanaGerberi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7</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RandM.Taha</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ZakariaKashour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TarekKashour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8</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Elie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F.Berbari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9</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KhaledAlkattan</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ImadM.Tleyjeh</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9, 10, 11,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507588"/>
      </p:ext>
    </p:extLst>
  </p:cSld>
  <p:clrMapOvr>
    <a:masterClrMapping/>
  </p:clrMapOvr>
  <p:transition advTm="109920"/>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9415-B728-7979-BC48-A26EDE98EF55}"/>
              </a:ext>
            </a:extLst>
          </p:cNvPr>
          <p:cNvSpPr>
            <a:spLocks noGrp="1"/>
          </p:cNvSpPr>
          <p:nvPr>
            <p:ph type="title"/>
          </p:nvPr>
        </p:nvSpPr>
        <p:spPr/>
        <p:txBody>
          <a:bodyPr/>
          <a:lstStyle/>
          <a:p>
            <a:r>
              <a:rPr lang="fa-IR" dirty="0"/>
              <a:t>مثال 2) نتیجه‌گیری</a:t>
            </a:r>
            <a:endParaRPr lang="en-US" dirty="0"/>
          </a:p>
        </p:txBody>
      </p:sp>
      <p:sp>
        <p:nvSpPr>
          <p:cNvPr id="9" name="TextBox 8">
            <a:extLst>
              <a:ext uri="{FF2B5EF4-FFF2-40B4-BE49-F238E27FC236}">
                <a16:creationId xmlns:a16="http://schemas.microsoft.com/office/drawing/2014/main" id="{B6F5D945-5464-EF9D-4CCB-7EF410B8C641}"/>
              </a:ext>
            </a:extLst>
          </p:cNvPr>
          <p:cNvSpPr txBox="1"/>
          <p:nvPr/>
        </p:nvSpPr>
        <p:spPr>
          <a:xfrm>
            <a:off x="278295" y="3664109"/>
            <a:ext cx="11635410" cy="2677656"/>
          </a:xfrm>
          <a:prstGeom prst="rect">
            <a:avLst/>
          </a:prstGeom>
          <a:noFill/>
        </p:spPr>
        <p:txBody>
          <a:bodyPr wrap="square">
            <a:spAutoFit/>
          </a:bodyPr>
          <a:lstStyle/>
          <a:p>
            <a:pPr algn="just"/>
            <a:r>
              <a:rPr lang="en-US" sz="2400" dirty="0">
                <a:latin typeface="Times New Roman" panose="02020603050405020304" pitchFamily="18" charset="0"/>
                <a:cs typeface="Times New Roman" panose="02020603050405020304" pitchFamily="18" charset="0"/>
              </a:rPr>
              <a:t>In this large systematic review, we observed, with high degree of between-study heterogeneity, that a large proportion of COVID-19 patients have persisting and varying symptoms for several months after the acute infection. Although many unanswered questions about PACS remain, our study brings more evidence from a large number of patients and across different worldwide populations on the prevalence of the long-term effects of COVID-19. Our data support the recent global efforts to conduct additional research to address the underlying mechanisms, epidemiology, diagnosis, and treatment of PACS.</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EA368B21-02DE-7AC6-CDBE-F6DEECB17CF0}"/>
              </a:ext>
            </a:extLst>
          </p:cNvPr>
          <p:cNvSpPr txBox="1"/>
          <p:nvPr/>
        </p:nvSpPr>
        <p:spPr>
          <a:xfrm>
            <a:off x="291548" y="1285677"/>
            <a:ext cx="11131826" cy="1908215"/>
          </a:xfrm>
          <a:prstGeom prst="rect">
            <a:avLst/>
          </a:prstGeom>
          <a:noFill/>
        </p:spPr>
        <p:txBody>
          <a:bodyPr wrap="square">
            <a:spAutoFit/>
          </a:bodyPr>
          <a:lstStyle/>
          <a:p>
            <a:pPr algn="just"/>
            <a:r>
              <a:rPr lang="en-US" sz="3200" b="0" i="0" u="none" strike="noStrike" baseline="0" dirty="0">
                <a:solidFill>
                  <a:srgbClr val="000000"/>
                </a:solidFill>
                <a:latin typeface="Times New Roman" panose="02020603050405020304" pitchFamily="18" charset="0"/>
                <a:cs typeface="Times New Roman" panose="02020603050405020304" pitchFamily="18" charset="0"/>
              </a:rPr>
              <a:t>Prevalence of post-acute COVID-19 syndrome symptoms at different follow-up periods: a systematic review and meta-analysis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Mohamad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SalimAlkodaymi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OsamaAliOmrani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2, 3,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NaderA.Fawzy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Bader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AbouShaar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RaghedAlmamlouk</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MuhammadRiaz</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5, y</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MustafaObeidat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YasinObeidat</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6</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DanaGerberi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7</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RandM.Taha</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ZakariaKashour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TarekKashour</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8</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Elie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F.Berbari</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9</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KhaledAlkattan</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ImadM.Tleyjeh</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800" b="0" i="0" u="none" strike="noStrike" baseline="0" dirty="0">
                <a:solidFill>
                  <a:srgbClr val="000000"/>
                </a:solidFill>
                <a:latin typeface="Times New Roman" panose="02020603050405020304" pitchFamily="18" charset="0"/>
                <a:cs typeface="Times New Roman" panose="02020603050405020304" pitchFamily="18" charset="0"/>
              </a:rPr>
              <a:t>4, 9, 10, 11,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717063"/>
      </p:ext>
    </p:extLst>
  </p:cSld>
  <p:clrMapOvr>
    <a:masterClrMapping/>
  </p:clrMapOvr>
  <p:transition advTm="109920"/>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EAA1-3A2C-FA6E-1E50-938CD1BC0908}"/>
              </a:ext>
            </a:extLst>
          </p:cNvPr>
          <p:cNvSpPr>
            <a:spLocks noGrp="1"/>
          </p:cNvSpPr>
          <p:nvPr>
            <p:ph type="title"/>
          </p:nvPr>
        </p:nvSpPr>
        <p:spPr/>
        <p:txBody>
          <a:bodyPr/>
          <a:lstStyle/>
          <a:p>
            <a:r>
              <a:rPr lang="fa-IR" dirty="0"/>
              <a:t>مثال 3) مهمترین یافته‌ها و نقاط قوت</a:t>
            </a:r>
            <a:endParaRPr lang="en-US" dirty="0"/>
          </a:p>
        </p:txBody>
      </p:sp>
      <p:sp>
        <p:nvSpPr>
          <p:cNvPr id="3" name="Content Placeholder 2">
            <a:extLst>
              <a:ext uri="{FF2B5EF4-FFF2-40B4-BE49-F238E27FC236}">
                <a16:creationId xmlns:a16="http://schemas.microsoft.com/office/drawing/2014/main" id="{B3D85339-0E4B-3B40-1225-79768501ABF7}"/>
              </a:ext>
            </a:extLst>
          </p:cNvPr>
          <p:cNvSpPr>
            <a:spLocks noGrp="1"/>
          </p:cNvSpPr>
          <p:nvPr>
            <p:ph idx="1"/>
          </p:nvPr>
        </p:nvSpPr>
        <p:spPr>
          <a:xfrm>
            <a:off x="838200" y="3223198"/>
            <a:ext cx="10515600" cy="1605269"/>
          </a:xfrm>
        </p:spPr>
        <p:txBody>
          <a:bodyPr/>
          <a:lstStyle/>
          <a:p>
            <a:pPr marL="0" indent="0" algn="just" rtl="0">
              <a:buNone/>
            </a:pPr>
            <a:r>
              <a:rPr lang="en-US" sz="1800" dirty="0">
                <a:latin typeface="Times New Roman" panose="02020603050405020304" pitchFamily="18" charset="0"/>
                <a:cs typeface="Times New Roman" panose="02020603050405020304" pitchFamily="18" charset="0"/>
              </a:rPr>
              <a:t>This primary care study found an increased incidence of type 2 diabetes in individuals with Covid-19 after recovery. The strengths of the study are its use of a nationwide primary care database that is representative of diagnoses and drug prescriptions [4]. Second, the sample size was larger than in previous studies, which were mostly hospital-based [5]. Third, recall bias was unlikely because of the use of original data collected in primary care.</a:t>
            </a:r>
          </a:p>
        </p:txBody>
      </p:sp>
      <p:sp>
        <p:nvSpPr>
          <p:cNvPr id="5" name="TextBox 4">
            <a:extLst>
              <a:ext uri="{FF2B5EF4-FFF2-40B4-BE49-F238E27FC236}">
                <a16:creationId xmlns:a16="http://schemas.microsoft.com/office/drawing/2014/main" id="{46D5ACAC-5C0C-A90E-FF9D-A306FE1E594E}"/>
              </a:ext>
            </a:extLst>
          </p:cNvPr>
          <p:cNvSpPr txBox="1"/>
          <p:nvPr/>
        </p:nvSpPr>
        <p:spPr>
          <a:xfrm>
            <a:off x="980660" y="1690688"/>
            <a:ext cx="10022619" cy="861774"/>
          </a:xfrm>
          <a:prstGeom prst="rect">
            <a:avLst/>
          </a:prstGeom>
          <a:noFill/>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Incidence of newly diagnosed diabetes after COVID-19</a:t>
            </a:r>
            <a:endParaRPr lang="fa-IR" sz="3200" dirty="0">
              <a:solidFill>
                <a:srgbClr val="00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Wolfgang Rathmann1,2 &amp; Oliver Kuss1,2,3 &amp; </a:t>
            </a:r>
            <a:r>
              <a:rPr lang="en-US" dirty="0" err="1">
                <a:latin typeface="Times New Roman" panose="02020603050405020304" pitchFamily="18" charset="0"/>
                <a:cs typeface="Times New Roman" panose="02020603050405020304" pitchFamily="18" charset="0"/>
              </a:rPr>
              <a:t>Karel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Kostev</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5127372"/>
      </p:ext>
    </p:extLst>
  </p:cSld>
  <p:clrMapOvr>
    <a:masterClrMapping/>
  </p:clrMapOvr>
  <p:transition advTm="109920"/>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EAA1-3A2C-FA6E-1E50-938CD1BC0908}"/>
              </a:ext>
            </a:extLst>
          </p:cNvPr>
          <p:cNvSpPr>
            <a:spLocks noGrp="1"/>
          </p:cNvSpPr>
          <p:nvPr>
            <p:ph type="title"/>
          </p:nvPr>
        </p:nvSpPr>
        <p:spPr/>
        <p:txBody>
          <a:bodyPr/>
          <a:lstStyle/>
          <a:p>
            <a:r>
              <a:rPr lang="fa-IR" dirty="0"/>
              <a:t>مثال 3) شرح یافته‌ها</a:t>
            </a:r>
            <a:endParaRPr lang="en-US" dirty="0"/>
          </a:p>
        </p:txBody>
      </p:sp>
      <p:sp>
        <p:nvSpPr>
          <p:cNvPr id="3" name="Content Placeholder 2">
            <a:extLst>
              <a:ext uri="{FF2B5EF4-FFF2-40B4-BE49-F238E27FC236}">
                <a16:creationId xmlns:a16="http://schemas.microsoft.com/office/drawing/2014/main" id="{B3D85339-0E4B-3B40-1225-79768501ABF7}"/>
              </a:ext>
            </a:extLst>
          </p:cNvPr>
          <p:cNvSpPr>
            <a:spLocks noGrp="1"/>
          </p:cNvSpPr>
          <p:nvPr>
            <p:ph idx="1"/>
          </p:nvPr>
        </p:nvSpPr>
        <p:spPr>
          <a:xfrm>
            <a:off x="838200" y="3223198"/>
            <a:ext cx="10515600" cy="2592986"/>
          </a:xfrm>
        </p:spPr>
        <p:txBody>
          <a:bodyPr>
            <a:normAutofit/>
          </a:bodyPr>
          <a:lstStyle/>
          <a:p>
            <a:pPr marL="0" indent="0" algn="just" rtl="0">
              <a:buNone/>
            </a:pPr>
            <a:r>
              <a:rPr lang="en-US" sz="1800" dirty="0">
                <a:latin typeface="Times New Roman" panose="02020603050405020304" pitchFamily="18" charset="0"/>
                <a:cs typeface="Times New Roman" panose="02020603050405020304" pitchFamily="18" charset="0"/>
              </a:rPr>
              <a:t>The characteristics of individuals with Covid-19 in the present study were largely as expected from national statistics [6]. The median age of all 2.4 million people with Covid-19 in Germany from January 2020 to February 2021 was 44 years, with a slightly larger proportion of women (52%). Of these 2.4 million, 10% were </a:t>
            </a:r>
            <a:r>
              <a:rPr lang="en-US" sz="1800" dirty="0" err="1">
                <a:latin typeface="Times New Roman" panose="02020603050405020304" pitchFamily="18" charset="0"/>
                <a:cs typeface="Times New Roman" panose="02020603050405020304" pitchFamily="18" charset="0"/>
              </a:rPr>
              <a:t>hospitalised</a:t>
            </a:r>
            <a:r>
              <a:rPr lang="en-US" sz="1800" dirty="0">
                <a:latin typeface="Times New Roman" panose="02020603050405020304" pitchFamily="18" charset="0"/>
                <a:cs typeface="Times New Roman" panose="02020603050405020304" pitchFamily="18" charset="0"/>
              </a:rPr>
              <a:t>, a higher proportion than in the DA, most likely reflecting missing data due to emergency </a:t>
            </a:r>
            <a:r>
              <a:rPr lang="en-US" sz="1800" dirty="0" err="1">
                <a:latin typeface="Times New Roman" panose="02020603050405020304" pitchFamily="18" charset="0"/>
                <a:cs typeface="Times New Roman" panose="02020603050405020304" pitchFamily="18" charset="0"/>
              </a:rPr>
              <a:t>hospitalisations</a:t>
            </a:r>
            <a:r>
              <a:rPr lang="en-US" sz="1800" dirty="0">
                <a:latin typeface="Times New Roman" panose="02020603050405020304" pitchFamily="18" charset="0"/>
                <a:cs typeface="Times New Roman" panose="02020603050405020304" pitchFamily="18" charset="0"/>
              </a:rPr>
              <a:t> not recorded in the practices. Furthermore, because of the exclusion of individuals with a diabetes history, a healthier sample with milder Covid-19 infections was selected, requiring fewer </a:t>
            </a:r>
            <a:r>
              <a:rPr lang="en-US" sz="1800" dirty="0" err="1">
                <a:latin typeface="Times New Roman" panose="02020603050405020304" pitchFamily="18" charset="0"/>
                <a:cs typeface="Times New Roman" panose="02020603050405020304" pitchFamily="18" charset="0"/>
              </a:rPr>
              <a:t>hospitalisations</a:t>
            </a:r>
            <a:r>
              <a:rPr lang="en-US" sz="1800" dirty="0">
                <a:latin typeface="Times New Roman" panose="02020603050405020304" pitchFamily="18" charset="0"/>
                <a:cs typeface="Times New Roman" panose="02020603050405020304" pitchFamily="18" charset="0"/>
              </a:rPr>
              <a:t>. Finally, 3.1% of people with Covid-19 in Germany died [6]. Thus, although death is not recorded in the DA, this bias is negligible</a:t>
            </a:r>
            <a:endParaRPr lang="en-US"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6D5ACAC-5C0C-A90E-FF9D-A306FE1E594E}"/>
              </a:ext>
            </a:extLst>
          </p:cNvPr>
          <p:cNvSpPr txBox="1"/>
          <p:nvPr/>
        </p:nvSpPr>
        <p:spPr>
          <a:xfrm>
            <a:off x="980660" y="1690688"/>
            <a:ext cx="10022619" cy="861774"/>
          </a:xfrm>
          <a:prstGeom prst="rect">
            <a:avLst/>
          </a:prstGeom>
          <a:noFill/>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Incidence of newly diagnosed diabetes after COVID-19</a:t>
            </a:r>
            <a:endParaRPr lang="fa-IR" sz="3200" dirty="0">
              <a:solidFill>
                <a:srgbClr val="00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Wolfgang Rathmann1,2 &amp; Oliver Kuss1,2,3 &amp; </a:t>
            </a:r>
            <a:r>
              <a:rPr lang="en-US" dirty="0" err="1">
                <a:latin typeface="Times New Roman" panose="02020603050405020304" pitchFamily="18" charset="0"/>
                <a:cs typeface="Times New Roman" panose="02020603050405020304" pitchFamily="18" charset="0"/>
              </a:rPr>
              <a:t>Karel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Kostev</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2184942"/>
      </p:ext>
    </p:extLst>
  </p:cSld>
  <p:clrMapOvr>
    <a:masterClrMapping/>
  </p:clrMapOvr>
  <p:transition advTm="109920"/>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EAA1-3A2C-FA6E-1E50-938CD1BC0908}"/>
              </a:ext>
            </a:extLst>
          </p:cNvPr>
          <p:cNvSpPr>
            <a:spLocks noGrp="1"/>
          </p:cNvSpPr>
          <p:nvPr>
            <p:ph type="title"/>
          </p:nvPr>
        </p:nvSpPr>
        <p:spPr/>
        <p:txBody>
          <a:bodyPr/>
          <a:lstStyle/>
          <a:p>
            <a:r>
              <a:rPr lang="fa-IR" dirty="0"/>
              <a:t>مثال 3) محدویت‌ها</a:t>
            </a:r>
            <a:endParaRPr lang="en-US" dirty="0"/>
          </a:p>
        </p:txBody>
      </p:sp>
      <p:sp>
        <p:nvSpPr>
          <p:cNvPr id="3" name="Content Placeholder 2">
            <a:extLst>
              <a:ext uri="{FF2B5EF4-FFF2-40B4-BE49-F238E27FC236}">
                <a16:creationId xmlns:a16="http://schemas.microsoft.com/office/drawing/2014/main" id="{B3D85339-0E4B-3B40-1225-79768501ABF7}"/>
              </a:ext>
            </a:extLst>
          </p:cNvPr>
          <p:cNvSpPr>
            <a:spLocks noGrp="1"/>
          </p:cNvSpPr>
          <p:nvPr>
            <p:ph idx="1"/>
          </p:nvPr>
        </p:nvSpPr>
        <p:spPr>
          <a:xfrm>
            <a:off x="838200" y="3223197"/>
            <a:ext cx="10515600" cy="3269677"/>
          </a:xfrm>
        </p:spPr>
        <p:txBody>
          <a:bodyPr>
            <a:normAutofit/>
          </a:bodyPr>
          <a:lstStyle/>
          <a:p>
            <a:pPr marL="0" indent="0" algn="just" rtl="0">
              <a:buNone/>
            </a:pPr>
            <a:r>
              <a:rPr lang="en-US" sz="1800" dirty="0">
                <a:latin typeface="Times New Roman" panose="02020603050405020304" pitchFamily="18" charset="0"/>
                <a:cs typeface="Times New Roman" panose="02020603050405020304" pitchFamily="18" charset="0"/>
              </a:rPr>
              <a:t>A main limitation of the study is that there was no detailed information on </a:t>
            </a:r>
            <a:r>
              <a:rPr lang="en-US" sz="1800" dirty="0" err="1">
                <a:latin typeface="Times New Roman" panose="02020603050405020304" pitchFamily="18" charset="0"/>
                <a:cs typeface="Times New Roman" panose="02020603050405020304" pitchFamily="18" charset="0"/>
              </a:rPr>
              <a:t>hospitalisations</a:t>
            </a:r>
            <a:r>
              <a:rPr lang="en-US" sz="1800" dirty="0">
                <a:latin typeface="Times New Roman" panose="02020603050405020304" pitchFamily="18" charset="0"/>
                <a:cs typeface="Times New Roman" panose="02020603050405020304" pitchFamily="18" charset="0"/>
              </a:rPr>
              <a:t> available because the database only includes data obtained by primary care physicians in their clinical practice. Diagnostic data from external specialists and hospitals are only recorded in the database if the primary care physician adds this information. Because of the potential for incomplete medical records, information bias may have been introduced. However, it is most likely that misclassification of exposure and outcome was non-differential, meaning that the errors were the same in the two groups being compared. Furthermore, individuals with undetected diabetes were not included. Transient acute </a:t>
            </a:r>
            <a:r>
              <a:rPr lang="en-US" sz="1800" dirty="0" err="1">
                <a:latin typeface="Times New Roman" panose="02020603050405020304" pitchFamily="18" charset="0"/>
                <a:cs typeface="Times New Roman" panose="02020603050405020304" pitchFamily="18" charset="0"/>
              </a:rPr>
              <a:t>hyperglycaemia</a:t>
            </a:r>
            <a:r>
              <a:rPr lang="en-US" sz="1800" dirty="0">
                <a:latin typeface="Times New Roman" panose="02020603050405020304" pitchFamily="18" charset="0"/>
                <a:cs typeface="Times New Roman" panose="02020603050405020304" pitchFamily="18" charset="0"/>
              </a:rPr>
              <a:t>, which may have been mistaken as manifest diabetes, could not be ascertained. Individuals with a Covid-19 diagnosis outside of primary care practice (e.g. in hospitals or at Covid-19 test </a:t>
            </a:r>
            <a:r>
              <a:rPr lang="en-US" sz="1800" dirty="0" err="1">
                <a:latin typeface="Times New Roman" panose="02020603050405020304" pitchFamily="18" charset="0"/>
                <a:cs typeface="Times New Roman" panose="02020603050405020304" pitchFamily="18" charset="0"/>
              </a:rPr>
              <a:t>centres</a:t>
            </a:r>
            <a:r>
              <a:rPr lang="en-US" sz="1800" dirty="0">
                <a:latin typeface="Times New Roman" panose="02020603050405020304" pitchFamily="18" charset="0"/>
                <a:cs typeface="Times New Roman" panose="02020603050405020304" pitchFamily="18" charset="0"/>
              </a:rPr>
              <a:t>) were also not necessarily completely included. Negative SARS-CoV-2 tests were recorded in the practices in only 12,981 (36%) of the AURI group during 365 days after the index date. BMI was not controlled for due to missing data. Furthermore, the number of censored patients due to change of practice or death</a:t>
            </a:r>
            <a:r>
              <a:rPr lang="fa-IR" sz="1800" dirty="0">
                <a:cs typeface="+mj-cs"/>
              </a:rPr>
              <a:t>...........</a:t>
            </a:r>
            <a:endParaRPr lang="en-US" sz="4000" dirty="0">
              <a:cs typeface="+mj-cs"/>
            </a:endParaRPr>
          </a:p>
        </p:txBody>
      </p:sp>
      <p:sp>
        <p:nvSpPr>
          <p:cNvPr id="6" name="TextBox 5">
            <a:extLst>
              <a:ext uri="{FF2B5EF4-FFF2-40B4-BE49-F238E27FC236}">
                <a16:creationId xmlns:a16="http://schemas.microsoft.com/office/drawing/2014/main" id="{46D5ACAC-5C0C-A90E-FF9D-A306FE1E594E}"/>
              </a:ext>
            </a:extLst>
          </p:cNvPr>
          <p:cNvSpPr txBox="1"/>
          <p:nvPr/>
        </p:nvSpPr>
        <p:spPr>
          <a:xfrm>
            <a:off x="980660" y="1690688"/>
            <a:ext cx="10022619" cy="861774"/>
          </a:xfrm>
          <a:prstGeom prst="rect">
            <a:avLst/>
          </a:prstGeom>
          <a:noFill/>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Incidence of newly diagnosed diabetes after COVID-19</a:t>
            </a:r>
            <a:endParaRPr lang="fa-IR" sz="3200" dirty="0">
              <a:solidFill>
                <a:srgbClr val="00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Wolfgang Rathmann1,2 &amp; Oliver Kuss1,2,3 &amp; </a:t>
            </a:r>
            <a:r>
              <a:rPr lang="en-US" dirty="0" err="1">
                <a:latin typeface="Times New Roman" panose="02020603050405020304" pitchFamily="18" charset="0"/>
                <a:cs typeface="Times New Roman" panose="02020603050405020304" pitchFamily="18" charset="0"/>
              </a:rPr>
              <a:t>Karel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Kostev</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095855"/>
      </p:ext>
    </p:extLst>
  </p:cSld>
  <p:clrMapOvr>
    <a:masterClrMapping/>
  </p:clrMapOvr>
  <p:transition advTm="109920"/>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EAA1-3A2C-FA6E-1E50-938CD1BC0908}"/>
              </a:ext>
            </a:extLst>
          </p:cNvPr>
          <p:cNvSpPr>
            <a:spLocks noGrp="1"/>
          </p:cNvSpPr>
          <p:nvPr>
            <p:ph type="title"/>
          </p:nvPr>
        </p:nvSpPr>
        <p:spPr/>
        <p:txBody>
          <a:bodyPr/>
          <a:lstStyle/>
          <a:p>
            <a:r>
              <a:rPr lang="fa-IR" dirty="0"/>
              <a:t>مثال 3) شرح یافته‌ها</a:t>
            </a:r>
            <a:endParaRPr lang="en-US" dirty="0"/>
          </a:p>
        </p:txBody>
      </p:sp>
      <p:sp>
        <p:nvSpPr>
          <p:cNvPr id="3" name="Content Placeholder 2">
            <a:extLst>
              <a:ext uri="{FF2B5EF4-FFF2-40B4-BE49-F238E27FC236}">
                <a16:creationId xmlns:a16="http://schemas.microsoft.com/office/drawing/2014/main" id="{B3D85339-0E4B-3B40-1225-79768501ABF7}"/>
              </a:ext>
            </a:extLst>
          </p:cNvPr>
          <p:cNvSpPr>
            <a:spLocks noGrp="1"/>
          </p:cNvSpPr>
          <p:nvPr>
            <p:ph idx="1"/>
          </p:nvPr>
        </p:nvSpPr>
        <p:spPr>
          <a:xfrm>
            <a:off x="838200" y="3223198"/>
            <a:ext cx="10515600" cy="2592986"/>
          </a:xfrm>
        </p:spPr>
        <p:txBody>
          <a:bodyPr>
            <a:normAutofit/>
          </a:bodyPr>
          <a:lstStyle/>
          <a:p>
            <a:pPr marL="0" indent="0" algn="just" rtl="0">
              <a:buNone/>
            </a:pPr>
            <a:r>
              <a:rPr lang="en-US" sz="1800" dirty="0">
                <a:latin typeface="Times New Roman" panose="02020603050405020304" pitchFamily="18" charset="0"/>
                <a:cs typeface="Times New Roman" panose="02020603050405020304" pitchFamily="18" charset="0"/>
              </a:rPr>
              <a:t>The present results from primary care are in line with a retrospective cohort study of </a:t>
            </a:r>
            <a:r>
              <a:rPr lang="en-US" sz="1800" dirty="0" err="1">
                <a:latin typeface="Times New Roman" panose="02020603050405020304" pitchFamily="18" charset="0"/>
                <a:cs typeface="Times New Roman" panose="02020603050405020304" pitchFamily="18" charset="0"/>
              </a:rPr>
              <a:t>hospitalised</a:t>
            </a:r>
            <a:r>
              <a:rPr lang="en-US" sz="1800" dirty="0">
                <a:latin typeface="Times New Roman" panose="02020603050405020304" pitchFamily="18" charset="0"/>
                <a:cs typeface="Times New Roman" panose="02020603050405020304" pitchFamily="18" charset="0"/>
              </a:rPr>
              <a:t> Covid-19 patients in UK, comprising individuals with more severe disease, higher virus load and greater immune activation [7]. Over a mean follow-up of 140 days, the incidence of new-onset diabetes in 47,780 Covid-19 patients (mean age 65 years; 55% men) was 29 (95% CI 26, 32) per 1000 person-years, yielding a rate ratio of 1.5 (95% CI 1.4, 1.6) compared with matched controls from the general population [7].</a:t>
            </a:r>
            <a:endParaRPr lang="en-US" sz="4000" dirty="0">
              <a:latin typeface="Times New Roman" panose="02020603050405020304" pitchFamily="18" charset="0"/>
              <a:cs typeface="Times New Roman" panose="02020603050405020304" pitchFamily="18" charset="0"/>
            </a:endParaRPr>
          </a:p>
          <a:p>
            <a:pPr marL="0" indent="0" algn="just" rtl="0">
              <a:buNone/>
            </a:pPr>
            <a:r>
              <a:rPr lang="en-US" sz="4000" dirty="0">
                <a:latin typeface="Times New Roman" panose="02020603050405020304" pitchFamily="18" charset="0"/>
                <a:cs typeface="Times New Roman" panose="02020603050405020304" pitchFamily="18" charset="0"/>
              </a:rPr>
              <a:t> more 4 paragraphs</a:t>
            </a:r>
            <a:endParaRPr lang="fa-IR" sz="18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6D5ACAC-5C0C-A90E-FF9D-A306FE1E594E}"/>
              </a:ext>
            </a:extLst>
          </p:cNvPr>
          <p:cNvSpPr txBox="1"/>
          <p:nvPr/>
        </p:nvSpPr>
        <p:spPr>
          <a:xfrm>
            <a:off x="980660" y="1690688"/>
            <a:ext cx="10022619" cy="861774"/>
          </a:xfrm>
          <a:prstGeom prst="rect">
            <a:avLst/>
          </a:prstGeom>
          <a:noFill/>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Incidence of newly diagnosed diabetes after COVID-19</a:t>
            </a:r>
            <a:endParaRPr lang="fa-IR" sz="3200" dirty="0">
              <a:solidFill>
                <a:srgbClr val="00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Wolfgang Rathmann1,2 &amp; Oliver Kuss1,2,3 &amp; </a:t>
            </a:r>
            <a:r>
              <a:rPr lang="en-US" dirty="0" err="1">
                <a:latin typeface="Times New Roman" panose="02020603050405020304" pitchFamily="18" charset="0"/>
                <a:cs typeface="Times New Roman" panose="02020603050405020304" pitchFamily="18" charset="0"/>
              </a:rPr>
              <a:t>Karel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Kostev</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496150"/>
      </p:ext>
    </p:extLst>
  </p:cSld>
  <p:clrMapOvr>
    <a:masterClrMapping/>
  </p:clrMapOvr>
  <p:transition advTm="109920"/>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EAA1-3A2C-FA6E-1E50-938CD1BC0908}"/>
              </a:ext>
            </a:extLst>
          </p:cNvPr>
          <p:cNvSpPr>
            <a:spLocks noGrp="1"/>
          </p:cNvSpPr>
          <p:nvPr>
            <p:ph type="title"/>
          </p:nvPr>
        </p:nvSpPr>
        <p:spPr/>
        <p:txBody>
          <a:bodyPr/>
          <a:lstStyle/>
          <a:p>
            <a:r>
              <a:rPr lang="fa-IR" dirty="0"/>
              <a:t>مثال 3) نتیجه‌گیری</a:t>
            </a:r>
            <a:endParaRPr lang="en-US" dirty="0"/>
          </a:p>
        </p:txBody>
      </p:sp>
      <p:sp>
        <p:nvSpPr>
          <p:cNvPr id="3" name="Content Placeholder 2">
            <a:extLst>
              <a:ext uri="{FF2B5EF4-FFF2-40B4-BE49-F238E27FC236}">
                <a16:creationId xmlns:a16="http://schemas.microsoft.com/office/drawing/2014/main" id="{B3D85339-0E4B-3B40-1225-79768501ABF7}"/>
              </a:ext>
            </a:extLst>
          </p:cNvPr>
          <p:cNvSpPr>
            <a:spLocks noGrp="1"/>
          </p:cNvSpPr>
          <p:nvPr>
            <p:ph idx="1"/>
          </p:nvPr>
        </p:nvSpPr>
        <p:spPr>
          <a:xfrm>
            <a:off x="838200" y="3223198"/>
            <a:ext cx="10515600" cy="2592986"/>
          </a:xfrm>
        </p:spPr>
        <p:txBody>
          <a:bodyPr>
            <a:normAutofit/>
          </a:bodyPr>
          <a:lstStyle/>
          <a:p>
            <a:pPr marL="0" indent="0" algn="just" rtl="0">
              <a:buNone/>
            </a:pPr>
            <a:r>
              <a:rPr lang="en-US" dirty="0">
                <a:latin typeface="Times New Roman" panose="02020603050405020304" pitchFamily="18" charset="0"/>
                <a:cs typeface="Times New Roman" panose="02020603050405020304" pitchFamily="18" charset="0"/>
              </a:rPr>
              <a:t>In conclusion, the present primary care study indicates a temporal relationship between mostly mild Covid-19 and newly diagnosed type 2 diabetes. If confirmed, this study supports the potential relevance of active monitoring of glucose dysregulation after recovery from mild forms of SARS-CoV-2 infection.</a:t>
            </a:r>
          </a:p>
        </p:txBody>
      </p:sp>
      <p:sp>
        <p:nvSpPr>
          <p:cNvPr id="6" name="TextBox 5">
            <a:extLst>
              <a:ext uri="{FF2B5EF4-FFF2-40B4-BE49-F238E27FC236}">
                <a16:creationId xmlns:a16="http://schemas.microsoft.com/office/drawing/2014/main" id="{46D5ACAC-5C0C-A90E-FF9D-A306FE1E594E}"/>
              </a:ext>
            </a:extLst>
          </p:cNvPr>
          <p:cNvSpPr txBox="1"/>
          <p:nvPr/>
        </p:nvSpPr>
        <p:spPr>
          <a:xfrm>
            <a:off x="980660" y="1690688"/>
            <a:ext cx="10022619" cy="861774"/>
          </a:xfrm>
          <a:prstGeom prst="rect">
            <a:avLst/>
          </a:prstGeom>
          <a:noFill/>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Incidence of newly diagnosed diabetes after COVID-19</a:t>
            </a:r>
            <a:endParaRPr lang="fa-IR" sz="3200" dirty="0">
              <a:solidFill>
                <a:srgbClr val="00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Wolfgang Rathmann1,2 &amp; Oliver Kuss1,2,3 &amp; </a:t>
            </a:r>
            <a:r>
              <a:rPr lang="en-US" dirty="0" err="1">
                <a:latin typeface="Times New Roman" panose="02020603050405020304" pitchFamily="18" charset="0"/>
                <a:cs typeface="Times New Roman" panose="02020603050405020304" pitchFamily="18" charset="0"/>
              </a:rPr>
              <a:t>Karel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Kostev</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421291"/>
      </p:ext>
    </p:extLst>
  </p:cSld>
  <p:clrMapOvr>
    <a:masterClrMapping/>
  </p:clrMapOvr>
  <p:transition advTm="109920"/>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2880" y="1780216"/>
            <a:ext cx="6184314" cy="5372424"/>
          </a:xfrm>
        </p:spPr>
        <p:txBody>
          <a:bodyPr>
            <a:normAutofit/>
          </a:bodyPr>
          <a:lstStyle/>
          <a:p>
            <a:pPr algn="just" rtl="1"/>
            <a:r>
              <a:rPr lang="fa-IR" dirty="0">
                <a:cs typeface="B Zar" panose="00000400000000000000" pitchFamily="2" charset="-78"/>
              </a:rPr>
              <a:t>ارائه بیش از حد نتایج</a:t>
            </a:r>
          </a:p>
          <a:p>
            <a:pPr algn="just" rtl="1"/>
            <a:r>
              <a:rPr lang="fa-IR" dirty="0">
                <a:cs typeface="B Zar" panose="00000400000000000000" pitchFamily="2" charset="-78"/>
              </a:rPr>
              <a:t>حدس و گمان بی‌جا</a:t>
            </a:r>
          </a:p>
          <a:p>
            <a:pPr algn="just" rtl="1"/>
            <a:r>
              <a:rPr lang="fa-IR" dirty="0">
                <a:cs typeface="B Zar" panose="00000400000000000000" pitchFamily="2" charset="-78"/>
              </a:rPr>
              <a:t>مهم جلوه‌ دادن بیش از حد یافته‌ها</a:t>
            </a:r>
          </a:p>
          <a:p>
            <a:pPr algn="just" rtl="1"/>
            <a:r>
              <a:rPr lang="fa-IR" dirty="0">
                <a:cs typeface="B Zar" panose="00000400000000000000" pitchFamily="2" charset="-78"/>
              </a:rPr>
              <a:t>پرداختن به مباحث مبهم</a:t>
            </a:r>
          </a:p>
          <a:p>
            <a:pPr marL="228600" lvl="1" algn="just" rtl="1">
              <a:spcBef>
                <a:spcPts val="1000"/>
              </a:spcBef>
            </a:pPr>
            <a:r>
              <a:rPr lang="en-GB" altLang="en-US" sz="2800" dirty="0">
                <a:latin typeface="Times New Roman" panose="02020603050405020304" pitchFamily="18" charset="0"/>
                <a:cs typeface="Times New Roman" panose="02020603050405020304" pitchFamily="18" charset="0"/>
              </a:rPr>
              <a:t>The “bully pulpit”</a:t>
            </a:r>
          </a:p>
          <a:p>
            <a:pPr marL="228600" lvl="1" algn="just" rtl="1">
              <a:spcBef>
                <a:spcPts val="1000"/>
              </a:spcBef>
            </a:pPr>
            <a:r>
              <a:rPr lang="fa-IR" sz="2800" dirty="0">
                <a:cs typeface="B Zar" panose="00000400000000000000" pitchFamily="2" charset="-78"/>
              </a:rPr>
              <a:t>نتیجه‌گیری‌ که با داده‌ها همخوانی ندارند</a:t>
            </a:r>
          </a:p>
          <a:p>
            <a:pPr marL="228600" lvl="1" algn="just" rtl="1">
              <a:spcBef>
                <a:spcPts val="1000"/>
              </a:spcBef>
            </a:pPr>
            <a:r>
              <a:rPr lang="fa-IR" sz="2800" dirty="0">
                <a:cs typeface="B Zar" panose="00000400000000000000" pitchFamily="2" charset="-78"/>
              </a:rPr>
              <a:t>تنها افراد مبتدی قصد دارند که تمام مقالات منتشر شده در یک فیلد را رد کنند. </a:t>
            </a:r>
          </a:p>
          <a:p>
            <a:pPr marL="228600" lvl="1" algn="just" rtl="1">
              <a:spcBef>
                <a:spcPts val="1000"/>
              </a:spcBef>
            </a:pPr>
            <a:endParaRPr lang="en-GB" altLang="en-US" sz="2800" dirty="0">
              <a:latin typeface="Times New Roman" panose="02020603050405020304" pitchFamily="18" charset="0"/>
              <a:cs typeface="Times New Roman" panose="02020603050405020304" pitchFamily="18" charset="0"/>
            </a:endParaRPr>
          </a:p>
          <a:p>
            <a:pPr algn="just" rtl="1"/>
            <a:endParaRPr lang="fa-IR" dirty="0">
              <a:cs typeface="B Zar" panose="00000400000000000000" pitchFamily="2" charset="-78"/>
            </a:endParaRPr>
          </a:p>
        </p:txBody>
      </p:sp>
    </p:spTree>
    <p:extLst>
      <p:ext uri="{BB962C8B-B14F-4D97-AF65-F5344CB8AC3E}">
        <p14:creationId xmlns:p14="http://schemas.microsoft.com/office/powerpoint/2010/main" val="188957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AD319F-B29B-42EC-1F83-2D831DEC4219}"/>
              </a:ext>
            </a:extLst>
          </p:cNvPr>
          <p:cNvSpPr txBox="1"/>
          <p:nvPr/>
        </p:nvSpPr>
        <p:spPr>
          <a:xfrm>
            <a:off x="2014329" y="1405491"/>
            <a:ext cx="10141825" cy="1261884"/>
          </a:xfrm>
          <a:prstGeom prst="rect">
            <a:avLst/>
          </a:prstGeom>
          <a:solidFill>
            <a:schemeClr val="accent5">
              <a:lumMod val="50000"/>
            </a:schemeClr>
          </a:solidFill>
          <a:ln>
            <a:noFill/>
          </a:ln>
          <a:effectLst>
            <a:outerShdw blurRad="50800" dist="38100" dir="8100000" algn="tr" rotWithShape="0">
              <a:prstClr val="black">
                <a:alpha val="40000"/>
              </a:prstClr>
            </a:outerShdw>
          </a:effectLst>
          <a:scene3d>
            <a:camera prst="orthographicFront">
              <a:rot lat="0" lon="0" rev="0"/>
            </a:camera>
            <a:lightRig rig="contrasting" dir="t">
              <a:rot lat="0" lon="0" rev="7800000"/>
            </a:lightRig>
          </a:scene3d>
          <a:sp3d>
            <a:bevelT w="139700" h="139700"/>
          </a:sp3d>
        </p:spPr>
        <p:txBody>
          <a:bodyPr wrap="square" rtlCol="0">
            <a:spAutoFit/>
          </a:bodyPr>
          <a:lstStyle/>
          <a:p>
            <a:pPr algn="r" rtl="1"/>
            <a:r>
              <a:rPr lang="fa-IR" sz="2800" b="1" dirty="0">
                <a:solidFill>
                  <a:schemeClr val="bg2">
                    <a:lumMod val="90000"/>
                  </a:schemeClr>
                </a:solidFill>
                <a:effectLst>
                  <a:outerShdw blurRad="38100" dist="38100" dir="2700000" algn="tl">
                    <a:srgbClr val="000000">
                      <a:alpha val="43137"/>
                    </a:srgbClr>
                  </a:outerShdw>
                </a:effectLst>
                <a:cs typeface="B Lotus" panose="00000400000000000000" pitchFamily="2" charset="-78"/>
              </a:rPr>
              <a:t>لیست نمودن مهمترین یافته‌ها</a:t>
            </a:r>
          </a:p>
          <a:p>
            <a:pPr algn="just" rtl="1"/>
            <a:r>
              <a:rPr lang="fa-IR" sz="2400" dirty="0">
                <a:solidFill>
                  <a:schemeClr val="bg1"/>
                </a:solidFill>
                <a:cs typeface="B Lotus" panose="00000400000000000000" pitchFamily="2" charset="-78"/>
              </a:rPr>
              <a:t>بر اساس یافته‌های این تحقیق به نظر می‌رسد </a:t>
            </a:r>
            <a:r>
              <a:rPr lang="fa-IR" sz="2400" u="sng" dirty="0">
                <a:solidFill>
                  <a:schemeClr val="bg1"/>
                </a:solidFill>
                <a:cs typeface="B Lotus" panose="00000400000000000000" pitchFamily="2" charset="-78"/>
              </a:rPr>
              <a:t>بروز دیابت در افراد مبتلا به کروید-19 افزایش می‌یابد</a:t>
            </a:r>
            <a:r>
              <a:rPr lang="fa-IR" sz="2400" dirty="0">
                <a:solidFill>
                  <a:schemeClr val="bg1"/>
                </a:solidFill>
                <a:cs typeface="B Lotus" panose="00000400000000000000" pitchFamily="2" charset="-78"/>
              </a:rPr>
              <a:t> و </a:t>
            </a:r>
            <a:r>
              <a:rPr lang="fa-IR" sz="2400" u="sng" dirty="0">
                <a:solidFill>
                  <a:schemeClr val="bg1"/>
                </a:solidFill>
                <a:cs typeface="B Lotus" panose="00000400000000000000" pitchFamily="2" charset="-78"/>
              </a:rPr>
              <a:t>این افزایش در گروه‌های سنی مختلف دیده‌شده</a:t>
            </a:r>
            <a:r>
              <a:rPr lang="fa-IR" sz="2400" dirty="0">
                <a:solidFill>
                  <a:schemeClr val="bg1"/>
                </a:solidFill>
                <a:cs typeface="B Lotus" panose="00000400000000000000" pitchFamily="2" charset="-78"/>
              </a:rPr>
              <a:t> و </a:t>
            </a:r>
            <a:r>
              <a:rPr lang="fa-IR" sz="2400" u="sng" dirty="0">
                <a:solidFill>
                  <a:schemeClr val="bg1"/>
                </a:solidFill>
                <a:cs typeface="B Lotus" panose="00000400000000000000" pitchFamily="2" charset="-78"/>
              </a:rPr>
              <a:t>ارتباطی با شدت بیماری ندارد</a:t>
            </a:r>
            <a:endParaRPr lang="en-US" sz="2400" u="sng" dirty="0">
              <a:solidFill>
                <a:schemeClr val="bg1"/>
              </a:solidFill>
              <a:cs typeface="B Lotus" panose="00000400000000000000" pitchFamily="2" charset="-78"/>
            </a:endParaRPr>
          </a:p>
        </p:txBody>
      </p:sp>
      <p:sp>
        <p:nvSpPr>
          <p:cNvPr id="5" name="TextBox 4">
            <a:extLst>
              <a:ext uri="{FF2B5EF4-FFF2-40B4-BE49-F238E27FC236}">
                <a16:creationId xmlns:a16="http://schemas.microsoft.com/office/drawing/2014/main" id="{E2793F38-061A-E129-D08C-8D0DECA00176}"/>
              </a:ext>
            </a:extLst>
          </p:cNvPr>
          <p:cNvSpPr txBox="1"/>
          <p:nvPr/>
        </p:nvSpPr>
        <p:spPr>
          <a:xfrm>
            <a:off x="1417984" y="2730972"/>
            <a:ext cx="10141825" cy="1261884"/>
          </a:xfrm>
          <a:prstGeom prst="rect">
            <a:avLst/>
          </a:prstGeom>
          <a:solidFill>
            <a:schemeClr val="accent5">
              <a:lumMod val="50000"/>
            </a:schemeClr>
          </a:solidFill>
          <a:ln>
            <a:noFill/>
          </a:ln>
          <a:effectLst>
            <a:outerShdw blurRad="50800" dist="38100" dir="8100000" algn="tr" rotWithShape="0">
              <a:prstClr val="black">
                <a:alpha val="40000"/>
              </a:prstClr>
            </a:outerShdw>
          </a:effectLst>
          <a:scene3d>
            <a:camera prst="orthographicFront">
              <a:rot lat="0" lon="0" rev="0"/>
            </a:camera>
            <a:lightRig rig="contrasting" dir="t">
              <a:rot lat="0" lon="0" rev="7800000"/>
            </a:lightRig>
          </a:scene3d>
          <a:sp3d>
            <a:bevelT w="139700" h="139700"/>
          </a:sp3d>
        </p:spPr>
        <p:txBody>
          <a:bodyPr wrap="square" rtlCol="0">
            <a:spAutoFit/>
          </a:bodyPr>
          <a:lstStyle/>
          <a:p>
            <a:pPr algn="r" rtl="1"/>
            <a:r>
              <a:rPr lang="fa-IR" sz="2800" b="1" dirty="0">
                <a:solidFill>
                  <a:schemeClr val="bg2"/>
                </a:solidFill>
                <a:effectLst>
                  <a:outerShdw blurRad="38100" dist="38100" dir="2700000" algn="tl">
                    <a:srgbClr val="000000">
                      <a:alpha val="43137"/>
                    </a:srgbClr>
                  </a:outerShdw>
                </a:effectLst>
                <a:cs typeface="B Lotus" panose="00000400000000000000" pitchFamily="2" charset="-78"/>
              </a:rPr>
              <a:t>بیان مهمترین امتیازات مطالعه</a:t>
            </a:r>
          </a:p>
          <a:p>
            <a:pPr algn="just" rtl="1"/>
            <a:r>
              <a:rPr lang="fa-IR" sz="2400" dirty="0">
                <a:solidFill>
                  <a:schemeClr val="bg1"/>
                </a:solidFill>
                <a:cs typeface="B Lotus" panose="00000400000000000000" pitchFamily="2" charset="-78"/>
              </a:rPr>
              <a:t>اشاره به حجم نمونه، دقت مطالعه، بدیع بودن ایده، </a:t>
            </a:r>
            <a:r>
              <a:rPr lang="fa-IR" sz="2400">
                <a:solidFill>
                  <a:schemeClr val="bg1"/>
                </a:solidFill>
                <a:cs typeface="B Lotus" panose="00000400000000000000" pitchFamily="2" charset="-78"/>
              </a:rPr>
              <a:t>یافته‌های کاملاً </a:t>
            </a:r>
            <a:r>
              <a:rPr lang="fa-IR" sz="2400" dirty="0">
                <a:solidFill>
                  <a:schemeClr val="bg1"/>
                </a:solidFill>
                <a:cs typeface="B Lotus" panose="00000400000000000000" pitchFamily="2" charset="-78"/>
              </a:rPr>
              <a:t>جدید، ممتاز بودن، انجام تحقیق در مکانی جدید و ... (در حد 1 یا حداکثر 2 پاراگراف)</a:t>
            </a:r>
            <a:endParaRPr lang="en-US" sz="2400" u="sng" dirty="0">
              <a:solidFill>
                <a:schemeClr val="bg1"/>
              </a:solidFill>
              <a:cs typeface="B Lotus" panose="00000400000000000000" pitchFamily="2" charset="-78"/>
            </a:endParaRPr>
          </a:p>
        </p:txBody>
      </p:sp>
      <p:sp>
        <p:nvSpPr>
          <p:cNvPr id="6" name="TextBox 5">
            <a:extLst>
              <a:ext uri="{FF2B5EF4-FFF2-40B4-BE49-F238E27FC236}">
                <a16:creationId xmlns:a16="http://schemas.microsoft.com/office/drawing/2014/main" id="{A0CA50C8-8CEA-2E84-A210-1CFAD87F5778}"/>
              </a:ext>
            </a:extLst>
          </p:cNvPr>
          <p:cNvSpPr txBox="1"/>
          <p:nvPr/>
        </p:nvSpPr>
        <p:spPr>
          <a:xfrm>
            <a:off x="732184" y="4059116"/>
            <a:ext cx="10345547" cy="1261884"/>
          </a:xfrm>
          <a:prstGeom prst="rect">
            <a:avLst/>
          </a:prstGeom>
          <a:solidFill>
            <a:schemeClr val="accent5">
              <a:lumMod val="50000"/>
            </a:schemeClr>
          </a:solidFill>
          <a:ln>
            <a:noFill/>
          </a:ln>
          <a:effectLst>
            <a:outerShdw blurRad="50800" dist="38100" dir="8100000" algn="tr" rotWithShape="0">
              <a:prstClr val="black">
                <a:alpha val="40000"/>
              </a:prstClr>
            </a:outerShdw>
          </a:effectLst>
          <a:scene3d>
            <a:camera prst="orthographicFront">
              <a:rot lat="0" lon="0" rev="0"/>
            </a:camera>
            <a:lightRig rig="contrasting" dir="t">
              <a:rot lat="0" lon="0" rev="7800000"/>
            </a:lightRig>
          </a:scene3d>
          <a:sp3d>
            <a:bevelT w="139700" h="139700"/>
          </a:sp3d>
        </p:spPr>
        <p:txBody>
          <a:bodyPr wrap="square" rtlCol="0">
            <a:spAutoFit/>
          </a:bodyPr>
          <a:lstStyle/>
          <a:p>
            <a:pPr algn="r" rtl="1"/>
            <a:r>
              <a:rPr lang="fa-IR" sz="2800" b="1" dirty="0">
                <a:solidFill>
                  <a:schemeClr val="bg2"/>
                </a:solidFill>
                <a:effectLst>
                  <a:outerShdw blurRad="38100" dist="38100" dir="2700000" algn="tl">
                    <a:srgbClr val="000000">
                      <a:alpha val="43137"/>
                    </a:srgbClr>
                  </a:outerShdw>
                </a:effectLst>
                <a:cs typeface="B Lotus" panose="00000400000000000000" pitchFamily="2" charset="-78"/>
              </a:rPr>
              <a:t>توضیح و تبیین مهمترین یافته‌های لیست شده</a:t>
            </a:r>
          </a:p>
          <a:p>
            <a:pPr algn="just" rtl="1"/>
            <a:r>
              <a:rPr lang="fa-IR" sz="2400" dirty="0">
                <a:solidFill>
                  <a:schemeClr val="bg1"/>
                </a:solidFill>
                <a:cs typeface="B Lotus" panose="00000400000000000000" pitchFamily="2" charset="-78"/>
              </a:rPr>
              <a:t>تک‌تک یافته‌هایی که در اولین پاراگراف لیست شده‌اند باید واکاوی و شرح داده و با یافته‌های سایر مطالعات مقایسه شوند. هنر بحث کردن محقق در این قسمت روشن می‌شود</a:t>
            </a:r>
            <a:r>
              <a:rPr lang="en-US" sz="2400" dirty="0">
                <a:solidFill>
                  <a:schemeClr val="bg1"/>
                </a:solidFill>
                <a:cs typeface="B Lotus" panose="00000400000000000000" pitchFamily="2" charset="-78"/>
              </a:rPr>
              <a:t> </a:t>
            </a:r>
            <a:r>
              <a:rPr lang="fa-IR" sz="2400" dirty="0">
                <a:solidFill>
                  <a:schemeClr val="bg1"/>
                </a:solidFill>
                <a:cs typeface="B Lotus" panose="00000400000000000000" pitchFamily="2" charset="-78"/>
              </a:rPr>
              <a:t>(در حد 6 یا حداکثر 8 پاراگراف)</a:t>
            </a:r>
            <a:endParaRPr lang="en-US" sz="2400" u="sng" dirty="0">
              <a:solidFill>
                <a:schemeClr val="bg1"/>
              </a:solidFill>
              <a:cs typeface="B Lotus" panose="00000400000000000000" pitchFamily="2" charset="-78"/>
            </a:endParaRPr>
          </a:p>
        </p:txBody>
      </p:sp>
      <p:sp>
        <p:nvSpPr>
          <p:cNvPr id="7" name="TextBox 6">
            <a:extLst>
              <a:ext uri="{FF2B5EF4-FFF2-40B4-BE49-F238E27FC236}">
                <a16:creationId xmlns:a16="http://schemas.microsoft.com/office/drawing/2014/main" id="{4816C0CB-1997-6E1F-2378-C2B2312AB664}"/>
              </a:ext>
            </a:extLst>
          </p:cNvPr>
          <p:cNvSpPr txBox="1"/>
          <p:nvPr/>
        </p:nvSpPr>
        <p:spPr>
          <a:xfrm>
            <a:off x="46384" y="5397849"/>
            <a:ext cx="10461721" cy="1261884"/>
          </a:xfrm>
          <a:prstGeom prst="rect">
            <a:avLst/>
          </a:prstGeom>
          <a:solidFill>
            <a:schemeClr val="accent5">
              <a:lumMod val="50000"/>
            </a:schemeClr>
          </a:solidFill>
          <a:ln>
            <a:noFill/>
          </a:ln>
          <a:effectLst>
            <a:outerShdw blurRad="50800" dist="38100" dir="8100000" algn="tr" rotWithShape="0">
              <a:prstClr val="black">
                <a:alpha val="40000"/>
              </a:prstClr>
            </a:outerShdw>
          </a:effectLst>
          <a:scene3d>
            <a:camera prst="orthographicFront">
              <a:rot lat="0" lon="0" rev="0"/>
            </a:camera>
            <a:lightRig rig="contrasting" dir="t">
              <a:rot lat="0" lon="0" rev="7800000"/>
            </a:lightRig>
          </a:scene3d>
          <a:sp3d>
            <a:bevelT w="139700" h="139700"/>
          </a:sp3d>
        </p:spPr>
        <p:txBody>
          <a:bodyPr wrap="square" rtlCol="0">
            <a:spAutoFit/>
          </a:bodyPr>
          <a:lstStyle/>
          <a:p>
            <a:pPr algn="r" rtl="1"/>
            <a:r>
              <a:rPr lang="fa-IR" sz="2800" b="1" dirty="0">
                <a:solidFill>
                  <a:schemeClr val="bg2"/>
                </a:solidFill>
                <a:effectLst>
                  <a:outerShdw blurRad="38100" dist="38100" dir="2700000" algn="tl">
                    <a:srgbClr val="000000">
                      <a:alpha val="43137"/>
                    </a:srgbClr>
                  </a:outerShdw>
                </a:effectLst>
                <a:cs typeface="B Lotus" panose="00000400000000000000" pitchFamily="2" charset="-78"/>
              </a:rPr>
              <a:t>شرح محدودیت‌های مطالعه</a:t>
            </a:r>
          </a:p>
          <a:p>
            <a:pPr algn="just" rtl="1"/>
            <a:r>
              <a:rPr lang="fa-IR" sz="2400" dirty="0">
                <a:solidFill>
                  <a:schemeClr val="bg1"/>
                </a:solidFill>
                <a:cs typeface="B Lotus" panose="00000400000000000000" pitchFamily="2" charset="-78"/>
              </a:rPr>
              <a:t>مهمترین اشکالاتی که به مطالعه وارد است. باید نقدهای داوران پاسخ داده‌شده و توجیه کافی به عمل آید که این اشکالات، تاثیر چندانی بر نتیجه‌گیری ندارد/ </a:t>
            </a:r>
            <a:r>
              <a:rPr lang="fa-IR" sz="2400" b="1" u="sng" dirty="0">
                <a:solidFill>
                  <a:schemeClr val="bg1"/>
                </a:solidFill>
                <a:effectLst>
                  <a:outerShdw blurRad="38100" dist="38100" dir="2700000" algn="tl">
                    <a:srgbClr val="000000">
                      <a:alpha val="43137"/>
                    </a:srgbClr>
                  </a:outerShdw>
                </a:effectLst>
                <a:cs typeface="B Lotus" panose="00000400000000000000" pitchFamily="2" charset="-78"/>
              </a:rPr>
              <a:t>پیشنهاد برای مطالعات بعدی </a:t>
            </a:r>
            <a:r>
              <a:rPr lang="fa-IR" sz="2400" dirty="0">
                <a:solidFill>
                  <a:schemeClr val="bg1"/>
                </a:solidFill>
                <a:cs typeface="B Lotus" panose="00000400000000000000" pitchFamily="2" charset="-78"/>
              </a:rPr>
              <a:t>(در حد 1 یا حداکثر 2 پاراگراف)</a:t>
            </a:r>
            <a:endParaRPr lang="en-US" sz="2400" u="sng" dirty="0">
              <a:solidFill>
                <a:schemeClr val="bg1"/>
              </a:solidFill>
              <a:cs typeface="B Lotus" panose="00000400000000000000" pitchFamily="2" charset="-78"/>
            </a:endParaRPr>
          </a:p>
        </p:txBody>
      </p:sp>
    </p:spTree>
    <p:extLst>
      <p:ext uri="{BB962C8B-B14F-4D97-AF65-F5344CB8AC3E}">
        <p14:creationId xmlns:p14="http://schemas.microsoft.com/office/powerpoint/2010/main" val="3574438446"/>
      </p:ext>
    </p:extLst>
  </p:cSld>
  <p:clrMapOvr>
    <a:masterClrMapping/>
  </p:clrMapOvr>
  <p:transition advTm="1099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5A6E80-C264-0D49-BBBC-667B4D034FB7}"/>
              </a:ext>
            </a:extLst>
          </p:cNvPr>
          <p:cNvSpPr>
            <a:spLocks noGrp="1"/>
          </p:cNvSpPr>
          <p:nvPr>
            <p:ph idx="1"/>
          </p:nvPr>
        </p:nvSpPr>
        <p:spPr/>
        <p:txBody>
          <a:bodyPr/>
          <a:lstStyle/>
          <a:p>
            <a:pPr algn="r" rtl="1">
              <a:lnSpc>
                <a:spcPct val="150000"/>
              </a:lnSpc>
            </a:pPr>
            <a:r>
              <a:rPr lang="fa-IR" dirty="0">
                <a:cs typeface="B Zar" panose="00000400000000000000" pitchFamily="2" charset="-78"/>
              </a:rPr>
              <a:t>یک پاراگراف که جمله آخر و پیام نهایی مقاله را می‌رساند.</a:t>
            </a:r>
          </a:p>
          <a:p>
            <a:pPr algn="r" rtl="1">
              <a:lnSpc>
                <a:spcPct val="150000"/>
              </a:lnSpc>
            </a:pPr>
            <a:r>
              <a:rPr lang="fa-IR" dirty="0">
                <a:cs typeface="B Zar" panose="00000400000000000000" pitchFamily="2" charset="-78"/>
              </a:rPr>
              <a:t>محور اصلی شکل دادن اجزای مختلف مقاله است.</a:t>
            </a:r>
          </a:p>
          <a:p>
            <a:pPr algn="r" rtl="1">
              <a:lnSpc>
                <a:spcPct val="150000"/>
              </a:lnSpc>
            </a:pPr>
            <a:r>
              <a:rPr lang="fa-IR" dirty="0">
                <a:cs typeface="B Zar" panose="00000400000000000000" pitchFamily="2" charset="-78"/>
              </a:rPr>
              <a:t>به هیچ‌وجه تکرار سایر قسمت‌ها نیست.</a:t>
            </a:r>
          </a:p>
          <a:p>
            <a:pPr algn="r" rtl="1">
              <a:lnSpc>
                <a:spcPct val="150000"/>
              </a:lnSpc>
            </a:pPr>
            <a:r>
              <a:rPr lang="fa-IR" dirty="0">
                <a:cs typeface="B Zar" panose="00000400000000000000" pitchFamily="2" charset="-78"/>
              </a:rPr>
              <a:t>نباید از جنس خلاصه یافته‌ها باشد.</a:t>
            </a:r>
            <a:endParaRPr lang="en-US" dirty="0">
              <a:cs typeface="B Zar" panose="00000400000000000000" pitchFamily="2" charset="-78"/>
            </a:endParaRPr>
          </a:p>
        </p:txBody>
      </p:sp>
    </p:spTree>
    <p:extLst>
      <p:ext uri="{BB962C8B-B14F-4D97-AF65-F5344CB8AC3E}">
        <p14:creationId xmlns:p14="http://schemas.microsoft.com/office/powerpoint/2010/main" val="992059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لیست نمودن مهمترین یافته‌ها</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a:xfrm>
            <a:off x="243840" y="1815465"/>
            <a:ext cx="11496040" cy="4351338"/>
          </a:xfrm>
        </p:spPr>
        <p:txBody>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err="1">
                <a:solidFill>
                  <a:srgbClr val="000000"/>
                </a:solidFill>
                <a:latin typeface="Times New Roman" panose="02020603050405020304" pitchFamily="18" charset="0"/>
                <a:cs typeface="Times New Roman" panose="02020603050405020304" pitchFamily="18" charset="0"/>
              </a:rPr>
              <a:t>Honghao</a:t>
            </a:r>
            <a:r>
              <a:rPr lang="en-US" sz="1800" dirty="0">
                <a:solidFill>
                  <a:srgbClr val="000000"/>
                </a:solidFill>
                <a:latin typeface="Times New Roman" panose="02020603050405020304" pitchFamily="18" charset="0"/>
                <a:cs typeface="Times New Roman" panose="02020603050405020304" pitchFamily="18" charset="0"/>
              </a:rPr>
              <a:t> Lai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Manli</a:t>
            </a:r>
            <a:r>
              <a:rPr lang="en-US" sz="1800" dirty="0">
                <a:solidFill>
                  <a:srgbClr val="000000"/>
                </a:solidFill>
                <a:latin typeface="Times New Roman" panose="02020603050405020304" pitchFamily="18" charset="0"/>
                <a:cs typeface="Times New Roman" panose="02020603050405020304" pitchFamily="18" charset="0"/>
              </a:rPr>
              <a:t> Yang c , </a:t>
            </a:r>
            <a:r>
              <a:rPr lang="en-US" sz="1800" dirty="0" err="1">
                <a:solidFill>
                  <a:srgbClr val="000000"/>
                </a:solidFill>
                <a:latin typeface="Times New Roman" panose="02020603050405020304" pitchFamily="18" charset="0"/>
                <a:cs typeface="Times New Roman" panose="02020603050405020304" pitchFamily="18" charset="0"/>
              </a:rPr>
              <a:t>Mingyao</a:t>
            </a:r>
            <a:r>
              <a:rPr lang="en-US" sz="1800" dirty="0">
                <a:solidFill>
                  <a:srgbClr val="000000"/>
                </a:solidFill>
                <a:latin typeface="Times New Roman" panose="02020603050405020304" pitchFamily="18" charset="0"/>
                <a:cs typeface="Times New Roman" panose="02020603050405020304" pitchFamily="18" charset="0"/>
              </a:rPr>
              <a:t> Sun d , Bei Pan e , Quan Wang f , Jing Wang g , </a:t>
            </a:r>
            <a:r>
              <a:rPr lang="en-US" sz="1800" dirty="0" err="1">
                <a:solidFill>
                  <a:srgbClr val="000000"/>
                </a:solidFill>
                <a:latin typeface="Times New Roman" panose="02020603050405020304" pitchFamily="18" charset="0"/>
                <a:cs typeface="Times New Roman" panose="02020603050405020304" pitchFamily="18" charset="0"/>
              </a:rPr>
              <a:t>Jinhui</a:t>
            </a:r>
            <a:r>
              <a:rPr lang="en-US" sz="1800" dirty="0">
                <a:solidFill>
                  <a:srgbClr val="000000"/>
                </a:solidFill>
                <a:latin typeface="Times New Roman" panose="02020603050405020304" pitchFamily="18" charset="0"/>
                <a:cs typeface="Times New Roman" panose="02020603050405020304" pitchFamily="18" charset="0"/>
              </a:rPr>
              <a:t> Tian </a:t>
            </a:r>
            <a:r>
              <a:rPr lang="en-US" sz="1800" dirty="0" err="1">
                <a:solidFill>
                  <a:srgbClr val="000000"/>
                </a:solidFill>
                <a:latin typeface="Times New Roman" panose="02020603050405020304" pitchFamily="18" charset="0"/>
                <a:cs typeface="Times New Roman" panose="02020603050405020304" pitchFamily="18" charset="0"/>
              </a:rPr>
              <a:t>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Guowu</a:t>
            </a:r>
            <a:r>
              <a:rPr lang="en-US" sz="1800" dirty="0">
                <a:solidFill>
                  <a:srgbClr val="000000"/>
                </a:solidFill>
                <a:latin typeface="Times New Roman" panose="02020603050405020304" pitchFamily="18" charset="0"/>
                <a:cs typeface="Times New Roman" panose="02020603050405020304" pitchFamily="18" charset="0"/>
              </a:rPr>
              <a:t> Ding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Kehu</a:t>
            </a:r>
            <a:r>
              <a:rPr lang="en-US" sz="1800" dirty="0">
                <a:solidFill>
                  <a:srgbClr val="000000"/>
                </a:solidFill>
                <a:latin typeface="Times New Roman" panose="02020603050405020304" pitchFamily="18" charset="0"/>
                <a:cs typeface="Times New Roman" panose="02020603050405020304" pitchFamily="18" charset="0"/>
              </a:rPr>
              <a:t> Yang </a:t>
            </a:r>
            <a:r>
              <a:rPr lang="en-US" sz="1800" dirty="0" err="1">
                <a:solidFill>
                  <a:srgbClr val="000000"/>
                </a:solidFill>
                <a:latin typeface="Times New Roman" panose="02020603050405020304" pitchFamily="18" charset="0"/>
                <a:cs typeface="Times New Roman" panose="02020603050405020304" pitchFamily="18" charset="0"/>
              </a:rPr>
              <a:t>a,e,h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Xuping</a:t>
            </a:r>
            <a:r>
              <a:rPr lang="en-US" sz="1800" dirty="0">
                <a:solidFill>
                  <a:srgbClr val="000000"/>
                </a:solidFill>
                <a:latin typeface="Times New Roman" panose="02020603050405020304" pitchFamily="18" charset="0"/>
                <a:cs typeface="Times New Roman" panose="02020603050405020304" pitchFamily="18" charset="0"/>
              </a:rPr>
              <a:t> Song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Long Ge </a:t>
            </a:r>
            <a:r>
              <a:rPr lang="en-US" sz="1800" dirty="0" err="1">
                <a:solidFill>
                  <a:srgbClr val="000000"/>
                </a:solidFill>
                <a:latin typeface="Times New Roman" panose="02020603050405020304" pitchFamily="18" charset="0"/>
                <a:cs typeface="Times New Roman" panose="02020603050405020304" pitchFamily="18" charset="0"/>
              </a:rPr>
              <a:t>a,b,h</a:t>
            </a:r>
            <a:r>
              <a:rPr lang="en-US" sz="1800" dirty="0">
                <a:solidFill>
                  <a:srgbClr val="000000"/>
                </a:solidFill>
                <a:latin typeface="Times New Roman" panose="02020603050405020304" pitchFamily="18" charset="0"/>
                <a:cs typeface="Times New Roman" panose="02020603050405020304" pitchFamily="18" charset="0"/>
              </a:rPr>
              <a:t>,*</a:t>
            </a:r>
          </a:p>
          <a:p>
            <a:pPr marL="0" indent="0" algn="just" rtl="0">
              <a:buNone/>
            </a:pPr>
            <a:endParaRPr lang="en-US" sz="1800" dirty="0">
              <a:solidFill>
                <a:srgbClr val="000000"/>
              </a:solidFill>
              <a:latin typeface="Times New Roman" panose="02020603050405020304" pitchFamily="18" charset="0"/>
              <a:cs typeface="Times New Roman" panose="02020603050405020304" pitchFamily="18" charset="0"/>
            </a:endParaRPr>
          </a:p>
          <a:p>
            <a:pPr marL="0" indent="0" algn="just" rtl="0">
              <a:buNone/>
            </a:pPr>
            <a:r>
              <a:rPr lang="en-US" sz="1800" dirty="0">
                <a:latin typeface="Times New Roman" panose="02020603050405020304" pitchFamily="18" charset="0"/>
                <a:cs typeface="Times New Roman" panose="02020603050405020304" pitchFamily="18" charset="0"/>
              </a:rPr>
              <a:t>4.1. Principal findings</a:t>
            </a:r>
          </a:p>
          <a:p>
            <a:pPr marL="0" indent="0" algn="just" rtl="0">
              <a:buNone/>
            </a:pPr>
            <a:r>
              <a:rPr lang="en-US" sz="1800" dirty="0">
                <a:latin typeface="Times New Roman" panose="02020603050405020304" pitchFamily="18" charset="0"/>
                <a:cs typeface="Times New Roman" panose="02020603050405020304" pitchFamily="18" charset="0"/>
              </a:rPr>
              <a:t>Based on 11 retrospective cohorts involving 47,120,129 participants, primarily from the United States and Europe, we found that COVID-19 was associated with a 64 % increased risk of overall diabetes. Furthermore, the magnitude of the effect of COVID-19 on T2D was significantly greater than that on T1D. The risk was also consistent compared with the historical controls and respiratory infection controls. In summary, there is a significant association between COVID-19 infection and the development of diabetes in the general population. Therefore, the management, prevention, and screening of diabetes in COVID-19 survivors should be strengthened. </a:t>
            </a:r>
            <a:endParaRPr lang="en-US"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378564"/>
      </p:ext>
    </p:extLst>
  </p:cSld>
  <p:clrMapOvr>
    <a:masterClrMapping/>
  </p:clrMapOvr>
  <p:transition advTm="109920"/>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نقاط قوت مطالعه</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a:xfrm>
            <a:off x="447040" y="1825625"/>
            <a:ext cx="11328400" cy="4351338"/>
          </a:xfrm>
        </p:spPr>
        <p:txBody>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err="1">
                <a:solidFill>
                  <a:srgbClr val="000000"/>
                </a:solidFill>
                <a:latin typeface="Times New Roman" panose="02020603050405020304" pitchFamily="18" charset="0"/>
                <a:cs typeface="Times New Roman" panose="02020603050405020304" pitchFamily="18" charset="0"/>
              </a:rPr>
              <a:t>Honghao</a:t>
            </a:r>
            <a:r>
              <a:rPr lang="en-US" sz="1800" dirty="0">
                <a:solidFill>
                  <a:srgbClr val="000000"/>
                </a:solidFill>
                <a:latin typeface="Times New Roman" panose="02020603050405020304" pitchFamily="18" charset="0"/>
                <a:cs typeface="Times New Roman" panose="02020603050405020304" pitchFamily="18" charset="0"/>
              </a:rPr>
              <a:t> Lai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Manli</a:t>
            </a:r>
            <a:r>
              <a:rPr lang="en-US" sz="1800" dirty="0">
                <a:solidFill>
                  <a:srgbClr val="000000"/>
                </a:solidFill>
                <a:latin typeface="Times New Roman" panose="02020603050405020304" pitchFamily="18" charset="0"/>
                <a:cs typeface="Times New Roman" panose="02020603050405020304" pitchFamily="18" charset="0"/>
              </a:rPr>
              <a:t> Yang c , </a:t>
            </a:r>
            <a:r>
              <a:rPr lang="en-US" sz="1800" dirty="0" err="1">
                <a:solidFill>
                  <a:srgbClr val="000000"/>
                </a:solidFill>
                <a:latin typeface="Times New Roman" panose="02020603050405020304" pitchFamily="18" charset="0"/>
                <a:cs typeface="Times New Roman" panose="02020603050405020304" pitchFamily="18" charset="0"/>
              </a:rPr>
              <a:t>Mingyao</a:t>
            </a:r>
            <a:r>
              <a:rPr lang="en-US" sz="1800" dirty="0">
                <a:solidFill>
                  <a:srgbClr val="000000"/>
                </a:solidFill>
                <a:latin typeface="Times New Roman" panose="02020603050405020304" pitchFamily="18" charset="0"/>
                <a:cs typeface="Times New Roman" panose="02020603050405020304" pitchFamily="18" charset="0"/>
              </a:rPr>
              <a:t> Sun d , Bei Pan e , Quan Wang f , Jing Wang g , </a:t>
            </a:r>
            <a:r>
              <a:rPr lang="en-US" sz="1800" dirty="0" err="1">
                <a:solidFill>
                  <a:srgbClr val="000000"/>
                </a:solidFill>
                <a:latin typeface="Times New Roman" panose="02020603050405020304" pitchFamily="18" charset="0"/>
                <a:cs typeface="Times New Roman" panose="02020603050405020304" pitchFamily="18" charset="0"/>
              </a:rPr>
              <a:t>Jinhui</a:t>
            </a:r>
            <a:r>
              <a:rPr lang="en-US" sz="1800" dirty="0">
                <a:solidFill>
                  <a:srgbClr val="000000"/>
                </a:solidFill>
                <a:latin typeface="Times New Roman" panose="02020603050405020304" pitchFamily="18" charset="0"/>
                <a:cs typeface="Times New Roman" panose="02020603050405020304" pitchFamily="18" charset="0"/>
              </a:rPr>
              <a:t> Tian </a:t>
            </a:r>
            <a:r>
              <a:rPr lang="en-US" sz="1800" dirty="0" err="1">
                <a:solidFill>
                  <a:srgbClr val="000000"/>
                </a:solidFill>
                <a:latin typeface="Times New Roman" panose="02020603050405020304" pitchFamily="18" charset="0"/>
                <a:cs typeface="Times New Roman" panose="02020603050405020304" pitchFamily="18" charset="0"/>
              </a:rPr>
              <a:t>e,h</a:t>
            </a:r>
            <a:r>
              <a:rPr lang="en-US" sz="1800" dirty="0">
                <a:solidFill>
                  <a:srgbClr val="000000"/>
                </a:solidFill>
                <a:latin typeface="Times New Roman" panose="02020603050405020304" pitchFamily="18" charset="0"/>
                <a:cs typeface="Times New Roman" panose="02020603050405020304" pitchFamily="18" charset="0"/>
              </a:rPr>
              <a:t> ,</a:t>
            </a:r>
            <a:r>
              <a:rPr lang="en-US" sz="1800" dirty="0">
                <a:solidFill>
                  <a:srgbClr val="000000"/>
                </a:solidFill>
                <a:latin typeface="JJMKI H+ Adv O T 863180fb"/>
                <a:cs typeface="+mj-cs"/>
              </a:rPr>
              <a:t> </a:t>
            </a:r>
            <a:r>
              <a:rPr lang="en-US" sz="1800" dirty="0" err="1">
                <a:solidFill>
                  <a:srgbClr val="000000"/>
                </a:solidFill>
                <a:latin typeface="Times New Roman" panose="02020603050405020304" pitchFamily="18" charset="0"/>
                <a:cs typeface="Times New Roman" panose="02020603050405020304" pitchFamily="18" charset="0"/>
              </a:rPr>
              <a:t>Guowu</a:t>
            </a:r>
            <a:r>
              <a:rPr lang="en-US" sz="1800" dirty="0">
                <a:solidFill>
                  <a:srgbClr val="000000"/>
                </a:solidFill>
                <a:latin typeface="JJMKI H+ Adv O T 863180fb"/>
                <a:cs typeface="+mj-cs"/>
              </a:rPr>
              <a:t> </a:t>
            </a:r>
            <a:r>
              <a:rPr lang="en-US" sz="1800" dirty="0">
                <a:solidFill>
                  <a:srgbClr val="000000"/>
                </a:solidFill>
                <a:latin typeface="Times New Roman" panose="02020603050405020304" pitchFamily="18" charset="0"/>
                <a:cs typeface="Times New Roman" panose="02020603050405020304" pitchFamily="18" charset="0"/>
              </a:rPr>
              <a:t>Ding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Kehu</a:t>
            </a:r>
            <a:r>
              <a:rPr lang="en-US" sz="1800" dirty="0">
                <a:solidFill>
                  <a:srgbClr val="000000"/>
                </a:solidFill>
                <a:latin typeface="Times New Roman" panose="02020603050405020304" pitchFamily="18" charset="0"/>
                <a:cs typeface="Times New Roman" panose="02020603050405020304" pitchFamily="18" charset="0"/>
              </a:rPr>
              <a:t> Yang </a:t>
            </a:r>
            <a:r>
              <a:rPr lang="en-US" sz="1800" dirty="0" err="1">
                <a:solidFill>
                  <a:srgbClr val="000000"/>
                </a:solidFill>
                <a:latin typeface="Times New Roman" panose="02020603050405020304" pitchFamily="18" charset="0"/>
                <a:cs typeface="Times New Roman" panose="02020603050405020304" pitchFamily="18" charset="0"/>
              </a:rPr>
              <a:t>a,e,h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Xuping</a:t>
            </a:r>
            <a:r>
              <a:rPr lang="en-US" sz="1800" dirty="0">
                <a:solidFill>
                  <a:srgbClr val="000000"/>
                </a:solidFill>
                <a:latin typeface="Times New Roman" panose="02020603050405020304" pitchFamily="18" charset="0"/>
                <a:cs typeface="Times New Roman" panose="02020603050405020304" pitchFamily="18" charset="0"/>
              </a:rPr>
              <a:t> Song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Long Ge </a:t>
            </a:r>
            <a:r>
              <a:rPr lang="en-US" sz="1800" dirty="0" err="1">
                <a:solidFill>
                  <a:srgbClr val="000000"/>
                </a:solidFill>
                <a:latin typeface="Times New Roman" panose="02020603050405020304" pitchFamily="18" charset="0"/>
                <a:cs typeface="Times New Roman" panose="02020603050405020304" pitchFamily="18" charset="0"/>
              </a:rPr>
              <a:t>a,b,h</a:t>
            </a:r>
            <a:r>
              <a:rPr lang="en-US" sz="1800" dirty="0">
                <a:solidFill>
                  <a:srgbClr val="000000"/>
                </a:solidFill>
                <a:latin typeface="JJMKI H+ Adv O T 863180fb"/>
                <a:cs typeface="+mj-cs"/>
              </a:rPr>
              <a:t>,*</a:t>
            </a:r>
            <a:endParaRPr lang="fa-IR" sz="1800" dirty="0">
              <a:solidFill>
                <a:srgbClr val="000000"/>
              </a:solidFill>
              <a:latin typeface="JJMKI H+ Adv O T 863180fb"/>
              <a:cs typeface="+mj-cs"/>
            </a:endParaRPr>
          </a:p>
          <a:p>
            <a:pPr marL="0" indent="0" algn="just" rtl="0">
              <a:buNone/>
            </a:pPr>
            <a:endParaRPr lang="en-US" sz="1800" dirty="0">
              <a:solidFill>
                <a:srgbClr val="000000"/>
              </a:solidFill>
              <a:latin typeface="JJMKI H+ Adv O T 863180fb"/>
              <a:cs typeface="+mj-cs"/>
            </a:endParaRPr>
          </a:p>
          <a:p>
            <a:pPr marL="0" indent="0" algn="just" rtl="0">
              <a:buNone/>
            </a:pPr>
            <a:r>
              <a:rPr lang="en-US" sz="1800" dirty="0">
                <a:latin typeface="Times New Roman" panose="02020603050405020304" pitchFamily="18" charset="0"/>
                <a:cs typeface="Times New Roman" panose="02020603050405020304" pitchFamily="18" charset="0"/>
              </a:rPr>
              <a:t>4.2. Strengths and limitations</a:t>
            </a:r>
            <a:endParaRPr lang="fa-IR" sz="1800" dirty="0">
              <a:latin typeface="Times New Roman" panose="02020603050405020304" pitchFamily="18" charset="0"/>
              <a:cs typeface="Times New Roman" panose="02020603050405020304" pitchFamily="18" charset="0"/>
            </a:endParaRPr>
          </a:p>
          <a:p>
            <a:pPr marL="0" indent="0" algn="just" rtl="0">
              <a:buNone/>
            </a:pPr>
            <a:r>
              <a:rPr lang="en-US" sz="1800" dirty="0">
                <a:latin typeface="Times New Roman" panose="02020603050405020304" pitchFamily="18" charset="0"/>
                <a:cs typeface="Times New Roman" panose="02020603050405020304" pitchFamily="18" charset="0"/>
              </a:rPr>
              <a:t>The study was guided by a predefined protocol. The strengths of this meta-analysis mainly include explicit eligibility criteria; a comprehensive literature search; the independent assessments of study eligibility, data extraction, and risk of bias; the large sample size of included cohorts; a transparent statistical analysis based on estimates fully adjusted; the presentation of absolute effects; and the sufficient subgroup factors were explored. We also presented the absolute effects of overall diabetes, T1D, and T2D, respectively, to better understand the results. Sensitivity analyses further supported the robustness of our results. </a:t>
            </a:r>
            <a:endParaRPr lang="en-US" sz="4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8574573"/>
      </p:ext>
    </p:extLst>
  </p:cSld>
  <p:clrMapOvr>
    <a:masterClrMapping/>
  </p:clrMapOvr>
  <p:transition advTm="109920"/>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محدودیت‌ها</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a:xfrm>
            <a:off x="238540" y="1467816"/>
            <a:ext cx="11781182" cy="5390184"/>
          </a:xfrm>
        </p:spPr>
        <p:txBody>
          <a:bodyPr>
            <a:normAutofit/>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a:latin typeface="Times New Roman" panose="02020603050405020304" pitchFamily="18" charset="0"/>
                <a:cs typeface="Times New Roman" panose="02020603050405020304" pitchFamily="18" charset="0"/>
              </a:rPr>
              <a:t>However, this study had several limitations.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First</a:t>
            </a:r>
            <a:r>
              <a:rPr lang="en-US" sz="1800" dirty="0">
                <a:latin typeface="Times New Roman" panose="02020603050405020304" pitchFamily="18" charset="0"/>
                <a:cs typeface="Times New Roman" panose="02020603050405020304" pitchFamily="18" charset="0"/>
              </a:rPr>
              <a:t>, social, behavioral, and health care practices, such as lockdown, have changed dramatically during the pandemic. Changes in these factors may impact the association between COVID-19 infection and an increased risk of diabetes. The conclusions we draw at the moment may change over time as the pandemic continues, the virus mutates, and treatment strategies improve.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Second</a:t>
            </a:r>
            <a:r>
              <a:rPr lang="en-US" sz="1800" dirty="0">
                <a:latin typeface="Times New Roman" panose="02020603050405020304" pitchFamily="18" charset="0"/>
                <a:cs typeface="Times New Roman" panose="02020603050405020304" pitchFamily="18" charset="0"/>
              </a:rPr>
              <a:t>, diabetes in the included cohort was primarily identified by the International Classification of Diseases (ICD). For instance, using one or more ICD-10 E11 to identify T2D patients showed a 78 % sensitivity in </a:t>
            </a:r>
            <a:r>
              <a:rPr lang="en-US" sz="1800" dirty="0" err="1">
                <a:latin typeface="Times New Roman" panose="02020603050405020304" pitchFamily="18" charset="0"/>
                <a:cs typeface="Times New Roman" panose="02020603050405020304" pitchFamily="18" charset="0"/>
              </a:rPr>
              <a:t>DEpiC</a:t>
            </a:r>
            <a:r>
              <a:rPr lang="en-US" sz="1800" dirty="0">
                <a:latin typeface="Times New Roman" panose="02020603050405020304" pitchFamily="18" charset="0"/>
                <a:cs typeface="Times New Roman" panose="02020603050405020304" pitchFamily="18" charset="0"/>
              </a:rPr>
              <a:t> (the VA Diabetes Epidemiology Cohort) [37]. Thus, we cannot rule out the possibility that some diabetes cases were missed.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Thirdly</a:t>
            </a:r>
            <a:r>
              <a:rPr lang="en-US" sz="1800" dirty="0">
                <a:latin typeface="Times New Roman" panose="02020603050405020304" pitchFamily="18" charset="0"/>
                <a:cs typeface="Times New Roman" panose="02020603050405020304" pitchFamily="18" charset="0"/>
              </a:rPr>
              <a:t>, this systematic review was based on observational studies. Although we used the results from the fully adjusted models, the residual confounding or other biases may still be present.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Fourthly</a:t>
            </a:r>
            <a:r>
              <a:rPr lang="en-US" sz="1800" dirty="0">
                <a:latin typeface="Times New Roman" panose="02020603050405020304" pitchFamily="18" charset="0"/>
                <a:cs typeface="Times New Roman" panose="02020603050405020304" pitchFamily="18" charset="0"/>
              </a:rPr>
              <a:t>, the number of cohorts for the subgroups was insufficient (e.g., two cohorts for sex, and two cohorts for the race); therefore, the results of these subgroup analyses might be unreliable.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Fifthly</a:t>
            </a:r>
            <a:r>
              <a:rPr lang="en-US" sz="1800" dirty="0">
                <a:latin typeface="Times New Roman" panose="02020603050405020304" pitchFamily="18" charset="0"/>
                <a:cs typeface="Times New Roman" panose="02020603050405020304" pitchFamily="18" charset="0"/>
              </a:rPr>
              <a:t>, although we used a priori specified subgroup analysis and meta-regression, we failed to explore the source of heterogeneity. The limited information reported in included studies is a possible reason, and the residual heterogeneity also increased our uncertainty about the results. </a:t>
            </a:r>
            <a:r>
              <a:rPr lang="en-US" sz="18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Sixthly</a:t>
            </a:r>
            <a:r>
              <a:rPr lang="en-US" sz="1800" dirty="0">
                <a:latin typeface="Times New Roman" panose="02020603050405020304" pitchFamily="18" charset="0"/>
                <a:cs typeface="Times New Roman" panose="02020603050405020304" pitchFamily="18" charset="0"/>
              </a:rPr>
              <a:t>, although polymerase chain reaction (PCR) tests have been used to diagnose COVID-19 in most cohorts, there are still differences in the diagnostic methods across studies. A few cohorts have specifically declared the use of antigen tests. As the use of antigen tests might be more common, this adds to some of doubts about the certainty of the diagnosis [38]. </a:t>
            </a:r>
            <a:r>
              <a:rPr lang="en-US" sz="1800" b="1" u="sng" dirty="0">
                <a:latin typeface="Times New Roman" panose="02020603050405020304" pitchFamily="18" charset="0"/>
                <a:cs typeface="Times New Roman" panose="02020603050405020304" pitchFamily="18" charset="0"/>
              </a:rPr>
              <a:t>We might still be unable to establish a strong causal association between COVID-19 infection and increased diabetes risk due to these limitations. Future cohort studies are needed to strengthen the evidence body. </a:t>
            </a:r>
            <a:endParaRPr lang="en-US" sz="4000" b="1" u="sng"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9079702"/>
      </p:ext>
    </p:extLst>
  </p:cSld>
  <p:clrMapOvr>
    <a:masterClrMapping/>
  </p:clrMapOvr>
  <p:transition advTm="109920"/>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مقایسه با سایر مطالعات</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a:xfrm>
            <a:off x="538480" y="1805305"/>
            <a:ext cx="11064240" cy="4351338"/>
          </a:xfrm>
        </p:spPr>
        <p:txBody>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err="1">
                <a:solidFill>
                  <a:srgbClr val="000000"/>
                </a:solidFill>
                <a:latin typeface="Times New Roman" panose="02020603050405020304" pitchFamily="18" charset="0"/>
                <a:cs typeface="Times New Roman" panose="02020603050405020304" pitchFamily="18" charset="0"/>
              </a:rPr>
              <a:t>Honghao</a:t>
            </a:r>
            <a:r>
              <a:rPr lang="en-US" sz="1800" dirty="0">
                <a:solidFill>
                  <a:srgbClr val="000000"/>
                </a:solidFill>
                <a:latin typeface="Times New Roman" panose="02020603050405020304" pitchFamily="18" charset="0"/>
                <a:cs typeface="Times New Roman" panose="02020603050405020304" pitchFamily="18" charset="0"/>
              </a:rPr>
              <a:t> Lai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Manli</a:t>
            </a:r>
            <a:r>
              <a:rPr lang="en-US" sz="1800" dirty="0">
                <a:solidFill>
                  <a:srgbClr val="000000"/>
                </a:solidFill>
                <a:latin typeface="Times New Roman" panose="02020603050405020304" pitchFamily="18" charset="0"/>
                <a:cs typeface="Times New Roman" panose="02020603050405020304" pitchFamily="18" charset="0"/>
              </a:rPr>
              <a:t> Yang c , </a:t>
            </a:r>
            <a:r>
              <a:rPr lang="en-US" sz="1800" dirty="0" err="1">
                <a:solidFill>
                  <a:srgbClr val="000000"/>
                </a:solidFill>
                <a:latin typeface="Times New Roman" panose="02020603050405020304" pitchFamily="18" charset="0"/>
                <a:cs typeface="Times New Roman" panose="02020603050405020304" pitchFamily="18" charset="0"/>
              </a:rPr>
              <a:t>Mingyao</a:t>
            </a:r>
            <a:r>
              <a:rPr lang="en-US" sz="1800" dirty="0">
                <a:solidFill>
                  <a:srgbClr val="000000"/>
                </a:solidFill>
                <a:latin typeface="Times New Roman" panose="02020603050405020304" pitchFamily="18" charset="0"/>
                <a:cs typeface="Times New Roman" panose="02020603050405020304" pitchFamily="18" charset="0"/>
              </a:rPr>
              <a:t> Sun d , Bei Pan e , Quan Wang f , Jing Wang g , </a:t>
            </a:r>
            <a:r>
              <a:rPr lang="en-US" sz="1800" dirty="0" err="1">
                <a:solidFill>
                  <a:srgbClr val="000000"/>
                </a:solidFill>
                <a:latin typeface="Times New Roman" panose="02020603050405020304" pitchFamily="18" charset="0"/>
                <a:cs typeface="Times New Roman" panose="02020603050405020304" pitchFamily="18" charset="0"/>
              </a:rPr>
              <a:t>Jinhui</a:t>
            </a:r>
            <a:r>
              <a:rPr lang="en-US" sz="1800" dirty="0">
                <a:solidFill>
                  <a:srgbClr val="000000"/>
                </a:solidFill>
                <a:latin typeface="Times New Roman" panose="02020603050405020304" pitchFamily="18" charset="0"/>
                <a:cs typeface="Times New Roman" panose="02020603050405020304" pitchFamily="18" charset="0"/>
              </a:rPr>
              <a:t> Tian </a:t>
            </a:r>
            <a:r>
              <a:rPr lang="en-US" sz="1800" dirty="0" err="1">
                <a:solidFill>
                  <a:srgbClr val="000000"/>
                </a:solidFill>
                <a:latin typeface="Times New Roman" panose="02020603050405020304" pitchFamily="18" charset="0"/>
                <a:cs typeface="Times New Roman" panose="02020603050405020304" pitchFamily="18" charset="0"/>
              </a:rPr>
              <a:t>e,h</a:t>
            </a:r>
            <a:r>
              <a:rPr lang="en-US" sz="1800" dirty="0">
                <a:solidFill>
                  <a:srgbClr val="000000"/>
                </a:solidFill>
                <a:latin typeface="Times New Roman" panose="02020603050405020304" pitchFamily="18" charset="0"/>
                <a:cs typeface="Times New Roman" panose="02020603050405020304" pitchFamily="18" charset="0"/>
              </a:rPr>
              <a:t> </a:t>
            </a:r>
            <a:r>
              <a:rPr lang="en-US" sz="1800" dirty="0">
                <a:solidFill>
                  <a:srgbClr val="000000"/>
                </a:solidFill>
                <a:latin typeface="JJMKI H+ Adv O T 863180fb"/>
                <a:cs typeface="+mj-cs"/>
              </a:rPr>
              <a:t>, </a:t>
            </a:r>
            <a:r>
              <a:rPr lang="en-US" sz="1800" dirty="0" err="1">
                <a:solidFill>
                  <a:srgbClr val="000000"/>
                </a:solidFill>
                <a:latin typeface="Times New Roman" panose="02020603050405020304" pitchFamily="18" charset="0"/>
                <a:cs typeface="Times New Roman" panose="02020603050405020304" pitchFamily="18" charset="0"/>
              </a:rPr>
              <a:t>Guowu</a:t>
            </a:r>
            <a:r>
              <a:rPr lang="en-US" sz="1800" dirty="0">
                <a:solidFill>
                  <a:srgbClr val="000000"/>
                </a:solidFill>
                <a:latin typeface="Times New Roman" panose="02020603050405020304" pitchFamily="18" charset="0"/>
                <a:cs typeface="Times New Roman" panose="02020603050405020304" pitchFamily="18" charset="0"/>
              </a:rPr>
              <a:t> Ding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Kehu</a:t>
            </a:r>
            <a:r>
              <a:rPr lang="en-US" sz="1800" dirty="0">
                <a:solidFill>
                  <a:srgbClr val="000000"/>
                </a:solidFill>
                <a:latin typeface="Times New Roman" panose="02020603050405020304" pitchFamily="18" charset="0"/>
                <a:cs typeface="Times New Roman" panose="02020603050405020304" pitchFamily="18" charset="0"/>
              </a:rPr>
              <a:t> Yang </a:t>
            </a:r>
            <a:r>
              <a:rPr lang="en-US" sz="1800" dirty="0" err="1">
                <a:solidFill>
                  <a:srgbClr val="000000"/>
                </a:solidFill>
                <a:latin typeface="Times New Roman" panose="02020603050405020304" pitchFamily="18" charset="0"/>
                <a:cs typeface="Times New Roman" panose="02020603050405020304" pitchFamily="18" charset="0"/>
              </a:rPr>
              <a:t>a,e,h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Xuping</a:t>
            </a:r>
            <a:r>
              <a:rPr lang="en-US" sz="1800" dirty="0">
                <a:solidFill>
                  <a:srgbClr val="000000"/>
                </a:solidFill>
                <a:latin typeface="Times New Roman" panose="02020603050405020304" pitchFamily="18" charset="0"/>
                <a:cs typeface="Times New Roman" panose="02020603050405020304" pitchFamily="18" charset="0"/>
              </a:rPr>
              <a:t> Song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Long Ge</a:t>
            </a:r>
            <a:r>
              <a:rPr lang="en-US" sz="1800" dirty="0">
                <a:solidFill>
                  <a:srgbClr val="000000"/>
                </a:solidFill>
                <a:latin typeface="JJMKI H+ Adv O T 863180fb"/>
                <a:cs typeface="+mj-cs"/>
              </a:rPr>
              <a:t> </a:t>
            </a:r>
            <a:r>
              <a:rPr lang="en-US" sz="1800" dirty="0" err="1">
                <a:solidFill>
                  <a:srgbClr val="000000"/>
                </a:solidFill>
                <a:latin typeface="Times New Roman" panose="02020603050405020304" pitchFamily="18" charset="0"/>
                <a:cs typeface="Times New Roman" panose="02020603050405020304" pitchFamily="18" charset="0"/>
              </a:rPr>
              <a:t>a,b,h</a:t>
            </a:r>
            <a:r>
              <a:rPr lang="en-US" sz="1800" dirty="0">
                <a:solidFill>
                  <a:srgbClr val="000000"/>
                </a:solidFill>
                <a:latin typeface="JJMKI H+ Adv O T 863180fb"/>
                <a:cs typeface="+mj-cs"/>
              </a:rPr>
              <a:t>,*</a:t>
            </a:r>
            <a:endParaRPr lang="fa-IR" sz="1800" dirty="0">
              <a:solidFill>
                <a:srgbClr val="000000"/>
              </a:solidFill>
              <a:latin typeface="JJMKI H+ Adv O T 863180fb"/>
              <a:cs typeface="+mj-cs"/>
            </a:endParaRPr>
          </a:p>
          <a:p>
            <a:pPr marL="0" indent="0" algn="just" rtl="0">
              <a:buNone/>
            </a:pPr>
            <a:endParaRPr lang="en-US" sz="1800" dirty="0">
              <a:solidFill>
                <a:srgbClr val="000000"/>
              </a:solidFill>
              <a:latin typeface="JJMKI H+ Adv O T 863180fb"/>
              <a:cs typeface="+mj-cs"/>
            </a:endParaRPr>
          </a:p>
          <a:p>
            <a:pPr marL="0" indent="0" algn="just" rtl="0">
              <a:buNone/>
            </a:pPr>
            <a:r>
              <a:rPr lang="en-US" sz="1800" dirty="0">
                <a:latin typeface="Times New Roman" panose="02020603050405020304" pitchFamily="18" charset="0"/>
                <a:cs typeface="Times New Roman" panose="02020603050405020304" pitchFamily="18" charset="0"/>
              </a:rPr>
              <a:t>4.3. Comparison with other studies</a:t>
            </a:r>
            <a:endParaRPr lang="fa-IR" sz="1800" dirty="0">
              <a:latin typeface="Times New Roman" panose="02020603050405020304" pitchFamily="18" charset="0"/>
              <a:cs typeface="Times New Roman" panose="02020603050405020304" pitchFamily="18" charset="0"/>
            </a:endParaRPr>
          </a:p>
          <a:p>
            <a:pPr marL="0" indent="0" algn="just" rtl="0">
              <a:buNone/>
            </a:pPr>
            <a:r>
              <a:rPr lang="en-US" sz="1800" dirty="0">
                <a:latin typeface="Times New Roman" panose="02020603050405020304" pitchFamily="18" charset="0"/>
                <a:cs typeface="Times New Roman" panose="02020603050405020304" pitchFamily="18" charset="0"/>
              </a:rPr>
              <a:t>The magnitude of the apparent effect of COVID-19 on diabetes outcomes echoes the incidence of diabetes in patients with COVID-19 reported or summarized in previous studies [13,39]. Furthermore, </a:t>
            </a:r>
            <a:r>
              <a:rPr lang="fa-IR" sz="1800" dirty="0">
                <a:cs typeface="+mj-cs"/>
              </a:rPr>
              <a:t>.........................</a:t>
            </a:r>
            <a:endParaRPr lang="en-US" sz="5400" dirty="0">
              <a:solidFill>
                <a:srgbClr val="000000"/>
              </a:solidFill>
              <a:latin typeface="JJMKI H+ Adv O T 863180fb"/>
              <a:cs typeface="+mj-cs"/>
            </a:endParaRPr>
          </a:p>
        </p:txBody>
      </p:sp>
    </p:spTree>
    <p:extLst>
      <p:ext uri="{BB962C8B-B14F-4D97-AF65-F5344CB8AC3E}">
        <p14:creationId xmlns:p14="http://schemas.microsoft.com/office/powerpoint/2010/main" val="389625913"/>
      </p:ext>
    </p:extLst>
  </p:cSld>
  <p:clrMapOvr>
    <a:masterClrMapping/>
  </p:clrMapOvr>
  <p:transition advTm="109920"/>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تفسیر نتایج</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a:xfrm>
            <a:off x="345440" y="1825625"/>
            <a:ext cx="11409680" cy="4351338"/>
          </a:xfrm>
        </p:spPr>
        <p:txBody>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err="1">
                <a:solidFill>
                  <a:srgbClr val="000000"/>
                </a:solidFill>
                <a:latin typeface="Times New Roman" panose="02020603050405020304" pitchFamily="18" charset="0"/>
                <a:cs typeface="Times New Roman" panose="02020603050405020304" pitchFamily="18" charset="0"/>
              </a:rPr>
              <a:t>Honghao</a:t>
            </a:r>
            <a:r>
              <a:rPr lang="en-US" sz="1800" dirty="0">
                <a:solidFill>
                  <a:srgbClr val="000000"/>
                </a:solidFill>
                <a:latin typeface="Times New Roman" panose="02020603050405020304" pitchFamily="18" charset="0"/>
                <a:cs typeface="Times New Roman" panose="02020603050405020304" pitchFamily="18" charset="0"/>
              </a:rPr>
              <a:t> Lai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Manli</a:t>
            </a:r>
            <a:r>
              <a:rPr lang="en-US" sz="1800" dirty="0">
                <a:solidFill>
                  <a:srgbClr val="000000"/>
                </a:solidFill>
                <a:latin typeface="Times New Roman" panose="02020603050405020304" pitchFamily="18" charset="0"/>
                <a:cs typeface="Times New Roman" panose="02020603050405020304" pitchFamily="18" charset="0"/>
              </a:rPr>
              <a:t> Yang c , </a:t>
            </a:r>
            <a:r>
              <a:rPr lang="en-US" sz="1800" dirty="0" err="1">
                <a:solidFill>
                  <a:srgbClr val="000000"/>
                </a:solidFill>
                <a:latin typeface="Times New Roman" panose="02020603050405020304" pitchFamily="18" charset="0"/>
                <a:cs typeface="Times New Roman" panose="02020603050405020304" pitchFamily="18" charset="0"/>
              </a:rPr>
              <a:t>Mingyao</a:t>
            </a:r>
            <a:r>
              <a:rPr lang="en-US" sz="1800" dirty="0">
                <a:solidFill>
                  <a:srgbClr val="000000"/>
                </a:solidFill>
                <a:latin typeface="Times New Roman" panose="02020603050405020304" pitchFamily="18" charset="0"/>
                <a:cs typeface="Times New Roman" panose="02020603050405020304" pitchFamily="18" charset="0"/>
              </a:rPr>
              <a:t> Sun d , Bei Pan e , Quan Wang f , Jing Wang g , </a:t>
            </a:r>
            <a:r>
              <a:rPr lang="en-US" sz="1800" dirty="0" err="1">
                <a:solidFill>
                  <a:srgbClr val="000000"/>
                </a:solidFill>
                <a:latin typeface="Times New Roman" panose="02020603050405020304" pitchFamily="18" charset="0"/>
                <a:cs typeface="Times New Roman" panose="02020603050405020304" pitchFamily="18" charset="0"/>
              </a:rPr>
              <a:t>Jinhui</a:t>
            </a:r>
            <a:r>
              <a:rPr lang="en-US" sz="1800" dirty="0">
                <a:solidFill>
                  <a:srgbClr val="000000"/>
                </a:solidFill>
                <a:latin typeface="Times New Roman" panose="02020603050405020304" pitchFamily="18" charset="0"/>
                <a:cs typeface="Times New Roman" panose="02020603050405020304" pitchFamily="18" charset="0"/>
              </a:rPr>
              <a:t> Tian </a:t>
            </a:r>
            <a:r>
              <a:rPr lang="en-US" sz="1800" dirty="0" err="1">
                <a:solidFill>
                  <a:srgbClr val="000000"/>
                </a:solidFill>
                <a:latin typeface="Times New Roman" panose="02020603050405020304" pitchFamily="18" charset="0"/>
                <a:cs typeface="Times New Roman" panose="02020603050405020304" pitchFamily="18" charset="0"/>
              </a:rPr>
              <a:t>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Guowu</a:t>
            </a:r>
            <a:r>
              <a:rPr lang="en-US" sz="1800" dirty="0">
                <a:solidFill>
                  <a:srgbClr val="000000"/>
                </a:solidFill>
                <a:latin typeface="Times New Roman" panose="02020603050405020304" pitchFamily="18" charset="0"/>
                <a:cs typeface="Times New Roman" panose="02020603050405020304" pitchFamily="18" charset="0"/>
              </a:rPr>
              <a:t> Ding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Kehu</a:t>
            </a:r>
            <a:r>
              <a:rPr lang="en-US" sz="1800" dirty="0">
                <a:solidFill>
                  <a:srgbClr val="000000"/>
                </a:solidFill>
                <a:latin typeface="Times New Roman" panose="02020603050405020304" pitchFamily="18" charset="0"/>
                <a:cs typeface="Times New Roman" panose="02020603050405020304" pitchFamily="18" charset="0"/>
              </a:rPr>
              <a:t> Yang </a:t>
            </a:r>
            <a:r>
              <a:rPr lang="en-US" sz="1800" dirty="0" err="1">
                <a:solidFill>
                  <a:srgbClr val="000000"/>
                </a:solidFill>
                <a:latin typeface="Times New Roman" panose="02020603050405020304" pitchFamily="18" charset="0"/>
                <a:cs typeface="Times New Roman" panose="02020603050405020304" pitchFamily="18" charset="0"/>
              </a:rPr>
              <a:t>a,e,h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Xuping</a:t>
            </a:r>
            <a:r>
              <a:rPr lang="en-US" sz="1800" dirty="0">
                <a:solidFill>
                  <a:srgbClr val="000000"/>
                </a:solidFill>
                <a:latin typeface="Times New Roman" panose="02020603050405020304" pitchFamily="18" charset="0"/>
                <a:cs typeface="Times New Roman" panose="02020603050405020304" pitchFamily="18" charset="0"/>
              </a:rPr>
              <a:t> Song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Long Ge </a:t>
            </a:r>
            <a:r>
              <a:rPr lang="en-US" sz="1800" dirty="0" err="1">
                <a:solidFill>
                  <a:srgbClr val="000000"/>
                </a:solidFill>
                <a:latin typeface="Times New Roman" panose="02020603050405020304" pitchFamily="18" charset="0"/>
                <a:cs typeface="Times New Roman" panose="02020603050405020304" pitchFamily="18" charset="0"/>
              </a:rPr>
              <a:t>a,b,h</a:t>
            </a:r>
            <a:r>
              <a:rPr lang="en-US" sz="1800" dirty="0">
                <a:solidFill>
                  <a:srgbClr val="000000"/>
                </a:solidFill>
                <a:latin typeface="Times New Roman" panose="02020603050405020304" pitchFamily="18" charset="0"/>
                <a:cs typeface="Times New Roman" panose="02020603050405020304" pitchFamily="18" charset="0"/>
              </a:rPr>
              <a:t>,</a:t>
            </a:r>
            <a:r>
              <a:rPr lang="en-US" sz="1800" dirty="0">
                <a:solidFill>
                  <a:srgbClr val="000000"/>
                </a:solidFill>
                <a:latin typeface="JJMKI H+ Adv O T 863180fb"/>
                <a:cs typeface="+mj-cs"/>
              </a:rPr>
              <a:t>*</a:t>
            </a:r>
            <a:endParaRPr lang="fa-IR" sz="1800" dirty="0">
              <a:solidFill>
                <a:srgbClr val="000000"/>
              </a:solidFill>
              <a:latin typeface="JJMKI H+ Adv O T 863180fb"/>
              <a:cs typeface="+mj-cs"/>
            </a:endParaRPr>
          </a:p>
          <a:p>
            <a:pPr marL="0" indent="0" algn="just" rtl="0">
              <a:buNone/>
            </a:pPr>
            <a:endParaRPr lang="en-US" sz="1800" dirty="0">
              <a:solidFill>
                <a:srgbClr val="000000"/>
              </a:solidFill>
              <a:latin typeface="JJMKI H+ Adv O T 863180fb"/>
              <a:cs typeface="+mj-cs"/>
            </a:endParaRPr>
          </a:p>
          <a:p>
            <a:pPr marL="0" indent="0" algn="just" rtl="0">
              <a:buNone/>
            </a:pPr>
            <a:r>
              <a:rPr lang="en-US" sz="1800" dirty="0">
                <a:latin typeface="Times New Roman" panose="02020603050405020304" pitchFamily="18" charset="0"/>
                <a:cs typeface="Times New Roman" panose="02020603050405020304" pitchFamily="18" charset="0"/>
              </a:rPr>
              <a:t>4.4. Potential interpretations of findings</a:t>
            </a:r>
            <a:endParaRPr lang="fa-IR" sz="1800" dirty="0">
              <a:latin typeface="Times New Roman" panose="02020603050405020304" pitchFamily="18" charset="0"/>
              <a:cs typeface="Times New Roman" panose="02020603050405020304" pitchFamily="18" charset="0"/>
            </a:endParaRPr>
          </a:p>
          <a:p>
            <a:pPr marL="0" indent="0" algn="just" rtl="0">
              <a:buNone/>
            </a:pPr>
            <a:r>
              <a:rPr lang="en-US" sz="1800" dirty="0">
                <a:latin typeface="Times New Roman" panose="02020603050405020304" pitchFamily="18" charset="0"/>
                <a:cs typeface="Times New Roman" panose="02020603050405020304" pitchFamily="18" charset="0"/>
              </a:rPr>
              <a:t>Current studies have explained the potential mechanism for the association between COVID-19 infection and diabetes risk. A study explored the intricate relationship and underlying mechanisms between COVID-19 and diabetes, and suggested that SARS-CoV-2 can directly induce β cell killing [43]. </a:t>
            </a:r>
            <a:r>
              <a:rPr lang="fa-IR" sz="1800" dirty="0">
                <a:cs typeface="+mj-cs"/>
              </a:rPr>
              <a:t>........</a:t>
            </a:r>
            <a:endParaRPr lang="en-US" sz="1800" dirty="0">
              <a:cs typeface="+mj-cs"/>
            </a:endParaRPr>
          </a:p>
        </p:txBody>
      </p:sp>
    </p:spTree>
    <p:extLst>
      <p:ext uri="{BB962C8B-B14F-4D97-AF65-F5344CB8AC3E}">
        <p14:creationId xmlns:p14="http://schemas.microsoft.com/office/powerpoint/2010/main" val="3386785891"/>
      </p:ext>
    </p:extLst>
  </p:cSld>
  <p:clrMapOvr>
    <a:masterClrMapping/>
  </p:clrMapOvr>
  <p:transition advTm="109920"/>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5CC6-AC2F-7405-2903-7648CF25B299}"/>
              </a:ext>
            </a:extLst>
          </p:cNvPr>
          <p:cNvSpPr>
            <a:spLocks noGrp="1"/>
          </p:cNvSpPr>
          <p:nvPr>
            <p:ph type="title"/>
          </p:nvPr>
        </p:nvSpPr>
        <p:spPr/>
        <p:txBody>
          <a:bodyPr/>
          <a:lstStyle/>
          <a:p>
            <a:r>
              <a:rPr lang="fa-IR" dirty="0"/>
              <a:t>مثال 1) بحث</a:t>
            </a:r>
            <a:endParaRPr lang="en-US" dirty="0"/>
          </a:p>
        </p:txBody>
      </p:sp>
      <p:sp>
        <p:nvSpPr>
          <p:cNvPr id="3" name="Content Placeholder 2">
            <a:extLst>
              <a:ext uri="{FF2B5EF4-FFF2-40B4-BE49-F238E27FC236}">
                <a16:creationId xmlns:a16="http://schemas.microsoft.com/office/drawing/2014/main" id="{EB2A6488-4EDA-4D6C-7C8A-6A4EDB0088DE}"/>
              </a:ext>
            </a:extLst>
          </p:cNvPr>
          <p:cNvSpPr>
            <a:spLocks noGrp="1"/>
          </p:cNvSpPr>
          <p:nvPr>
            <p:ph idx="1"/>
          </p:nvPr>
        </p:nvSpPr>
        <p:spPr/>
        <p:txBody>
          <a:bodyPr>
            <a:normAutofit lnSpcReduction="10000"/>
          </a:bodyPr>
          <a:lstStyle/>
          <a:p>
            <a:pPr marL="0" indent="0" algn="just" rtl="0">
              <a:buNone/>
            </a:pPr>
            <a:r>
              <a:rPr lang="en-US" sz="3200" dirty="0">
                <a:solidFill>
                  <a:srgbClr val="000000"/>
                </a:solidFill>
                <a:latin typeface="Times New Roman" panose="02020603050405020304" pitchFamily="18" charset="0"/>
                <a:cs typeface="Times New Roman" panose="02020603050405020304" pitchFamily="18" charset="0"/>
              </a:rPr>
              <a:t>Risk of incident diabetes after COVID-19 infection: A systematic review and meta-analysis</a:t>
            </a:r>
            <a:endParaRPr lang="en-US" dirty="0">
              <a:latin typeface="Times New Roman" panose="02020603050405020304" pitchFamily="18" charset="0"/>
              <a:cs typeface="Times New Roman" panose="02020603050405020304" pitchFamily="18" charset="0"/>
            </a:endParaRPr>
          </a:p>
          <a:p>
            <a:pPr marL="0" indent="0" algn="just" rtl="0">
              <a:buNone/>
            </a:pPr>
            <a:r>
              <a:rPr lang="en-US" sz="1800" dirty="0" err="1">
                <a:solidFill>
                  <a:srgbClr val="000000"/>
                </a:solidFill>
                <a:latin typeface="Times New Roman" panose="02020603050405020304" pitchFamily="18" charset="0"/>
                <a:cs typeface="Times New Roman" panose="02020603050405020304" pitchFamily="18" charset="0"/>
              </a:rPr>
              <a:t>Honghao</a:t>
            </a:r>
            <a:r>
              <a:rPr lang="en-US" sz="1800" dirty="0">
                <a:solidFill>
                  <a:srgbClr val="000000"/>
                </a:solidFill>
                <a:latin typeface="Times New Roman" panose="02020603050405020304" pitchFamily="18" charset="0"/>
                <a:cs typeface="Times New Roman" panose="02020603050405020304" pitchFamily="18" charset="0"/>
              </a:rPr>
              <a:t> Lai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Manli</a:t>
            </a:r>
            <a:r>
              <a:rPr lang="en-US" sz="1800" dirty="0">
                <a:solidFill>
                  <a:srgbClr val="000000"/>
                </a:solidFill>
                <a:latin typeface="Times New Roman" panose="02020603050405020304" pitchFamily="18" charset="0"/>
                <a:cs typeface="Times New Roman" panose="02020603050405020304" pitchFamily="18" charset="0"/>
              </a:rPr>
              <a:t> Yang c , </a:t>
            </a:r>
            <a:r>
              <a:rPr lang="en-US" sz="1800" dirty="0" err="1">
                <a:solidFill>
                  <a:srgbClr val="000000"/>
                </a:solidFill>
                <a:latin typeface="Times New Roman" panose="02020603050405020304" pitchFamily="18" charset="0"/>
                <a:cs typeface="Times New Roman" panose="02020603050405020304" pitchFamily="18" charset="0"/>
              </a:rPr>
              <a:t>Mingyao</a:t>
            </a:r>
            <a:r>
              <a:rPr lang="en-US" sz="1800" dirty="0">
                <a:solidFill>
                  <a:srgbClr val="000000"/>
                </a:solidFill>
                <a:latin typeface="Times New Roman" panose="02020603050405020304" pitchFamily="18" charset="0"/>
                <a:cs typeface="Times New Roman" panose="02020603050405020304" pitchFamily="18" charset="0"/>
              </a:rPr>
              <a:t> Sun d , Bei Pan e , Quan Wang f , Jing Wang g , </a:t>
            </a:r>
            <a:r>
              <a:rPr lang="en-US" sz="1800" dirty="0" err="1">
                <a:solidFill>
                  <a:srgbClr val="000000"/>
                </a:solidFill>
                <a:latin typeface="Times New Roman" panose="02020603050405020304" pitchFamily="18" charset="0"/>
                <a:cs typeface="Times New Roman" panose="02020603050405020304" pitchFamily="18" charset="0"/>
              </a:rPr>
              <a:t>Jinhui</a:t>
            </a:r>
            <a:r>
              <a:rPr lang="en-US" sz="1800" dirty="0">
                <a:solidFill>
                  <a:srgbClr val="000000"/>
                </a:solidFill>
                <a:latin typeface="Times New Roman" panose="02020603050405020304" pitchFamily="18" charset="0"/>
                <a:cs typeface="Times New Roman" panose="02020603050405020304" pitchFamily="18" charset="0"/>
              </a:rPr>
              <a:t> Tian </a:t>
            </a:r>
            <a:r>
              <a:rPr lang="en-US" sz="1800" dirty="0" err="1">
                <a:solidFill>
                  <a:srgbClr val="000000"/>
                </a:solidFill>
                <a:latin typeface="Times New Roman" panose="02020603050405020304" pitchFamily="18" charset="0"/>
                <a:cs typeface="Times New Roman" panose="02020603050405020304" pitchFamily="18" charset="0"/>
              </a:rPr>
              <a:t>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Guowu</a:t>
            </a:r>
            <a:r>
              <a:rPr lang="en-US" sz="1800" dirty="0">
                <a:solidFill>
                  <a:srgbClr val="000000"/>
                </a:solidFill>
                <a:latin typeface="Times New Roman" panose="02020603050405020304" pitchFamily="18" charset="0"/>
                <a:cs typeface="Times New Roman" panose="02020603050405020304" pitchFamily="18" charset="0"/>
              </a:rPr>
              <a:t> Ding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Kehu</a:t>
            </a:r>
            <a:r>
              <a:rPr lang="en-US" sz="1800" dirty="0">
                <a:solidFill>
                  <a:srgbClr val="000000"/>
                </a:solidFill>
                <a:latin typeface="Times New Roman" panose="02020603050405020304" pitchFamily="18" charset="0"/>
                <a:cs typeface="Times New Roman" panose="02020603050405020304" pitchFamily="18" charset="0"/>
              </a:rPr>
              <a:t> Yang </a:t>
            </a:r>
            <a:r>
              <a:rPr lang="en-US" sz="1800" dirty="0" err="1">
                <a:solidFill>
                  <a:srgbClr val="000000"/>
                </a:solidFill>
                <a:latin typeface="Times New Roman" panose="02020603050405020304" pitchFamily="18" charset="0"/>
                <a:cs typeface="Times New Roman" panose="02020603050405020304" pitchFamily="18" charset="0"/>
              </a:rPr>
              <a:t>a,e,h</a:t>
            </a:r>
            <a:r>
              <a:rPr lang="en-US" sz="1800" dirty="0">
                <a:solidFill>
                  <a:srgbClr val="000000"/>
                </a:solidFill>
                <a:latin typeface="Times New Roman" panose="02020603050405020304" pitchFamily="18" charset="0"/>
                <a:cs typeface="Times New Roman" panose="02020603050405020304" pitchFamily="18" charset="0"/>
              </a:rPr>
              <a:t> , </a:t>
            </a:r>
            <a:r>
              <a:rPr lang="en-US" sz="1800" dirty="0" err="1">
                <a:solidFill>
                  <a:srgbClr val="000000"/>
                </a:solidFill>
                <a:latin typeface="Times New Roman" panose="02020603050405020304" pitchFamily="18" charset="0"/>
                <a:cs typeface="Times New Roman" panose="02020603050405020304" pitchFamily="18" charset="0"/>
              </a:rPr>
              <a:t>Xuping</a:t>
            </a:r>
            <a:r>
              <a:rPr lang="en-US" sz="1800" dirty="0">
                <a:solidFill>
                  <a:srgbClr val="000000"/>
                </a:solidFill>
                <a:latin typeface="Times New Roman" panose="02020603050405020304" pitchFamily="18" charset="0"/>
                <a:cs typeface="Times New Roman" panose="02020603050405020304" pitchFamily="18" charset="0"/>
              </a:rPr>
              <a:t> Song </a:t>
            </a:r>
            <a:r>
              <a:rPr lang="en-US" sz="1800" dirty="0" err="1">
                <a:solidFill>
                  <a:srgbClr val="000000"/>
                </a:solidFill>
                <a:latin typeface="Times New Roman" panose="02020603050405020304" pitchFamily="18" charset="0"/>
                <a:cs typeface="Times New Roman" panose="02020603050405020304" pitchFamily="18" charset="0"/>
              </a:rPr>
              <a:t>a,b</a:t>
            </a:r>
            <a:r>
              <a:rPr lang="en-US" sz="1800" dirty="0">
                <a:solidFill>
                  <a:srgbClr val="000000"/>
                </a:solidFill>
                <a:latin typeface="Times New Roman" panose="02020603050405020304" pitchFamily="18" charset="0"/>
                <a:cs typeface="Times New Roman" panose="02020603050405020304" pitchFamily="18" charset="0"/>
              </a:rPr>
              <a:t>,* , Long Ge </a:t>
            </a:r>
            <a:r>
              <a:rPr lang="en-US" sz="1800" dirty="0" err="1">
                <a:solidFill>
                  <a:srgbClr val="000000"/>
                </a:solidFill>
                <a:latin typeface="Times New Roman" panose="02020603050405020304" pitchFamily="18" charset="0"/>
                <a:cs typeface="Times New Roman" panose="02020603050405020304" pitchFamily="18" charset="0"/>
              </a:rPr>
              <a:t>a,b,h</a:t>
            </a:r>
            <a:r>
              <a:rPr lang="en-US" sz="1800" dirty="0">
                <a:solidFill>
                  <a:srgbClr val="000000"/>
                </a:solidFill>
                <a:latin typeface="JJMKI H+ Adv O T 863180fb"/>
                <a:cs typeface="+mn-cs"/>
              </a:rPr>
              <a:t>,*</a:t>
            </a:r>
            <a:endParaRPr lang="fa-IR" sz="1800" dirty="0">
              <a:solidFill>
                <a:srgbClr val="000000"/>
              </a:solidFill>
              <a:latin typeface="JJMKI H+ Adv O T 863180fb"/>
              <a:cs typeface="+mn-cs"/>
            </a:endParaRPr>
          </a:p>
          <a:p>
            <a:pPr marL="0" indent="0" algn="just" rtl="0">
              <a:buNone/>
            </a:pPr>
            <a:endParaRPr lang="en-US" sz="1800" dirty="0">
              <a:solidFill>
                <a:srgbClr val="000000"/>
              </a:solidFill>
              <a:latin typeface="JJMKI H+ Adv O T 863180fb"/>
              <a:cs typeface="+mn-cs"/>
            </a:endParaRPr>
          </a:p>
          <a:p>
            <a:pPr marL="0" indent="0" algn="just" rtl="0">
              <a:buNone/>
            </a:pPr>
            <a:r>
              <a:rPr lang="en-US" sz="2400" dirty="0">
                <a:latin typeface="Times New Roman" panose="02020603050405020304" pitchFamily="18" charset="0"/>
                <a:cs typeface="Times New Roman" panose="02020603050405020304" pitchFamily="18" charset="0"/>
              </a:rPr>
              <a:t>The pooled risk for large cohort studies involving &gt;47.1 million participants demonstrated an apparent association between COVID-19 and the risk of incident diabetes, including both type 1 and type 2 diabetes. Since diabetes has not only long been an important health concern worldwide but also a major factor in adverse outcomes for patients with COVID-19, we should be alert to the diabetes risk in the growing number of people with COVID-19, and be prepared to address the associated health issues.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0118961"/>
      </p:ext>
    </p:extLst>
  </p:cSld>
  <p:clrMapOvr>
    <a:masterClrMapping/>
  </p:clrMapOvr>
  <p:transition advTm="10992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1453</TotalTime>
  <Words>2630</Words>
  <Application>Microsoft Office PowerPoint</Application>
  <PresentationFormat>Widescreen</PresentationFormat>
  <Paragraphs>86</Paragraphs>
  <Slides>18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JJMKI H+ Adv O T 863180fb</vt:lpstr>
      <vt:lpstr>Times New Roman</vt:lpstr>
      <vt:lpstr>Office Theme</vt:lpstr>
      <vt:lpstr>1_Office Theme</vt:lpstr>
      <vt:lpstr>PowerPoint Presentation</vt:lpstr>
      <vt:lpstr>PowerPoint Presentation</vt:lpstr>
      <vt:lpstr>PowerPoint Presentation</vt:lpstr>
      <vt:lpstr>مثال 1) لیست نمودن مهمترین یافته‌ها</vt:lpstr>
      <vt:lpstr>مثال 1) نقاط قوت مطالعه</vt:lpstr>
      <vt:lpstr>مثال 1) محدودیت‌ها</vt:lpstr>
      <vt:lpstr>مثال 1) مقایسه با سایر مطالعات</vt:lpstr>
      <vt:lpstr>مثال 1) تفسیر نتایج</vt:lpstr>
      <vt:lpstr>مثال 1) بحث</vt:lpstr>
      <vt:lpstr>مثال 2) لیست نمودن مهمترین یافته‌ها</vt:lpstr>
      <vt:lpstr>مثال 2) لیست نمودن مهمترین یافته‌ها</vt:lpstr>
      <vt:lpstr>مثال 2) نتیجه‌گیری</vt:lpstr>
      <vt:lpstr>مثال 3) مهمترین یافته‌ها و نقاط قوت</vt:lpstr>
      <vt:lpstr>مثال 3) شرح یافته‌ها</vt:lpstr>
      <vt:lpstr>مثال 3) محدویت‌ها</vt:lpstr>
      <vt:lpstr>مثال 3) شرح یافته‌ها</vt:lpstr>
      <vt:lpstr>مثال 3) نتیجه‌گیری</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Soheil_Meh</dc:creator>
  <cp:lastModifiedBy>ناصر نصیری</cp:lastModifiedBy>
  <cp:revision>85</cp:revision>
  <dcterms:created xsi:type="dcterms:W3CDTF">2023-02-23T15:44:11Z</dcterms:created>
  <dcterms:modified xsi:type="dcterms:W3CDTF">2023-03-06T05:29:40Z</dcterms:modified>
</cp:coreProperties>
</file>