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3"/>
  </p:notesMasterIdLst>
  <p:sldIdLst>
    <p:sldId id="402" r:id="rId2"/>
    <p:sldId id="282" r:id="rId3"/>
    <p:sldId id="283" r:id="rId4"/>
    <p:sldId id="284" r:id="rId5"/>
    <p:sldId id="403" r:id="rId6"/>
    <p:sldId id="404" r:id="rId7"/>
    <p:sldId id="405" r:id="rId8"/>
    <p:sldId id="406" r:id="rId9"/>
    <p:sldId id="293" r:id="rId10"/>
    <p:sldId id="407" r:id="rId11"/>
    <p:sldId id="290" r:id="rId12"/>
    <p:sldId id="291" r:id="rId13"/>
    <p:sldId id="292" r:id="rId14"/>
    <p:sldId id="280" r:id="rId15"/>
    <p:sldId id="273" r:id="rId16"/>
    <p:sldId id="279" r:id="rId17"/>
    <p:sldId id="278" r:id="rId18"/>
    <p:sldId id="274" r:id="rId19"/>
    <p:sldId id="409" r:id="rId20"/>
    <p:sldId id="410" r:id="rId21"/>
    <p:sldId id="277" r:id="rId22"/>
    <p:sldId id="411" r:id="rId23"/>
    <p:sldId id="408" r:id="rId24"/>
    <p:sldId id="412" r:id="rId25"/>
    <p:sldId id="413" r:id="rId26"/>
    <p:sldId id="414" r:id="rId27"/>
    <p:sldId id="415" r:id="rId28"/>
    <p:sldId id="416" r:id="rId29"/>
    <p:sldId id="418" r:id="rId30"/>
    <p:sldId id="419" r:id="rId31"/>
    <p:sldId id="420" r:id="rId32"/>
    <p:sldId id="421" r:id="rId33"/>
    <p:sldId id="432" r:id="rId34"/>
    <p:sldId id="422" r:id="rId35"/>
    <p:sldId id="423" r:id="rId36"/>
    <p:sldId id="424" r:id="rId37"/>
    <p:sldId id="425" r:id="rId38"/>
    <p:sldId id="434" r:id="rId39"/>
    <p:sldId id="281" r:id="rId40"/>
    <p:sldId id="426" r:id="rId41"/>
    <p:sldId id="428" r:id="rId42"/>
    <p:sldId id="435" r:id="rId43"/>
    <p:sldId id="436" r:id="rId44"/>
    <p:sldId id="437" r:id="rId45"/>
    <p:sldId id="438" r:id="rId46"/>
    <p:sldId id="439" r:id="rId47"/>
    <p:sldId id="264" r:id="rId48"/>
    <p:sldId id="440" r:id="rId49"/>
    <p:sldId id="441" r:id="rId50"/>
    <p:sldId id="442" r:id="rId51"/>
    <p:sldId id="443" r:id="rId52"/>
  </p:sldIdLst>
  <p:sldSz cx="12192000" cy="6858000"/>
  <p:notesSz cx="7315200" cy="96012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B Zar" panose="00000400000000000000" pitchFamily="2" charset="-78"/>
      <p:regular r:id="rId58"/>
      <p:bold r:id="rId59"/>
    </p:embeddedFont>
    <p:embeddedFont>
      <p:font typeface="B Mitra" panose="00000400000000000000" pitchFamily="2" charset="-78"/>
      <p:regular r:id="rId60"/>
      <p:bold r:id="rId61"/>
    </p:embeddedFont>
    <p:embeddedFont>
      <p:font typeface="B Titr" panose="00000700000000000000" pitchFamily="2" charset="-78"/>
      <p:bold r:id="rId62"/>
    </p:embeddedFont>
    <p:embeddedFont>
      <p:font typeface="B Koodak" panose="00000700000000000000" pitchFamily="2" charset="-78"/>
      <p:bold r:id="rId63"/>
    </p:embeddedFont>
    <p:embeddedFont>
      <p:font typeface="Calibri Light" panose="020F0302020204030204" pitchFamily="34" charset="0"/>
      <p:regular r:id="rId64"/>
      <p: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روش تحقیق مطالعات کمّی" id="{01C564C0-250F-4838-B4E7-F272440336B2}">
          <p14:sldIdLst/>
        </p14:section>
        <p14:section name="نمونه گیری" id="{78B39372-59A9-4976-9C7A-CC0BC08F7B89}">
          <p14:sldIdLst>
            <p14:sldId id="402"/>
            <p14:sldId id="282"/>
            <p14:sldId id="283"/>
            <p14:sldId id="284"/>
            <p14:sldId id="403"/>
            <p14:sldId id="404"/>
            <p14:sldId id="405"/>
            <p14:sldId id="406"/>
            <p14:sldId id="293"/>
            <p14:sldId id="407"/>
            <p14:sldId id="290"/>
            <p14:sldId id="291"/>
            <p14:sldId id="292"/>
          </p14:sldIdLst>
        </p14:section>
        <p14:section name="نوع مطالعه" id="{511C6000-0FCA-4E45-B739-847058F53FEF}">
          <p14:sldIdLst>
            <p14:sldId id="280"/>
            <p14:sldId id="273"/>
            <p14:sldId id="279"/>
            <p14:sldId id="278"/>
            <p14:sldId id="274"/>
            <p14:sldId id="409"/>
            <p14:sldId id="410"/>
            <p14:sldId id="277"/>
            <p14:sldId id="411"/>
            <p14:sldId id="408"/>
            <p14:sldId id="412"/>
            <p14:sldId id="413"/>
            <p14:sldId id="414"/>
            <p14:sldId id="415"/>
            <p14:sldId id="416"/>
          </p14:sldIdLst>
        </p14:section>
        <p14:section name="روشهای جمع آوری اطلاعات" id="{45826D1B-B585-4F57-922A-5EC46F28A659}">
          <p14:sldIdLst>
            <p14:sldId id="418"/>
            <p14:sldId id="419"/>
            <p14:sldId id="420"/>
            <p14:sldId id="421"/>
            <p14:sldId id="432"/>
            <p14:sldId id="422"/>
            <p14:sldId id="423"/>
            <p14:sldId id="424"/>
            <p14:sldId id="425"/>
            <p14:sldId id="434"/>
            <p14:sldId id="281"/>
            <p14:sldId id="426"/>
            <p14:sldId id="428"/>
          </p14:sldIdLst>
        </p14:section>
        <p14:section name="خطاهای اندازه گیری" id="{13D6D76C-85B5-4AC8-A0AA-B03EE7C03751}">
          <p14:sldIdLst>
            <p14:sldId id="435"/>
            <p14:sldId id="436"/>
            <p14:sldId id="437"/>
            <p14:sldId id="438"/>
            <p14:sldId id="439"/>
            <p14:sldId id="264"/>
            <p14:sldId id="440"/>
            <p14:sldId id="441"/>
            <p14:sldId id="442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38" autoAdjust="0"/>
    <p:restoredTop sz="92771" autoAdjust="0"/>
  </p:normalViewPr>
  <p:slideViewPr>
    <p:cSldViewPr snapToGrid="0">
      <p:cViewPr varScale="1">
        <p:scale>
          <a:sx n="69" d="100"/>
          <a:sy n="69" d="100"/>
        </p:scale>
        <p:origin x="1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5E27F-FDDD-4ED0-B64E-3207259B61C9}" type="doc">
      <dgm:prSet loTypeId="urn:microsoft.com/office/officeart/2005/8/layout/hierarchy4" loCatId="hierarchy" qsTypeId="urn:microsoft.com/office/officeart/2005/8/quickstyle/3d2#1" qsCatId="3D" csTypeId="urn:microsoft.com/office/officeart/2005/8/colors/accent1_2" csCatId="accent1" phldr="1"/>
      <dgm:spPr/>
    </dgm:pt>
    <dgm:pt modelId="{96C160F0-CA55-45F6-8E0A-95FAF7A628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نمونه‌گيري</a:t>
          </a:r>
          <a:endParaRPr kumimoji="0" lang="en-US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6A1A430F-C027-42E1-8E19-411C37B810F8}" type="parTrans" cxnId="{1F883108-1D2C-452D-9E07-8A06E0252DA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DCD7B6B-A466-4F05-A1D0-166DCAD6E120}" type="sibTrans" cxnId="{1F883108-1D2C-452D-9E07-8A06E0252DA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F2D982F-E1F8-4B1B-A1E8-F462F9E66D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احتمالي</a:t>
          </a:r>
          <a:endParaRPr kumimoji="0" lang="en-US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E1CFF9F3-4C37-48B9-9741-31C4095EC396}" type="parTrans" cxnId="{3E5A40C5-40EF-4FF5-9716-29DB21133BB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82406F4-FC4D-421B-8744-A0BE710FE39D}" type="sibTrans" cxnId="{3E5A40C5-40EF-4FF5-9716-29DB21133BB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5B8921E-37E6-4099-BE9D-BA6FBC8163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تصادفي ساده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4B828697-340F-41EA-9FD3-663D6D800A1B}" type="parTrans" cxnId="{C971B14B-66F7-46D6-9D88-1A818A56CC5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72B12C4-9F22-4F5C-91F1-9A6C04DFE5EF}" type="sibTrans" cxnId="{C971B14B-66F7-46D6-9D88-1A818A56CC5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CDB2BB6-4E4A-40F1-BFDA-AA4E5B06BA9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تصادفي منظم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A2D4A656-DBE2-4D0F-8004-E8BE59BB17B5}" type="parTrans" cxnId="{0B701BFE-011D-4A3E-9A77-7330A3CB735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FD4BD3C-9019-4138-A926-FCE2AE97FA32}" type="sibTrans" cxnId="{0B701BFE-011D-4A3E-9A77-7330A3CB735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0D98ADC-6A82-4431-A580-280C2905795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طبقه‌اي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5355EDE7-491D-4F12-B302-F2FB202C5A67}" type="parTrans" cxnId="{A4087085-5122-4388-946E-392112E035D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48FD063-C1C1-4865-BBAE-ACA4774F124A}" type="sibTrans" cxnId="{A4087085-5122-4388-946E-392112E035D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027EECA-9DE4-4251-81C0-51D9AD15D2F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خوشه‌اي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315F733D-4C4A-49D7-819B-9B4291132A0B}" type="parTrans" cxnId="{EF775C0D-5CAD-41A7-9031-0C37899A56A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96CE03D-CDA4-4A18-8723-C5BE150DF73A}" type="sibTrans" cxnId="{EF775C0D-5CAD-41A7-9031-0C37899A56A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0BD5653-018C-41BF-AE48-0A227171131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چند مرحله‌اي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E2F0B6E0-E8A3-4A80-813F-52CAB8538B31}" type="parTrans" cxnId="{7622BC94-8934-4366-8915-971A6929691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4143003-52E6-4879-BD83-D54DA0A1AE96}" type="sibTrans" cxnId="{7622BC94-8934-4366-8915-971A6929691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2A7E5D9-ACDD-4649-9C9B-0386A38E5AF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غير احتمالي</a:t>
          </a:r>
          <a:endParaRPr kumimoji="0" lang="en-US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E241667A-4511-412C-A801-1C8E992C9C8B}" type="parTrans" cxnId="{5C9E3609-D878-4B81-976B-B626F034FBB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CF9535C-C700-4A71-B3CE-93DD0288F767}" type="sibTrans" cxnId="{5C9E3609-D878-4B81-976B-B626F034FBB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BF2423A-3B91-41F5-8CC1-6BEE0AD17A9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ساده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5444A73C-C063-45C3-A9B7-2097B58EB859}" type="parTrans" cxnId="{3CB22F9C-6A11-4072-BE27-5C56023ABDC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9742569-5899-4989-B61F-48415C22532C}" type="sibTrans" cxnId="{3CB22F9C-6A11-4072-BE27-5C56023ABDC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C271D77-9BC9-4449-83AF-BF5E67B15D8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سهميه‌اي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CA600F3D-F5D8-45B0-8E24-00648FB0ACEB}" type="parTrans" cxnId="{85BE13DC-E942-461F-81A2-ED1E2C39F83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6E4C31D-B326-4911-90DA-DBD09CFDC0D1}" type="sibTrans" cxnId="{85BE13DC-E942-461F-81A2-ED1E2C39F83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134C37D-12FE-4939-8332-F37A2483601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قضاوتي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096AD56B-96D5-4573-B667-0D3B5086026C}" type="parTrans" cxnId="{489E2E2A-36DB-4E9B-8E0D-2611804189A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0C3764F-6EE4-4121-97D5-29EF238F0D4A}" type="sibTrans" cxnId="{489E2E2A-36DB-4E9B-8E0D-2611804189A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7BF6176-E747-48DB-B31C-AACC528DB501}" type="pres">
      <dgm:prSet presAssocID="{D695E27F-FDDD-4ED0-B64E-3207259B61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B8B66F-AE02-4278-A0BC-B86D4BDF3D7C}" type="pres">
      <dgm:prSet presAssocID="{96C160F0-CA55-45F6-8E0A-95FAF7A628F7}" presName="vertOne" presStyleCnt="0"/>
      <dgm:spPr/>
    </dgm:pt>
    <dgm:pt modelId="{FABF9B77-F01A-490B-BAE9-8882B2271091}" type="pres">
      <dgm:prSet presAssocID="{96C160F0-CA55-45F6-8E0A-95FAF7A628F7}" presName="txOne" presStyleLbl="node0" presStyleIdx="0" presStyleCnt="1" custLinFactY="-35675" custLinFactNeighborX="105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7DEE0D-6A5A-41A1-9E1E-1BF3B159CCF5}" type="pres">
      <dgm:prSet presAssocID="{96C160F0-CA55-45F6-8E0A-95FAF7A628F7}" presName="parTransOne" presStyleCnt="0"/>
      <dgm:spPr/>
    </dgm:pt>
    <dgm:pt modelId="{69EF0B47-57ED-4386-9B66-1B3D0CC5D2A8}" type="pres">
      <dgm:prSet presAssocID="{96C160F0-CA55-45F6-8E0A-95FAF7A628F7}" presName="horzOne" presStyleCnt="0"/>
      <dgm:spPr/>
    </dgm:pt>
    <dgm:pt modelId="{B5856EB5-03A4-4C64-BFD3-E398ED573BA9}" type="pres">
      <dgm:prSet presAssocID="{0F2D982F-E1F8-4B1B-A1E8-F462F9E66DB7}" presName="vertTwo" presStyleCnt="0"/>
      <dgm:spPr/>
    </dgm:pt>
    <dgm:pt modelId="{D7D5C516-B45E-43B9-B74A-21B1F6B26B64}" type="pres">
      <dgm:prSet presAssocID="{0F2D982F-E1F8-4B1B-A1E8-F462F9E66DB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24D549-F00D-4F47-B7AD-0974B8D6FCB1}" type="pres">
      <dgm:prSet presAssocID="{0F2D982F-E1F8-4B1B-A1E8-F462F9E66DB7}" presName="parTransTwo" presStyleCnt="0"/>
      <dgm:spPr/>
    </dgm:pt>
    <dgm:pt modelId="{98331055-148A-40B5-8FF4-CFE3B5C83D5F}" type="pres">
      <dgm:prSet presAssocID="{0F2D982F-E1F8-4B1B-A1E8-F462F9E66DB7}" presName="horzTwo" presStyleCnt="0"/>
      <dgm:spPr/>
    </dgm:pt>
    <dgm:pt modelId="{97EA76BD-0BE2-4073-B4D0-76570B771FFF}" type="pres">
      <dgm:prSet presAssocID="{95B8921E-37E6-4099-BE9D-BA6FBC8163B0}" presName="vertThree" presStyleCnt="0"/>
      <dgm:spPr/>
    </dgm:pt>
    <dgm:pt modelId="{717C1024-62E0-4572-ACFF-21F07B1F1268}" type="pres">
      <dgm:prSet presAssocID="{95B8921E-37E6-4099-BE9D-BA6FBC8163B0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D43B9A-2D98-48FD-AAA5-CDCBF482262E}" type="pres">
      <dgm:prSet presAssocID="{95B8921E-37E6-4099-BE9D-BA6FBC8163B0}" presName="horzThree" presStyleCnt="0"/>
      <dgm:spPr/>
    </dgm:pt>
    <dgm:pt modelId="{DA71D284-404A-4A7E-9496-AA1FC094714C}" type="pres">
      <dgm:prSet presAssocID="{772B12C4-9F22-4F5C-91F1-9A6C04DFE5EF}" presName="sibSpaceThree" presStyleCnt="0"/>
      <dgm:spPr/>
    </dgm:pt>
    <dgm:pt modelId="{B94C1F9F-A2C3-4247-BE59-A784D4F4F570}" type="pres">
      <dgm:prSet presAssocID="{5CDB2BB6-4E4A-40F1-BFDA-AA4E5B06BA95}" presName="vertThree" presStyleCnt="0"/>
      <dgm:spPr/>
    </dgm:pt>
    <dgm:pt modelId="{B5817B05-19EC-469F-82AC-5F71BB21BB4D}" type="pres">
      <dgm:prSet presAssocID="{5CDB2BB6-4E4A-40F1-BFDA-AA4E5B06BA95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9E4025-77BC-49E7-9A06-10B2E3DDD3B6}" type="pres">
      <dgm:prSet presAssocID="{5CDB2BB6-4E4A-40F1-BFDA-AA4E5B06BA95}" presName="horzThree" presStyleCnt="0"/>
      <dgm:spPr/>
    </dgm:pt>
    <dgm:pt modelId="{1CD47981-9E64-4A82-BC65-5B4D686CC906}" type="pres">
      <dgm:prSet presAssocID="{9FD4BD3C-9019-4138-A926-FCE2AE97FA32}" presName="sibSpaceThree" presStyleCnt="0"/>
      <dgm:spPr/>
    </dgm:pt>
    <dgm:pt modelId="{33CDBC29-5F13-494D-B078-5042AF1F568A}" type="pres">
      <dgm:prSet presAssocID="{30D98ADC-6A82-4431-A580-280C29057951}" presName="vertThree" presStyleCnt="0"/>
      <dgm:spPr/>
    </dgm:pt>
    <dgm:pt modelId="{AF990302-4436-4E00-A5F1-4F4FABB04F80}" type="pres">
      <dgm:prSet presAssocID="{30D98ADC-6A82-4431-A580-280C29057951}" presName="txThre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21E4B1-2209-4C11-A693-BA1876076CC8}" type="pres">
      <dgm:prSet presAssocID="{30D98ADC-6A82-4431-A580-280C29057951}" presName="horzThree" presStyleCnt="0"/>
      <dgm:spPr/>
    </dgm:pt>
    <dgm:pt modelId="{A140E7F4-3559-485F-A320-C4E20A41CF2A}" type="pres">
      <dgm:prSet presAssocID="{048FD063-C1C1-4865-BBAE-ACA4774F124A}" presName="sibSpaceThree" presStyleCnt="0"/>
      <dgm:spPr/>
    </dgm:pt>
    <dgm:pt modelId="{7D0B974F-4F37-451C-8A17-61795F9545BB}" type="pres">
      <dgm:prSet presAssocID="{4027EECA-9DE4-4251-81C0-51D9AD15D2FD}" presName="vertThree" presStyleCnt="0"/>
      <dgm:spPr/>
    </dgm:pt>
    <dgm:pt modelId="{4EBB6A5D-1E72-40B8-A2BB-8D763F3C49DA}" type="pres">
      <dgm:prSet presAssocID="{4027EECA-9DE4-4251-81C0-51D9AD15D2FD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248F96-C5FF-412B-AD82-7A3E926A09EA}" type="pres">
      <dgm:prSet presAssocID="{4027EECA-9DE4-4251-81C0-51D9AD15D2FD}" presName="horzThree" presStyleCnt="0"/>
      <dgm:spPr/>
    </dgm:pt>
    <dgm:pt modelId="{A8986BB5-60DD-4053-8447-59A7D0AFBFEA}" type="pres">
      <dgm:prSet presAssocID="{896CE03D-CDA4-4A18-8723-C5BE150DF73A}" presName="sibSpaceThree" presStyleCnt="0"/>
      <dgm:spPr/>
    </dgm:pt>
    <dgm:pt modelId="{0C6D3D08-E419-4C95-95DC-6D4D5AF7C70C}" type="pres">
      <dgm:prSet presAssocID="{D0BD5653-018C-41BF-AE48-0A227171131E}" presName="vertThree" presStyleCnt="0"/>
      <dgm:spPr/>
    </dgm:pt>
    <dgm:pt modelId="{9EF1CCA4-CBC5-4B88-8782-E3CC626E0621}" type="pres">
      <dgm:prSet presAssocID="{D0BD5653-018C-41BF-AE48-0A227171131E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91091D-6E21-46BE-A06A-70C66D8ABA69}" type="pres">
      <dgm:prSet presAssocID="{D0BD5653-018C-41BF-AE48-0A227171131E}" presName="horzThree" presStyleCnt="0"/>
      <dgm:spPr/>
    </dgm:pt>
    <dgm:pt modelId="{E3364BFD-876E-4AC1-B16F-0BBF76A624A7}" type="pres">
      <dgm:prSet presAssocID="{482406F4-FC4D-421B-8744-A0BE710FE39D}" presName="sibSpaceTwo" presStyleCnt="0"/>
      <dgm:spPr/>
    </dgm:pt>
    <dgm:pt modelId="{D0ED7693-86DD-43FE-9A63-9D49EEBD959A}" type="pres">
      <dgm:prSet presAssocID="{12A7E5D9-ACDD-4649-9C9B-0386A38E5AF0}" presName="vertTwo" presStyleCnt="0"/>
      <dgm:spPr/>
    </dgm:pt>
    <dgm:pt modelId="{E3E16F57-6308-4FAF-AEEF-90F4ABADDFB5}" type="pres">
      <dgm:prSet presAssocID="{12A7E5D9-ACDD-4649-9C9B-0386A38E5AF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D531DA-0537-4493-9368-E80D22C62944}" type="pres">
      <dgm:prSet presAssocID="{12A7E5D9-ACDD-4649-9C9B-0386A38E5AF0}" presName="parTransTwo" presStyleCnt="0"/>
      <dgm:spPr/>
    </dgm:pt>
    <dgm:pt modelId="{572CED48-136D-42E9-85C7-9DDE0A27D102}" type="pres">
      <dgm:prSet presAssocID="{12A7E5D9-ACDD-4649-9C9B-0386A38E5AF0}" presName="horzTwo" presStyleCnt="0"/>
      <dgm:spPr/>
    </dgm:pt>
    <dgm:pt modelId="{FCFD4C11-2F15-4ED5-8557-BDC35F68D6FB}" type="pres">
      <dgm:prSet presAssocID="{8BF2423A-3B91-41F5-8CC1-6BEE0AD17A97}" presName="vertThree" presStyleCnt="0"/>
      <dgm:spPr/>
    </dgm:pt>
    <dgm:pt modelId="{8D6802B5-71B1-4387-9AB3-29C5885BA598}" type="pres">
      <dgm:prSet presAssocID="{8BF2423A-3B91-41F5-8CC1-6BEE0AD17A97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37F2B3-A6AE-47BB-BF9F-B3EAB8DD11C1}" type="pres">
      <dgm:prSet presAssocID="{8BF2423A-3B91-41F5-8CC1-6BEE0AD17A97}" presName="horzThree" presStyleCnt="0"/>
      <dgm:spPr/>
    </dgm:pt>
    <dgm:pt modelId="{22DECA28-1A8D-4A4A-A7A9-BE4B01E7B72E}" type="pres">
      <dgm:prSet presAssocID="{29742569-5899-4989-B61F-48415C22532C}" presName="sibSpaceThree" presStyleCnt="0"/>
      <dgm:spPr/>
    </dgm:pt>
    <dgm:pt modelId="{C8A044AA-AA7E-4637-B9A2-ABA5A674949F}" type="pres">
      <dgm:prSet presAssocID="{AC271D77-9BC9-4449-83AF-BF5E67B15D87}" presName="vertThree" presStyleCnt="0"/>
      <dgm:spPr/>
    </dgm:pt>
    <dgm:pt modelId="{B92A9EB8-CFE8-4DE3-8D65-2055C255CD60}" type="pres">
      <dgm:prSet presAssocID="{AC271D77-9BC9-4449-83AF-BF5E67B15D87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23F7B2-C436-4D70-8E59-0CFD3FDAF675}" type="pres">
      <dgm:prSet presAssocID="{AC271D77-9BC9-4449-83AF-BF5E67B15D87}" presName="horzThree" presStyleCnt="0"/>
      <dgm:spPr/>
    </dgm:pt>
    <dgm:pt modelId="{BFE276AA-8104-4A2E-A0CA-BF4E00D3D624}" type="pres">
      <dgm:prSet presAssocID="{A6E4C31D-B326-4911-90DA-DBD09CFDC0D1}" presName="sibSpaceThree" presStyleCnt="0"/>
      <dgm:spPr/>
    </dgm:pt>
    <dgm:pt modelId="{D522C9CA-701E-410E-9D82-0D64F6384CE0}" type="pres">
      <dgm:prSet presAssocID="{A134C37D-12FE-4939-8332-F37A24836012}" presName="vertThree" presStyleCnt="0"/>
      <dgm:spPr/>
    </dgm:pt>
    <dgm:pt modelId="{1BAFAF6A-391C-44F3-A652-2E6A31C7EA8D}" type="pres">
      <dgm:prSet presAssocID="{A134C37D-12FE-4939-8332-F37A24836012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781677-EB8A-4B8F-8C71-35B605E2CEB2}" type="pres">
      <dgm:prSet presAssocID="{A134C37D-12FE-4939-8332-F37A24836012}" presName="horzThree" presStyleCnt="0"/>
      <dgm:spPr/>
    </dgm:pt>
  </dgm:ptLst>
  <dgm:cxnLst>
    <dgm:cxn modelId="{3CB22F9C-6A11-4072-BE27-5C56023ABDCC}" srcId="{12A7E5D9-ACDD-4649-9C9B-0386A38E5AF0}" destId="{8BF2423A-3B91-41F5-8CC1-6BEE0AD17A97}" srcOrd="0" destOrd="0" parTransId="{5444A73C-C063-45C3-A9B7-2097B58EB859}" sibTransId="{29742569-5899-4989-B61F-48415C22532C}"/>
    <dgm:cxn modelId="{1F883108-1D2C-452D-9E07-8A06E0252DAB}" srcId="{D695E27F-FDDD-4ED0-B64E-3207259B61C9}" destId="{96C160F0-CA55-45F6-8E0A-95FAF7A628F7}" srcOrd="0" destOrd="0" parTransId="{6A1A430F-C027-42E1-8E19-411C37B810F8}" sibTransId="{2DCD7B6B-A466-4F05-A1D0-166DCAD6E120}"/>
    <dgm:cxn modelId="{315C46C4-00EF-441F-A248-0EB2B71BA5A2}" type="presOf" srcId="{A134C37D-12FE-4939-8332-F37A24836012}" destId="{1BAFAF6A-391C-44F3-A652-2E6A31C7EA8D}" srcOrd="0" destOrd="0" presId="urn:microsoft.com/office/officeart/2005/8/layout/hierarchy4"/>
    <dgm:cxn modelId="{3E5A40C5-40EF-4FF5-9716-29DB21133BB2}" srcId="{96C160F0-CA55-45F6-8E0A-95FAF7A628F7}" destId="{0F2D982F-E1F8-4B1B-A1E8-F462F9E66DB7}" srcOrd="0" destOrd="0" parTransId="{E1CFF9F3-4C37-48B9-9741-31C4095EC396}" sibTransId="{482406F4-FC4D-421B-8744-A0BE710FE39D}"/>
    <dgm:cxn modelId="{7622BC94-8934-4366-8915-971A69296915}" srcId="{0F2D982F-E1F8-4B1B-A1E8-F462F9E66DB7}" destId="{D0BD5653-018C-41BF-AE48-0A227171131E}" srcOrd="4" destOrd="0" parTransId="{E2F0B6E0-E8A3-4A80-813F-52CAB8538B31}" sibTransId="{E4143003-52E6-4879-BD83-D54DA0A1AE96}"/>
    <dgm:cxn modelId="{2BC1748A-2B46-4DF0-B40B-E8EF1A8BC17B}" type="presOf" srcId="{D695E27F-FDDD-4ED0-B64E-3207259B61C9}" destId="{47BF6176-E747-48DB-B31C-AACC528DB501}" srcOrd="0" destOrd="0" presId="urn:microsoft.com/office/officeart/2005/8/layout/hierarchy4"/>
    <dgm:cxn modelId="{EF775C0D-5CAD-41A7-9031-0C37899A56A0}" srcId="{0F2D982F-E1F8-4B1B-A1E8-F462F9E66DB7}" destId="{4027EECA-9DE4-4251-81C0-51D9AD15D2FD}" srcOrd="3" destOrd="0" parTransId="{315F733D-4C4A-49D7-819B-9B4291132A0B}" sibTransId="{896CE03D-CDA4-4A18-8723-C5BE150DF73A}"/>
    <dgm:cxn modelId="{8F567CDE-F702-496C-8EBC-3FF4B4DC3E0B}" type="presOf" srcId="{D0BD5653-018C-41BF-AE48-0A227171131E}" destId="{9EF1CCA4-CBC5-4B88-8782-E3CC626E0621}" srcOrd="0" destOrd="0" presId="urn:microsoft.com/office/officeart/2005/8/layout/hierarchy4"/>
    <dgm:cxn modelId="{6BC63524-EE8D-4B05-AAD3-62AD887B6F08}" type="presOf" srcId="{4027EECA-9DE4-4251-81C0-51D9AD15D2FD}" destId="{4EBB6A5D-1E72-40B8-A2BB-8D763F3C49DA}" srcOrd="0" destOrd="0" presId="urn:microsoft.com/office/officeart/2005/8/layout/hierarchy4"/>
    <dgm:cxn modelId="{C2904967-D03F-4688-8659-1622E37B2FA9}" type="presOf" srcId="{96C160F0-CA55-45F6-8E0A-95FAF7A628F7}" destId="{FABF9B77-F01A-490B-BAE9-8882B2271091}" srcOrd="0" destOrd="0" presId="urn:microsoft.com/office/officeart/2005/8/layout/hierarchy4"/>
    <dgm:cxn modelId="{7A533863-4752-4596-914D-589C14106F90}" type="presOf" srcId="{12A7E5D9-ACDD-4649-9C9B-0386A38E5AF0}" destId="{E3E16F57-6308-4FAF-AEEF-90F4ABADDFB5}" srcOrd="0" destOrd="0" presId="urn:microsoft.com/office/officeart/2005/8/layout/hierarchy4"/>
    <dgm:cxn modelId="{FB810F48-8440-45F0-9290-A6428EADE009}" type="presOf" srcId="{30D98ADC-6A82-4431-A580-280C29057951}" destId="{AF990302-4436-4E00-A5F1-4F4FABB04F80}" srcOrd="0" destOrd="0" presId="urn:microsoft.com/office/officeart/2005/8/layout/hierarchy4"/>
    <dgm:cxn modelId="{91FB3575-FA22-4ECE-88F6-469385FAF8F1}" type="presOf" srcId="{0F2D982F-E1F8-4B1B-A1E8-F462F9E66DB7}" destId="{D7D5C516-B45E-43B9-B74A-21B1F6B26B64}" srcOrd="0" destOrd="0" presId="urn:microsoft.com/office/officeart/2005/8/layout/hierarchy4"/>
    <dgm:cxn modelId="{A4087085-5122-4388-946E-392112E035D5}" srcId="{0F2D982F-E1F8-4B1B-A1E8-F462F9E66DB7}" destId="{30D98ADC-6A82-4431-A580-280C29057951}" srcOrd="2" destOrd="0" parTransId="{5355EDE7-491D-4F12-B302-F2FB202C5A67}" sibTransId="{048FD063-C1C1-4865-BBAE-ACA4774F124A}"/>
    <dgm:cxn modelId="{85BE13DC-E942-461F-81A2-ED1E2C39F836}" srcId="{12A7E5D9-ACDD-4649-9C9B-0386A38E5AF0}" destId="{AC271D77-9BC9-4449-83AF-BF5E67B15D87}" srcOrd="1" destOrd="0" parTransId="{CA600F3D-F5D8-45B0-8E24-00648FB0ACEB}" sibTransId="{A6E4C31D-B326-4911-90DA-DBD09CFDC0D1}"/>
    <dgm:cxn modelId="{58B030D4-1E39-4661-90FE-6B7A1ED2AAB3}" type="presOf" srcId="{8BF2423A-3B91-41F5-8CC1-6BEE0AD17A97}" destId="{8D6802B5-71B1-4387-9AB3-29C5885BA598}" srcOrd="0" destOrd="0" presId="urn:microsoft.com/office/officeart/2005/8/layout/hierarchy4"/>
    <dgm:cxn modelId="{2EA700A5-0A83-40F5-9DDA-A14385773161}" type="presOf" srcId="{AC271D77-9BC9-4449-83AF-BF5E67B15D87}" destId="{B92A9EB8-CFE8-4DE3-8D65-2055C255CD60}" srcOrd="0" destOrd="0" presId="urn:microsoft.com/office/officeart/2005/8/layout/hierarchy4"/>
    <dgm:cxn modelId="{3F7A77BD-968C-42CE-8127-3B510878B5F9}" type="presOf" srcId="{5CDB2BB6-4E4A-40F1-BFDA-AA4E5B06BA95}" destId="{B5817B05-19EC-469F-82AC-5F71BB21BB4D}" srcOrd="0" destOrd="0" presId="urn:microsoft.com/office/officeart/2005/8/layout/hierarchy4"/>
    <dgm:cxn modelId="{C971B14B-66F7-46D6-9D88-1A818A56CC5F}" srcId="{0F2D982F-E1F8-4B1B-A1E8-F462F9E66DB7}" destId="{95B8921E-37E6-4099-BE9D-BA6FBC8163B0}" srcOrd="0" destOrd="0" parTransId="{4B828697-340F-41EA-9FD3-663D6D800A1B}" sibTransId="{772B12C4-9F22-4F5C-91F1-9A6C04DFE5EF}"/>
    <dgm:cxn modelId="{122652B9-5C3A-4A2D-831A-65D07BE01887}" type="presOf" srcId="{95B8921E-37E6-4099-BE9D-BA6FBC8163B0}" destId="{717C1024-62E0-4572-ACFF-21F07B1F1268}" srcOrd="0" destOrd="0" presId="urn:microsoft.com/office/officeart/2005/8/layout/hierarchy4"/>
    <dgm:cxn modelId="{489E2E2A-36DB-4E9B-8E0D-2611804189A6}" srcId="{12A7E5D9-ACDD-4649-9C9B-0386A38E5AF0}" destId="{A134C37D-12FE-4939-8332-F37A24836012}" srcOrd="2" destOrd="0" parTransId="{096AD56B-96D5-4573-B667-0D3B5086026C}" sibTransId="{C0C3764F-6EE4-4121-97D5-29EF238F0D4A}"/>
    <dgm:cxn modelId="{5C9E3609-D878-4B81-976B-B626F034FBB8}" srcId="{96C160F0-CA55-45F6-8E0A-95FAF7A628F7}" destId="{12A7E5D9-ACDD-4649-9C9B-0386A38E5AF0}" srcOrd="1" destOrd="0" parTransId="{E241667A-4511-412C-A801-1C8E992C9C8B}" sibTransId="{ECF9535C-C700-4A71-B3CE-93DD0288F767}"/>
    <dgm:cxn modelId="{0B701BFE-011D-4A3E-9A77-7330A3CB7355}" srcId="{0F2D982F-E1F8-4B1B-A1E8-F462F9E66DB7}" destId="{5CDB2BB6-4E4A-40F1-BFDA-AA4E5B06BA95}" srcOrd="1" destOrd="0" parTransId="{A2D4A656-DBE2-4D0F-8004-E8BE59BB17B5}" sibTransId="{9FD4BD3C-9019-4138-A926-FCE2AE97FA32}"/>
    <dgm:cxn modelId="{7CA38192-56FF-4E2E-8DB6-BCB1E9CD8025}" type="presParOf" srcId="{47BF6176-E747-48DB-B31C-AACC528DB501}" destId="{BEB8B66F-AE02-4278-A0BC-B86D4BDF3D7C}" srcOrd="0" destOrd="0" presId="urn:microsoft.com/office/officeart/2005/8/layout/hierarchy4"/>
    <dgm:cxn modelId="{B1A25C17-76AF-4B33-9547-3F3AFFFC002B}" type="presParOf" srcId="{BEB8B66F-AE02-4278-A0BC-B86D4BDF3D7C}" destId="{FABF9B77-F01A-490B-BAE9-8882B2271091}" srcOrd="0" destOrd="0" presId="urn:microsoft.com/office/officeart/2005/8/layout/hierarchy4"/>
    <dgm:cxn modelId="{0404F4E4-4A19-4063-95E8-173D054DF3CA}" type="presParOf" srcId="{BEB8B66F-AE02-4278-A0BC-B86D4BDF3D7C}" destId="{A57DEE0D-6A5A-41A1-9E1E-1BF3B159CCF5}" srcOrd="1" destOrd="0" presId="urn:microsoft.com/office/officeart/2005/8/layout/hierarchy4"/>
    <dgm:cxn modelId="{299DBFF3-B5A8-400B-AB26-4CFFD65A6E9B}" type="presParOf" srcId="{BEB8B66F-AE02-4278-A0BC-B86D4BDF3D7C}" destId="{69EF0B47-57ED-4386-9B66-1B3D0CC5D2A8}" srcOrd="2" destOrd="0" presId="urn:microsoft.com/office/officeart/2005/8/layout/hierarchy4"/>
    <dgm:cxn modelId="{385B2868-5301-4712-A3C4-E236232A6652}" type="presParOf" srcId="{69EF0B47-57ED-4386-9B66-1B3D0CC5D2A8}" destId="{B5856EB5-03A4-4C64-BFD3-E398ED573BA9}" srcOrd="0" destOrd="0" presId="urn:microsoft.com/office/officeart/2005/8/layout/hierarchy4"/>
    <dgm:cxn modelId="{BF0E08EE-C396-45AB-BC0C-167DFF63473E}" type="presParOf" srcId="{B5856EB5-03A4-4C64-BFD3-E398ED573BA9}" destId="{D7D5C516-B45E-43B9-B74A-21B1F6B26B64}" srcOrd="0" destOrd="0" presId="urn:microsoft.com/office/officeart/2005/8/layout/hierarchy4"/>
    <dgm:cxn modelId="{3DB66936-AED3-44EF-B177-C4ABA92B7C07}" type="presParOf" srcId="{B5856EB5-03A4-4C64-BFD3-E398ED573BA9}" destId="{0F24D549-F00D-4F47-B7AD-0974B8D6FCB1}" srcOrd="1" destOrd="0" presId="urn:microsoft.com/office/officeart/2005/8/layout/hierarchy4"/>
    <dgm:cxn modelId="{2BEC3031-931E-499D-98FC-2B739ACD919E}" type="presParOf" srcId="{B5856EB5-03A4-4C64-BFD3-E398ED573BA9}" destId="{98331055-148A-40B5-8FF4-CFE3B5C83D5F}" srcOrd="2" destOrd="0" presId="urn:microsoft.com/office/officeart/2005/8/layout/hierarchy4"/>
    <dgm:cxn modelId="{516A8E68-81BD-4C3A-8BA4-FD24C5F4FC85}" type="presParOf" srcId="{98331055-148A-40B5-8FF4-CFE3B5C83D5F}" destId="{97EA76BD-0BE2-4073-B4D0-76570B771FFF}" srcOrd="0" destOrd="0" presId="urn:microsoft.com/office/officeart/2005/8/layout/hierarchy4"/>
    <dgm:cxn modelId="{F2D29FC8-33AE-46C2-956A-2E4ACE302ECA}" type="presParOf" srcId="{97EA76BD-0BE2-4073-B4D0-76570B771FFF}" destId="{717C1024-62E0-4572-ACFF-21F07B1F1268}" srcOrd="0" destOrd="0" presId="urn:microsoft.com/office/officeart/2005/8/layout/hierarchy4"/>
    <dgm:cxn modelId="{4CF4E15F-6B60-4C4D-973B-75ADC679E7EE}" type="presParOf" srcId="{97EA76BD-0BE2-4073-B4D0-76570B771FFF}" destId="{63D43B9A-2D98-48FD-AAA5-CDCBF482262E}" srcOrd="1" destOrd="0" presId="urn:microsoft.com/office/officeart/2005/8/layout/hierarchy4"/>
    <dgm:cxn modelId="{91C1D268-9DB3-408B-AEE1-D08091682DF4}" type="presParOf" srcId="{98331055-148A-40B5-8FF4-CFE3B5C83D5F}" destId="{DA71D284-404A-4A7E-9496-AA1FC094714C}" srcOrd="1" destOrd="0" presId="urn:microsoft.com/office/officeart/2005/8/layout/hierarchy4"/>
    <dgm:cxn modelId="{BFE23C3E-B3A3-4289-A65F-44E9153EED4A}" type="presParOf" srcId="{98331055-148A-40B5-8FF4-CFE3B5C83D5F}" destId="{B94C1F9F-A2C3-4247-BE59-A784D4F4F570}" srcOrd="2" destOrd="0" presId="urn:microsoft.com/office/officeart/2005/8/layout/hierarchy4"/>
    <dgm:cxn modelId="{782660D8-65E7-4B6C-B875-3DA91995D27A}" type="presParOf" srcId="{B94C1F9F-A2C3-4247-BE59-A784D4F4F570}" destId="{B5817B05-19EC-469F-82AC-5F71BB21BB4D}" srcOrd="0" destOrd="0" presId="urn:microsoft.com/office/officeart/2005/8/layout/hierarchy4"/>
    <dgm:cxn modelId="{B587C2F5-1F10-4FB7-B255-B5E24F03B163}" type="presParOf" srcId="{B94C1F9F-A2C3-4247-BE59-A784D4F4F570}" destId="{959E4025-77BC-49E7-9A06-10B2E3DDD3B6}" srcOrd="1" destOrd="0" presId="urn:microsoft.com/office/officeart/2005/8/layout/hierarchy4"/>
    <dgm:cxn modelId="{F83B854E-0038-4D8A-A530-625C735CFFB2}" type="presParOf" srcId="{98331055-148A-40B5-8FF4-CFE3B5C83D5F}" destId="{1CD47981-9E64-4A82-BC65-5B4D686CC906}" srcOrd="3" destOrd="0" presId="urn:microsoft.com/office/officeart/2005/8/layout/hierarchy4"/>
    <dgm:cxn modelId="{E1E8711C-A15B-4037-B5CD-F4132FD921F2}" type="presParOf" srcId="{98331055-148A-40B5-8FF4-CFE3B5C83D5F}" destId="{33CDBC29-5F13-494D-B078-5042AF1F568A}" srcOrd="4" destOrd="0" presId="urn:microsoft.com/office/officeart/2005/8/layout/hierarchy4"/>
    <dgm:cxn modelId="{A34717C6-28A7-4016-85C7-72994BC61325}" type="presParOf" srcId="{33CDBC29-5F13-494D-B078-5042AF1F568A}" destId="{AF990302-4436-4E00-A5F1-4F4FABB04F80}" srcOrd="0" destOrd="0" presId="urn:microsoft.com/office/officeart/2005/8/layout/hierarchy4"/>
    <dgm:cxn modelId="{E39AB8D4-15CD-45E4-A701-07EB9E04D476}" type="presParOf" srcId="{33CDBC29-5F13-494D-B078-5042AF1F568A}" destId="{3221E4B1-2209-4C11-A693-BA1876076CC8}" srcOrd="1" destOrd="0" presId="urn:microsoft.com/office/officeart/2005/8/layout/hierarchy4"/>
    <dgm:cxn modelId="{0E129F82-027C-42EF-A232-9377B60EF5B0}" type="presParOf" srcId="{98331055-148A-40B5-8FF4-CFE3B5C83D5F}" destId="{A140E7F4-3559-485F-A320-C4E20A41CF2A}" srcOrd="5" destOrd="0" presId="urn:microsoft.com/office/officeart/2005/8/layout/hierarchy4"/>
    <dgm:cxn modelId="{6D5824CD-E5D5-4C9B-AB2A-5A6A9A04AE6F}" type="presParOf" srcId="{98331055-148A-40B5-8FF4-CFE3B5C83D5F}" destId="{7D0B974F-4F37-451C-8A17-61795F9545BB}" srcOrd="6" destOrd="0" presId="urn:microsoft.com/office/officeart/2005/8/layout/hierarchy4"/>
    <dgm:cxn modelId="{67D58B05-F2D0-4D1D-B980-AC5D7A5DB0AD}" type="presParOf" srcId="{7D0B974F-4F37-451C-8A17-61795F9545BB}" destId="{4EBB6A5D-1E72-40B8-A2BB-8D763F3C49DA}" srcOrd="0" destOrd="0" presId="urn:microsoft.com/office/officeart/2005/8/layout/hierarchy4"/>
    <dgm:cxn modelId="{3B65E331-D9C7-47FF-9894-6B7EE15B31FC}" type="presParOf" srcId="{7D0B974F-4F37-451C-8A17-61795F9545BB}" destId="{13248F96-C5FF-412B-AD82-7A3E926A09EA}" srcOrd="1" destOrd="0" presId="urn:microsoft.com/office/officeart/2005/8/layout/hierarchy4"/>
    <dgm:cxn modelId="{F1A25F96-29B7-4343-B846-3CFCAF269DDD}" type="presParOf" srcId="{98331055-148A-40B5-8FF4-CFE3B5C83D5F}" destId="{A8986BB5-60DD-4053-8447-59A7D0AFBFEA}" srcOrd="7" destOrd="0" presId="urn:microsoft.com/office/officeart/2005/8/layout/hierarchy4"/>
    <dgm:cxn modelId="{6601831A-E80F-4F25-8C67-48247EF6D963}" type="presParOf" srcId="{98331055-148A-40B5-8FF4-CFE3B5C83D5F}" destId="{0C6D3D08-E419-4C95-95DC-6D4D5AF7C70C}" srcOrd="8" destOrd="0" presId="urn:microsoft.com/office/officeart/2005/8/layout/hierarchy4"/>
    <dgm:cxn modelId="{C5EEE241-D624-4443-A252-780B2B4356D2}" type="presParOf" srcId="{0C6D3D08-E419-4C95-95DC-6D4D5AF7C70C}" destId="{9EF1CCA4-CBC5-4B88-8782-E3CC626E0621}" srcOrd="0" destOrd="0" presId="urn:microsoft.com/office/officeart/2005/8/layout/hierarchy4"/>
    <dgm:cxn modelId="{5338378F-E8AC-41E7-87F0-B4AF9B87EFBF}" type="presParOf" srcId="{0C6D3D08-E419-4C95-95DC-6D4D5AF7C70C}" destId="{D791091D-6E21-46BE-A06A-70C66D8ABA69}" srcOrd="1" destOrd="0" presId="urn:microsoft.com/office/officeart/2005/8/layout/hierarchy4"/>
    <dgm:cxn modelId="{B6EB3E66-F928-45F1-A468-38338D5FF47F}" type="presParOf" srcId="{69EF0B47-57ED-4386-9B66-1B3D0CC5D2A8}" destId="{E3364BFD-876E-4AC1-B16F-0BBF76A624A7}" srcOrd="1" destOrd="0" presId="urn:microsoft.com/office/officeart/2005/8/layout/hierarchy4"/>
    <dgm:cxn modelId="{0CC3A257-5B17-4FAD-BD66-34E066068606}" type="presParOf" srcId="{69EF0B47-57ED-4386-9B66-1B3D0CC5D2A8}" destId="{D0ED7693-86DD-43FE-9A63-9D49EEBD959A}" srcOrd="2" destOrd="0" presId="urn:microsoft.com/office/officeart/2005/8/layout/hierarchy4"/>
    <dgm:cxn modelId="{42529AF0-9EA5-470F-88CD-FCF4B91C46CA}" type="presParOf" srcId="{D0ED7693-86DD-43FE-9A63-9D49EEBD959A}" destId="{E3E16F57-6308-4FAF-AEEF-90F4ABADDFB5}" srcOrd="0" destOrd="0" presId="urn:microsoft.com/office/officeart/2005/8/layout/hierarchy4"/>
    <dgm:cxn modelId="{7940B0AF-0D00-4F34-AA63-4065D50805FE}" type="presParOf" srcId="{D0ED7693-86DD-43FE-9A63-9D49EEBD959A}" destId="{ABD531DA-0537-4493-9368-E80D22C62944}" srcOrd="1" destOrd="0" presId="urn:microsoft.com/office/officeart/2005/8/layout/hierarchy4"/>
    <dgm:cxn modelId="{7D4225B1-098A-4A10-BF76-3980AD4491E3}" type="presParOf" srcId="{D0ED7693-86DD-43FE-9A63-9D49EEBD959A}" destId="{572CED48-136D-42E9-85C7-9DDE0A27D102}" srcOrd="2" destOrd="0" presId="urn:microsoft.com/office/officeart/2005/8/layout/hierarchy4"/>
    <dgm:cxn modelId="{A3A59CE7-2CC2-48BA-A5DB-81B2399280A3}" type="presParOf" srcId="{572CED48-136D-42E9-85C7-9DDE0A27D102}" destId="{FCFD4C11-2F15-4ED5-8557-BDC35F68D6FB}" srcOrd="0" destOrd="0" presId="urn:microsoft.com/office/officeart/2005/8/layout/hierarchy4"/>
    <dgm:cxn modelId="{8CC93A7A-D9F3-4E93-88A4-2F7512B42692}" type="presParOf" srcId="{FCFD4C11-2F15-4ED5-8557-BDC35F68D6FB}" destId="{8D6802B5-71B1-4387-9AB3-29C5885BA598}" srcOrd="0" destOrd="0" presId="urn:microsoft.com/office/officeart/2005/8/layout/hierarchy4"/>
    <dgm:cxn modelId="{EC49BFE7-CA43-4DCF-9FD2-81F2BC245345}" type="presParOf" srcId="{FCFD4C11-2F15-4ED5-8557-BDC35F68D6FB}" destId="{5F37F2B3-A6AE-47BB-BF9F-B3EAB8DD11C1}" srcOrd="1" destOrd="0" presId="urn:microsoft.com/office/officeart/2005/8/layout/hierarchy4"/>
    <dgm:cxn modelId="{F4B46400-AA6B-4BC1-9A04-5F068B685AE9}" type="presParOf" srcId="{572CED48-136D-42E9-85C7-9DDE0A27D102}" destId="{22DECA28-1A8D-4A4A-A7A9-BE4B01E7B72E}" srcOrd="1" destOrd="0" presId="urn:microsoft.com/office/officeart/2005/8/layout/hierarchy4"/>
    <dgm:cxn modelId="{A7680BD7-6EBC-48A3-AF1C-A5D68B686A5B}" type="presParOf" srcId="{572CED48-136D-42E9-85C7-9DDE0A27D102}" destId="{C8A044AA-AA7E-4637-B9A2-ABA5A674949F}" srcOrd="2" destOrd="0" presId="urn:microsoft.com/office/officeart/2005/8/layout/hierarchy4"/>
    <dgm:cxn modelId="{CDB61A22-8368-4531-A43A-D9FF820F4D4E}" type="presParOf" srcId="{C8A044AA-AA7E-4637-B9A2-ABA5A674949F}" destId="{B92A9EB8-CFE8-4DE3-8D65-2055C255CD60}" srcOrd="0" destOrd="0" presId="urn:microsoft.com/office/officeart/2005/8/layout/hierarchy4"/>
    <dgm:cxn modelId="{E3C4A3CD-9786-4A25-AD80-56F683E51EF8}" type="presParOf" srcId="{C8A044AA-AA7E-4637-B9A2-ABA5A674949F}" destId="{9C23F7B2-C436-4D70-8E59-0CFD3FDAF675}" srcOrd="1" destOrd="0" presId="urn:microsoft.com/office/officeart/2005/8/layout/hierarchy4"/>
    <dgm:cxn modelId="{1F9B5E94-E7AD-4D3D-93C0-B49D8F08371E}" type="presParOf" srcId="{572CED48-136D-42E9-85C7-9DDE0A27D102}" destId="{BFE276AA-8104-4A2E-A0CA-BF4E00D3D624}" srcOrd="3" destOrd="0" presId="urn:microsoft.com/office/officeart/2005/8/layout/hierarchy4"/>
    <dgm:cxn modelId="{F4D8B0FA-FE73-4E67-83AA-D6CF0B2B67C1}" type="presParOf" srcId="{572CED48-136D-42E9-85C7-9DDE0A27D102}" destId="{D522C9CA-701E-410E-9D82-0D64F6384CE0}" srcOrd="4" destOrd="0" presId="urn:microsoft.com/office/officeart/2005/8/layout/hierarchy4"/>
    <dgm:cxn modelId="{9816B078-C33D-4F17-B16D-3EE9025CD72B}" type="presParOf" srcId="{D522C9CA-701E-410E-9D82-0D64F6384CE0}" destId="{1BAFAF6A-391C-44F3-A652-2E6A31C7EA8D}" srcOrd="0" destOrd="0" presId="urn:microsoft.com/office/officeart/2005/8/layout/hierarchy4"/>
    <dgm:cxn modelId="{A3A2312F-E98E-4DD6-A9BC-C367B4C3F05A}" type="presParOf" srcId="{D522C9CA-701E-410E-9D82-0D64F6384CE0}" destId="{9A781677-EB8A-4B8F-8C71-35B605E2CEB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F9B77-F01A-490B-BAE9-8882B2271091}">
      <dsp:nvSpPr>
        <dsp:cNvPr id="0" name=""/>
        <dsp:cNvSpPr/>
      </dsp:nvSpPr>
      <dsp:spPr>
        <a:xfrm>
          <a:off x="7372" y="0"/>
          <a:ext cx="997930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5500" b="1" i="0" u="none" strike="noStrike" kern="1200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نمونه‌گيري</a:t>
          </a:r>
          <a:endParaRPr kumimoji="0" lang="en-US" sz="55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55374" y="48002"/>
        <a:ext cx="9883299" cy="1542913"/>
      </dsp:txXfrm>
    </dsp:sp>
    <dsp:sp modelId="{D7D5C516-B45E-43B9-B74A-21B1F6B26B64}">
      <dsp:nvSpPr>
        <dsp:cNvPr id="0" name=""/>
        <dsp:cNvSpPr/>
      </dsp:nvSpPr>
      <dsp:spPr>
        <a:xfrm>
          <a:off x="3686" y="1815159"/>
          <a:ext cx="6186784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5500" b="1" i="0" u="none" strike="noStrike" kern="1200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احتمالي</a:t>
          </a:r>
          <a:endParaRPr kumimoji="0" lang="en-US" sz="55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51688" y="1863161"/>
        <a:ext cx="6090780" cy="1542913"/>
      </dsp:txXfrm>
    </dsp:sp>
    <dsp:sp modelId="{717C1024-62E0-4572-ACFF-21F07B1F1268}">
      <dsp:nvSpPr>
        <dsp:cNvPr id="0" name=""/>
        <dsp:cNvSpPr/>
      </dsp:nvSpPr>
      <dsp:spPr>
        <a:xfrm>
          <a:off x="3686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تصادفي ساده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38749" y="3663087"/>
        <a:ext cx="1127007" cy="1568791"/>
      </dsp:txXfrm>
    </dsp:sp>
    <dsp:sp modelId="{B5817B05-19EC-469F-82AC-5F71BB21BB4D}">
      <dsp:nvSpPr>
        <dsp:cNvPr id="0" name=""/>
        <dsp:cNvSpPr/>
      </dsp:nvSpPr>
      <dsp:spPr>
        <a:xfrm>
          <a:off x="1251099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تصادفي منظم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1286162" y="3663087"/>
        <a:ext cx="1127007" cy="1568791"/>
      </dsp:txXfrm>
    </dsp:sp>
    <dsp:sp modelId="{AF990302-4436-4E00-A5F1-4F4FABB04F80}">
      <dsp:nvSpPr>
        <dsp:cNvPr id="0" name=""/>
        <dsp:cNvSpPr/>
      </dsp:nvSpPr>
      <dsp:spPr>
        <a:xfrm>
          <a:off x="2498512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طبقه‌اي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2533575" y="3663087"/>
        <a:ext cx="1127007" cy="1568791"/>
      </dsp:txXfrm>
    </dsp:sp>
    <dsp:sp modelId="{4EBB6A5D-1E72-40B8-A2BB-8D763F3C49DA}">
      <dsp:nvSpPr>
        <dsp:cNvPr id="0" name=""/>
        <dsp:cNvSpPr/>
      </dsp:nvSpPr>
      <dsp:spPr>
        <a:xfrm>
          <a:off x="3745925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خوشه‌اي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3780988" y="3663087"/>
        <a:ext cx="1127007" cy="1568791"/>
      </dsp:txXfrm>
    </dsp:sp>
    <dsp:sp modelId="{9EF1CCA4-CBC5-4B88-8782-E3CC626E0621}">
      <dsp:nvSpPr>
        <dsp:cNvPr id="0" name=""/>
        <dsp:cNvSpPr/>
      </dsp:nvSpPr>
      <dsp:spPr>
        <a:xfrm>
          <a:off x="4993337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چند مرحله‌اي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5028400" y="3663087"/>
        <a:ext cx="1127007" cy="1568791"/>
      </dsp:txXfrm>
    </dsp:sp>
    <dsp:sp modelId="{E3E16F57-6308-4FAF-AEEF-90F4ABADDFB5}">
      <dsp:nvSpPr>
        <dsp:cNvPr id="0" name=""/>
        <dsp:cNvSpPr/>
      </dsp:nvSpPr>
      <dsp:spPr>
        <a:xfrm>
          <a:off x="6291030" y="1815159"/>
          <a:ext cx="3691959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5500" b="1" i="0" u="none" strike="noStrike" kern="1200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غير احتمالي</a:t>
          </a:r>
          <a:endParaRPr kumimoji="0" lang="en-US" sz="55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6339032" y="1863161"/>
        <a:ext cx="3595955" cy="1542913"/>
      </dsp:txXfrm>
    </dsp:sp>
    <dsp:sp modelId="{8D6802B5-71B1-4387-9AB3-29C5885BA598}">
      <dsp:nvSpPr>
        <dsp:cNvPr id="0" name=""/>
        <dsp:cNvSpPr/>
      </dsp:nvSpPr>
      <dsp:spPr>
        <a:xfrm>
          <a:off x="6291030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ساده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6326093" y="3663087"/>
        <a:ext cx="1127007" cy="1568791"/>
      </dsp:txXfrm>
    </dsp:sp>
    <dsp:sp modelId="{B92A9EB8-CFE8-4DE3-8D65-2055C255CD60}">
      <dsp:nvSpPr>
        <dsp:cNvPr id="0" name=""/>
        <dsp:cNvSpPr/>
      </dsp:nvSpPr>
      <dsp:spPr>
        <a:xfrm>
          <a:off x="7538443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سهميه‌اي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7573506" y="3663087"/>
        <a:ext cx="1127007" cy="1568791"/>
      </dsp:txXfrm>
    </dsp:sp>
    <dsp:sp modelId="{1BAFAF6A-391C-44F3-A652-2E6A31C7EA8D}">
      <dsp:nvSpPr>
        <dsp:cNvPr id="0" name=""/>
        <dsp:cNvSpPr/>
      </dsp:nvSpPr>
      <dsp:spPr>
        <a:xfrm>
          <a:off x="8785856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قضاوتي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8820919" y="3663087"/>
        <a:ext cx="1127007" cy="1568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0960162-B493-4F69-AAD1-25854A62BF9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9E99D58-3AD2-47BA-B2A8-F9F3A6A5E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7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66DF0-862E-4EFA-B546-4C38061B1F2B}" type="slidenum">
              <a:rPr lang="ar-SA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20929"/>
      </p:ext>
    </p:extLst>
  </p:cSld>
  <p:clrMapOvr>
    <a:masterClrMapping/>
  </p:clrMapOvr>
  <p:transition advTm="10992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8249"/>
      </p:ext>
    </p:extLst>
  </p:cSld>
  <p:clrMapOvr>
    <a:masterClrMapping/>
  </p:clrMapOvr>
  <p:transition advTm="10992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78908"/>
      </p:ext>
    </p:extLst>
  </p:cSld>
  <p:clrMapOvr>
    <a:masterClrMapping/>
  </p:clrMapOvr>
  <p:transition advTm="10992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464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685800"/>
            <a:ext cx="10464800" cy="5867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4298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Koodak" panose="00000700000000000000" pitchFamily="2" charset="-78"/>
              </a:defRPr>
            </a:lvl1pPr>
            <a:lvl2pPr algn="r" rtl="1">
              <a:defRPr>
                <a:cs typeface="B Koodak" panose="00000700000000000000" pitchFamily="2" charset="-78"/>
              </a:defRPr>
            </a:lvl2pPr>
            <a:lvl3pPr algn="r" rtl="1">
              <a:defRPr>
                <a:cs typeface="B Koodak" panose="00000700000000000000" pitchFamily="2" charset="-78"/>
              </a:defRPr>
            </a:lvl3pPr>
            <a:lvl4pPr algn="r" rtl="1">
              <a:defRPr>
                <a:cs typeface="B Koodak" panose="00000700000000000000" pitchFamily="2" charset="-78"/>
              </a:defRPr>
            </a:lvl4pPr>
            <a:lvl5pPr algn="r" rtl="1">
              <a:defRPr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276"/>
      </p:ext>
    </p:extLst>
  </p:cSld>
  <p:clrMapOvr>
    <a:masterClrMapping/>
  </p:clrMapOvr>
  <p:transition advTm="10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41986"/>
      </p:ext>
    </p:extLst>
  </p:cSld>
  <p:clrMapOvr>
    <a:masterClrMapping/>
  </p:clrMapOvr>
  <p:transition advTm="10992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17917"/>
      </p:ext>
    </p:extLst>
  </p:cSld>
  <p:clrMapOvr>
    <a:masterClrMapping/>
  </p:clrMapOvr>
  <p:transition advTm="10992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17217"/>
      </p:ext>
    </p:extLst>
  </p:cSld>
  <p:clrMapOvr>
    <a:masterClrMapping/>
  </p:clrMapOvr>
  <p:transition advTm="10992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2637"/>
      </p:ext>
    </p:extLst>
  </p:cSld>
  <p:clrMapOvr>
    <a:masterClrMapping/>
  </p:clrMapOvr>
  <p:transition advTm="10992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4362"/>
      </p:ext>
    </p:extLst>
  </p:cSld>
  <p:clrMapOvr>
    <a:masterClrMapping/>
  </p:clrMapOvr>
  <p:transition advTm="10992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2930"/>
      </p:ext>
    </p:extLst>
  </p:cSld>
  <p:clrMapOvr>
    <a:masterClrMapping/>
  </p:clrMapOvr>
  <p:transition advTm="10992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65875"/>
      </p:ext>
    </p:extLst>
  </p:cSld>
  <p:clrMapOvr>
    <a:masterClrMapping/>
  </p:clrMapOvr>
  <p:transition advTm="10992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6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10992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BA6E-7C2D-4BB5-889A-AB48C650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نمونه‌گیری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A811-25A7-4625-B368-328743952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انتخاب مواردی از بین کل جمعیت هدف که نماینده خوبی برای پاسخ به سوال پژوهش باشد.</a:t>
            </a:r>
          </a:p>
          <a:p>
            <a:r>
              <a:rPr lang="fa-IR" dirty="0"/>
              <a:t>مفهوم نمونه‌گیری بسته به نوع مطالعه متفاوت است.</a:t>
            </a:r>
          </a:p>
          <a:p>
            <a:pPr lvl="1"/>
            <a:r>
              <a:rPr lang="fa-I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مقطعی</a:t>
            </a:r>
            <a:r>
              <a:rPr lang="fa-IR" dirty="0"/>
              <a:t>: نمونه‌ای تصادفی از جامعه هدف</a:t>
            </a:r>
          </a:p>
          <a:p>
            <a:pPr lvl="1"/>
            <a:r>
              <a:rPr lang="fa-I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کوهورت</a:t>
            </a:r>
            <a:r>
              <a:rPr lang="fa-IR" dirty="0"/>
              <a:t>: عمدتاً ریزش نمونه‌های ممکن است باعث سوگیری شود</a:t>
            </a:r>
          </a:p>
          <a:p>
            <a:pPr lvl="1"/>
            <a:r>
              <a:rPr lang="fa-I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مورد-شاهدی</a:t>
            </a:r>
            <a:r>
              <a:rPr lang="fa-IR" dirty="0"/>
              <a:t>: شیوه انتخاب موارد و شاهدها باید با دقت بسیار زیاد باشد</a:t>
            </a:r>
          </a:p>
          <a:p>
            <a:pPr lvl="1"/>
            <a:r>
              <a:rPr lang="fa-I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مداخله‌ای</a:t>
            </a:r>
            <a:r>
              <a:rPr lang="fa-IR" dirty="0"/>
              <a:t>: نمونه‌گیری معمولاً تصادفی نیست ولی شیوه تقسیم نمونه‌ها در گروه مداخله و شاهد باید با دقت انجام شود</a:t>
            </a:r>
          </a:p>
          <a:p>
            <a:pPr lvl="1"/>
            <a:r>
              <a:rPr lang="fa-I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کیفی</a:t>
            </a:r>
            <a:r>
              <a:rPr lang="fa-IR" dirty="0"/>
              <a:t>: نمونه‌گیری هدفمند و با توجه به اهداف مطالعه انجام می‌شود.</a:t>
            </a:r>
          </a:p>
          <a:p>
            <a:pPr marL="0" indent="0">
              <a:buNone/>
            </a:pPr>
            <a:r>
              <a:rPr lang="fa-IR" dirty="0"/>
              <a:t>عمده مبانی تئوریکی که برای نمونه‌گیری ذکر می‌شود مربوط به مطالعات مقطعی است.</a:t>
            </a:r>
          </a:p>
        </p:txBody>
      </p:sp>
    </p:spTree>
    <p:extLst>
      <p:ext uri="{BB962C8B-B14F-4D97-AF65-F5344CB8AC3E}">
        <p14:creationId xmlns:p14="http://schemas.microsoft.com/office/powerpoint/2010/main" val="2936087046"/>
      </p:ext>
    </p:extLst>
  </p:cSld>
  <p:clrMapOvr>
    <a:masterClrMapping/>
  </p:clrMapOvr>
  <p:transition advTm="10992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نمونه گيري چند مرحله ای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43050"/>
            <a:ext cx="9144000" cy="4267200"/>
          </a:xfrm>
        </p:spPr>
        <p:txBody>
          <a:bodyPr>
            <a:normAutofit lnSpcReduction="10000"/>
          </a:bodyPr>
          <a:lstStyle/>
          <a:p>
            <a:r>
              <a:rPr lang="fa-IR" dirty="0"/>
              <a:t>نمونه گيري چند مرحله اي (</a:t>
            </a:r>
            <a:r>
              <a:rPr lang="en-US" dirty="0"/>
              <a:t>multistage</a:t>
            </a:r>
            <a:r>
              <a:rPr lang="fa-IR" dirty="0"/>
              <a:t>)</a:t>
            </a:r>
            <a:r>
              <a:rPr lang="en-US" dirty="0"/>
              <a:t>:</a:t>
            </a:r>
            <a:r>
              <a:rPr lang="fa-IR" dirty="0"/>
              <a:t> یعنی ترکیب این روشها و تنظیم مدلی تناسب با نیازها و شرایط</a:t>
            </a:r>
          </a:p>
          <a:p>
            <a:endParaRPr lang="fa-IR" sz="1600" dirty="0"/>
          </a:p>
          <a:p>
            <a:pPr>
              <a:buNone/>
            </a:pP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میزان مصرف سیگار در دانش آموزان شهر کرمان</a:t>
            </a:r>
          </a:p>
          <a:p>
            <a:endParaRPr lang="fa-IR" sz="1000" dirty="0"/>
          </a:p>
          <a:p>
            <a:r>
              <a:rPr lang="fa-IR" dirty="0"/>
              <a:t>تقسیم شهر کرمان به چند منطقه</a:t>
            </a:r>
          </a:p>
          <a:p>
            <a:r>
              <a:rPr lang="fa-IR" dirty="0"/>
              <a:t>تقسیم مدارس هر منطقه به پسرانه و دخترانه</a:t>
            </a:r>
          </a:p>
          <a:p>
            <a:r>
              <a:rPr lang="fa-IR" dirty="0"/>
              <a:t>انتخاب 3 مدرسه پسرانه و 3 مدرسه دخترانه در هر منطقه</a:t>
            </a:r>
          </a:p>
          <a:p>
            <a:r>
              <a:rPr lang="fa-IR" dirty="0"/>
              <a:t>انتخاب یک کلاس از هر رده تحصیلی</a:t>
            </a:r>
          </a:p>
          <a:p>
            <a:r>
              <a:rPr lang="fa-IR" dirty="0"/>
              <a:t>گزینش دانش آموزانی که فامیل آنها با ”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lang="fa-IR" dirty="0"/>
              <a:t>“، ”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fa-IR" dirty="0"/>
              <a:t>“ و ”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fa-IR" dirty="0"/>
              <a:t>“ شروع می شود</a:t>
            </a:r>
          </a:p>
        </p:txBody>
      </p:sp>
    </p:spTree>
  </p:cSld>
  <p:clrMapOvr>
    <a:masterClrMapping/>
  </p:clrMapOvr>
  <p:transition advTm="22584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نمونه‌گيري غير احتمالي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24" y="1905000"/>
            <a:ext cx="7848600" cy="2961640"/>
          </a:xfrm>
        </p:spPr>
        <p:txBody>
          <a:bodyPr/>
          <a:lstStyle/>
          <a:p>
            <a:r>
              <a:rPr lang="fa-IR" dirty="0"/>
              <a:t>نمونه‌گيري آسان</a:t>
            </a:r>
            <a:r>
              <a:rPr lang="en-US" dirty="0"/>
              <a:t>  </a:t>
            </a:r>
            <a:r>
              <a:rPr lang="fa-IR" dirty="0"/>
              <a:t> </a:t>
            </a:r>
            <a:r>
              <a:rPr lang="en-US" dirty="0"/>
              <a:t>convenience of haphazard</a:t>
            </a:r>
            <a:endParaRPr lang="fa-IR" dirty="0"/>
          </a:p>
          <a:p>
            <a:endParaRPr lang="fa-IR" dirty="0"/>
          </a:p>
          <a:p>
            <a:r>
              <a:rPr lang="fa-IR" dirty="0"/>
              <a:t>نمونه‌گيري قضاوتي</a:t>
            </a:r>
          </a:p>
          <a:p>
            <a:endParaRPr lang="fa-IR" dirty="0"/>
          </a:p>
          <a:p>
            <a:r>
              <a:rPr lang="fa-IR" dirty="0"/>
              <a:t>نمونه‌گيري سهميه‌اي</a:t>
            </a:r>
            <a:endParaRPr lang="en-US" dirty="0"/>
          </a:p>
        </p:txBody>
      </p:sp>
    </p:spTree>
  </p:cSld>
  <p:clrMapOvr>
    <a:masterClrMapping/>
  </p:clrMapOvr>
  <p:transition advTm="13296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حجم نمونه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مفهوم و كاربرد حجم نمونه</a:t>
            </a:r>
          </a:p>
          <a:p>
            <a:endParaRPr lang="en-US"/>
          </a:p>
          <a:p>
            <a:r>
              <a:rPr lang="en-US"/>
              <a:t>روشهاي محاسبه حجم نمونه</a:t>
            </a:r>
          </a:p>
          <a:p>
            <a:pPr lvl="1"/>
            <a:r>
              <a:rPr lang="en-US"/>
              <a:t>آماري</a:t>
            </a:r>
          </a:p>
          <a:p>
            <a:pPr lvl="1"/>
            <a:r>
              <a:rPr lang="en-US"/>
              <a:t>مطالعات مشابه</a:t>
            </a:r>
          </a:p>
          <a:p>
            <a:pPr lvl="1"/>
            <a:r>
              <a:rPr lang="en-US"/>
              <a:t>امكانات موجود</a:t>
            </a:r>
          </a:p>
          <a:p>
            <a:r>
              <a:rPr lang="en-US"/>
              <a:t>چرا در مطالعات آزمايشگاهي حجم نمونه كمتري نياز است؟</a:t>
            </a:r>
          </a:p>
          <a:p>
            <a:endParaRPr lang="en-US"/>
          </a:p>
        </p:txBody>
      </p:sp>
    </p:spTree>
  </p:cSld>
  <p:clrMapOvr>
    <a:masterClrMapping/>
  </p:clrMapOvr>
  <p:transition advTm="22646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عوامل موثر در حجم نمونه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امكانات موجود</a:t>
            </a:r>
          </a:p>
          <a:p>
            <a:r>
              <a:rPr lang="en-US"/>
              <a:t>هزينه مورد نياز</a:t>
            </a:r>
          </a:p>
          <a:p>
            <a:r>
              <a:rPr lang="en-US"/>
              <a:t>مسايل اخلاقي</a:t>
            </a:r>
          </a:p>
          <a:p>
            <a:r>
              <a:rPr lang="en-US"/>
              <a:t>خطاهاي آماري مورد قبول</a:t>
            </a:r>
          </a:p>
          <a:p>
            <a:endParaRPr lang="en-US"/>
          </a:p>
          <a:p>
            <a:r>
              <a:rPr lang="en-US"/>
              <a:t>مفهوم دقت در تخمين در مطالعات توصيفي</a:t>
            </a:r>
          </a:p>
          <a:p>
            <a:r>
              <a:rPr lang="en-US"/>
              <a:t>مفهوم دقت در تخمين در مطالعات تحليلي</a:t>
            </a:r>
          </a:p>
          <a:p>
            <a:r>
              <a:rPr lang="en-US"/>
              <a:t>مفهوم ميزان تاثير</a:t>
            </a:r>
          </a:p>
          <a:p>
            <a:pPr algn="l">
              <a:buFontTx/>
              <a:buNone/>
            </a:pPr>
            <a:r>
              <a:rPr lang="en-US"/>
              <a:t> </a:t>
            </a:r>
            <a:r>
              <a:rPr lang="en-US" sz="2400"/>
              <a:t>effect size or clinical importance difference</a:t>
            </a:r>
          </a:p>
        </p:txBody>
      </p:sp>
    </p:spTree>
  </p:cSld>
  <p:clrMapOvr>
    <a:masterClrMapping/>
  </p:clrMapOvr>
  <p:transition advTm="25756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انواع مطالعات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یک تحقیق از زوایای مختلف قابل تقسیم‌بندی است و برای پاسخ به سوال پژوهش و همچنین با در نظر گرفتن معذوریت‌های اجرایی، بار مالی و مباحث اخلاقی باید بهترین شیوه مطالعه تعیین شود.</a:t>
            </a:r>
            <a:endParaRPr lang="en-US" dirty="0"/>
          </a:p>
        </p:txBody>
      </p:sp>
    </p:spTree>
  </p:cSld>
  <p:clrMapOvr>
    <a:masterClrMapping/>
  </p:clrMapOvr>
  <p:transition advTm="3048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بنیادی  و کاربردی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کاربردی</a:t>
            </a:r>
            <a:r>
              <a:rPr lang="fa-IR" dirty="0"/>
              <a:t>: مطالعاتی که برای نتایج آنها در زمان و مکان تحقیق کاربردی متصور است مانند بررسی عوامل خطر بیماریهای قلبی-عروقی در کشور</a:t>
            </a:r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بنیادی</a:t>
            </a:r>
            <a:r>
              <a:rPr lang="fa-IR" dirty="0"/>
              <a:t>: مطالعاتی که برای توسعه دانش بشری انجام می‌شوند ولی برای نتایج آنها کاربرد شناخته شده‌ای در زمان و مکان مورد مطالعه وجود ندارد مثلاً بررسی اثرات بی‌وزنی در فضا بر تولیدمثل تک سلولی‌ها</a:t>
            </a:r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بنیادی/کاربردی</a:t>
            </a:r>
            <a:r>
              <a:rPr lang="fa-IR" dirty="0"/>
              <a:t>: مطالعاتی که هر دو خصوصیت فوق را با هم داشته‌باشند</a:t>
            </a:r>
          </a:p>
          <a:p>
            <a:endParaRPr lang="en-US" dirty="0"/>
          </a:p>
        </p:txBody>
      </p:sp>
    </p:spTree>
  </p:cSld>
  <p:clrMapOvr>
    <a:masterClrMapping/>
  </p:clrMapOvr>
  <p:transition advTm="7161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کمی و کیفی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کمی</a:t>
            </a:r>
            <a:r>
              <a:rPr lang="fa-IR" dirty="0"/>
              <a:t>: متغیرها سنجیده و برای تحلیل اطلاعات و بسط نتایج به جامعه از روش‌های آماری استفاده می‌شود</a:t>
            </a:r>
          </a:p>
          <a:p>
            <a:pPr>
              <a:buNone/>
            </a:pPr>
            <a:endParaRPr lang="fa-IR" dirty="0"/>
          </a:p>
          <a:p>
            <a:pPr>
              <a:buNone/>
            </a:pP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کیفی</a:t>
            </a:r>
            <a:r>
              <a:rPr lang="fa-IR" dirty="0"/>
              <a:t>: مفاهیم به جای متغیرها سنجیده می‌شوند و هدف درک عمیق روابط در بین نمونه‌ها است نه تعمیم آنها به جامعه؛ لذا روش‌های تحلیل محتوا جای روش‌های آماری را در تجزیه و تحلیل و تفسیر نتایج می‌گیرند</a:t>
            </a:r>
            <a:endParaRPr lang="en-US" dirty="0"/>
          </a:p>
        </p:txBody>
      </p:sp>
    </p:spTree>
  </p:cSld>
  <p:clrMapOvr>
    <a:masterClrMapping/>
  </p:clrMapOvr>
  <p:transition advTm="38208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فردی و مطالعات اکولوژیک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فردی</a:t>
            </a:r>
            <a:r>
              <a:rPr lang="fa-IR" dirty="0"/>
              <a:t>: اطلاعات افراد تک به تک جمع‌آوری می‌شود مانند بررسی رابطه بین مصرف سیگار و فشارخون</a:t>
            </a:r>
          </a:p>
          <a:p>
            <a:endParaRPr lang="fa-IR" dirty="0"/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اکولوژیک</a:t>
            </a:r>
            <a:r>
              <a:rPr lang="fa-IR" dirty="0"/>
              <a:t>: اطلاعات جوامع مختلف با هم مقایسه می‌شوند مانند بررسی درصد شیوع پرفشاری خون در شهرهای مختلف کشور و بررسی ارتباط آن با ارتفاع از سطح دریا، در این مطالعه جمعیت هر شهر و حتی یک استان به عنوان یک واحد مطالعه در نظر گرفته‌می‌شود</a:t>
            </a:r>
            <a:endParaRPr lang="en-US" dirty="0"/>
          </a:p>
        </p:txBody>
      </p:sp>
    </p:spTree>
  </p:cSld>
  <p:clrMapOvr>
    <a:masterClrMapping/>
  </p:clrMapOvr>
  <p:transition advTm="7008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اولیه و ثانویه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اولیه</a:t>
            </a:r>
            <a:r>
              <a:rPr lang="fa-IR" dirty="0"/>
              <a:t>: مطالعاتی هستند که بر روی نمونه‌های اصلی مانند انسانها، حیوانات، سلول‌ها و یا مواد شیمیایی مستقیماً انجام می‌شوند</a:t>
            </a:r>
          </a:p>
          <a:p>
            <a:endParaRPr lang="fa-IR" dirty="0"/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ثانویه</a:t>
            </a:r>
            <a:r>
              <a:rPr lang="fa-IR" dirty="0"/>
              <a:t>: مطالعاتی هستند که بر روی نتایج مطالعات اولیه انجام می‌شوند مانند مطالعات کتابخانه‌ای، مطالعات مرورساختاریافته و متاآنالیز</a:t>
            </a:r>
            <a:endParaRPr lang="en-US" dirty="0"/>
          </a:p>
        </p:txBody>
      </p:sp>
    </p:spTree>
  </p:cSld>
  <p:clrMapOvr>
    <a:masterClrMapping/>
  </p:clrMapOvr>
  <p:transition advTm="32832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مشاهده‌ای و مداخله‌ای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مشاهده</a:t>
            </a:r>
            <a:r>
              <a:rPr lang="fa-IR" dirty="0"/>
              <a:t>‌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ای</a:t>
            </a:r>
            <a:r>
              <a:rPr lang="fa-IR" dirty="0"/>
              <a:t>: یعنی بررسی و سنجش متغیرها بدون تاثیرگذاری بر آنها مانند مقایسه میزان یادگیری دانشجویان دختر و پسر</a:t>
            </a:r>
          </a:p>
          <a:p>
            <a:endParaRPr lang="fa-IR" dirty="0"/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مداخله</a:t>
            </a:r>
            <a:r>
              <a:rPr lang="fa-IR" dirty="0"/>
              <a:t>‌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ای</a:t>
            </a:r>
            <a:r>
              <a:rPr lang="fa-IR" dirty="0"/>
              <a:t>: یعنی تاثیرگذاری بر روی متغیرهای مستقل و بررسی تاثیرات این تغییرات بر روی متغیرهای وابسته مانند مقایسه تاثیر غذاهای کم نمک در مقایسه با غذاهای معمولی بر فشارخون بیماران مبتلا به پرفشاری خون</a:t>
            </a:r>
            <a:endParaRPr lang="en-US" dirty="0"/>
          </a:p>
        </p:txBody>
      </p:sp>
    </p:spTree>
  </p:cSld>
  <p:clrMapOvr>
    <a:masterClrMapping/>
  </p:clrMapOvr>
  <p:transition advTm="5236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27" y="76200"/>
            <a:ext cx="11952514" cy="1252728"/>
          </a:xfrm>
        </p:spPr>
        <p:txBody>
          <a:bodyPr>
            <a:noAutofit/>
          </a:bodyPr>
          <a:lstStyle/>
          <a:p>
            <a:r>
              <a:rPr lang="fa-IR" dirty="0"/>
              <a:t>جامعه و نمونه: بررسی میزان مصرف سیگار در نوجوانان شهر کرمان</a:t>
            </a:r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452662" y="1643050"/>
            <a:ext cx="7286644" cy="5214950"/>
          </a:xfrm>
          <a:prstGeom prst="rect">
            <a:avLst/>
          </a:prstGeom>
          <a:solidFill>
            <a:srgbClr val="CCFFCC">
              <a:alpha val="37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a-IR" sz="48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جامعه هدف: </a:t>
            </a:r>
            <a:r>
              <a:rPr lang="fa-IR" sz="4000" dirty="0">
                <a:cs typeface="B Zar" pitchFamily="2" charset="-78"/>
              </a:rPr>
              <a:t>نوجوانان شهر كرمان</a:t>
            </a:r>
            <a:endParaRPr lang="en-US" sz="4000" dirty="0">
              <a:cs typeface="B Zar" pitchFamily="2" charset="-78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528862" y="2995603"/>
            <a:ext cx="5667390" cy="3786197"/>
          </a:xfrm>
          <a:prstGeom prst="rect">
            <a:avLst/>
          </a:prstGeom>
          <a:solidFill>
            <a:srgbClr val="CCFFCC">
              <a:alpha val="3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a-IR" sz="4000" b="1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جامعه آماري: </a:t>
            </a:r>
            <a:r>
              <a:rPr lang="fa-IR" sz="3200">
                <a:cs typeface="B Zar" pitchFamily="2" charset="-78"/>
              </a:rPr>
              <a:t>دانش آموزان دبيرستاني</a:t>
            </a:r>
            <a:endParaRPr lang="en-US" sz="3200">
              <a:cs typeface="B Zar" pitchFamily="2" charset="-78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605063" y="3919531"/>
            <a:ext cx="4268943" cy="2786069"/>
          </a:xfrm>
          <a:prstGeom prst="rect">
            <a:avLst/>
          </a:prstGeom>
          <a:solidFill>
            <a:srgbClr val="CCFFCC">
              <a:alpha val="3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endParaRPr lang="fa-IR" sz="1600" b="1" dirty="0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  <a:p>
            <a:pPr algn="ctr" rtl="0"/>
            <a:r>
              <a:rPr lang="fa-IR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نمونه: </a:t>
            </a:r>
            <a:r>
              <a:rPr lang="fa-IR" sz="3200" dirty="0">
                <a:cs typeface="B Zar" pitchFamily="2" charset="-78"/>
              </a:rPr>
              <a:t>200</a:t>
            </a:r>
            <a:r>
              <a:rPr lang="fa-IR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</a:t>
            </a:r>
            <a:r>
              <a:rPr lang="fa-IR" sz="3200" dirty="0">
                <a:cs typeface="B Zar" pitchFamily="2" charset="-78"/>
              </a:rPr>
              <a:t>دانش آموز</a:t>
            </a:r>
            <a:r>
              <a:rPr lang="fa-IR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681262" y="5143512"/>
            <a:ext cx="3414738" cy="1485888"/>
          </a:xfrm>
          <a:prstGeom prst="rect">
            <a:avLst/>
          </a:prstGeom>
          <a:solidFill>
            <a:srgbClr val="CCFFCC">
              <a:alpha val="3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a-IR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نمونه هاي كامل شده:</a:t>
            </a:r>
          </a:p>
          <a:p>
            <a:pPr algn="ctr"/>
            <a:r>
              <a:rPr lang="fa-IR" sz="2800" dirty="0">
                <a:cs typeface="B Zar" pitchFamily="2" charset="-78"/>
              </a:rPr>
              <a:t>160 نفر كه به پرسشنامه پاسخ داده اند</a:t>
            </a:r>
            <a:endParaRPr lang="en-US" sz="2800" dirty="0">
              <a:cs typeface="B Zar" pitchFamily="2" charset="-78"/>
            </a:endParaRPr>
          </a:p>
        </p:txBody>
      </p:sp>
    </p:spTree>
  </p:cSld>
  <p:clrMapOvr>
    <a:masterClrMapping/>
  </p:clrMapOvr>
  <p:transition advTm="191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توصیفی و تحلیل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توصیفی</a:t>
            </a:r>
            <a:r>
              <a:rPr lang="fa-IR" dirty="0"/>
              <a:t>: مطالعاتی هستند که برای تعیین میانگین یک متغیر در جامعه و یا تعیین فراوانی یک پدیده بکار می‌روند مانند تعیین میانگین نمرات دانشجویان در دروس اختصاصی و یا تعیین درصد دانشجویانی که در دروس اختصاصی نمره الف کسب نموده اند</a:t>
            </a:r>
          </a:p>
          <a:p>
            <a:endParaRPr lang="fa-IR" dirty="0"/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تحلیلی</a:t>
            </a:r>
            <a:r>
              <a:rPr lang="fa-IR" dirty="0"/>
              <a:t>: مطالعاتی هستند که برای تعیین ارتباط بین متغیرها بکار می‌روند مانند بررسی رابطه بین بومی بودن و موفقیت تحصیلی</a:t>
            </a:r>
            <a:endParaRPr lang="en-US" dirty="0"/>
          </a:p>
        </p:txBody>
      </p:sp>
    </p:spTree>
  </p:cSld>
  <p:clrMapOvr>
    <a:masterClrMapping/>
  </p:clrMapOvr>
  <p:transition advTm="41472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مقطعی و مطالعات طولی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44" y="1500174"/>
            <a:ext cx="9001156" cy="5143536"/>
          </a:xfrm>
        </p:spPr>
        <p:txBody>
          <a:bodyPr/>
          <a:lstStyle/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مقطعی</a:t>
            </a:r>
            <a:r>
              <a:rPr lang="fa-IR" dirty="0"/>
              <a:t>: مطالعاتی هستند که در یک زمان نقطه از زمان تمام متغیرها سنجیده می‌شود مانند بررسی رابطه بین متوسط مدت فعالیت بدنی در روز و سطح چربی‌های سرم که در یک زمان نمونه خون گرفته شده و هم زمان پرسشنامه در مورد فعالیتهای بدنی پر می‌شود</a:t>
            </a:r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طولی</a:t>
            </a:r>
            <a:r>
              <a:rPr lang="fa-IR" dirty="0"/>
              <a:t>: مطالعاتی هستند که متغیرهای مستقل و وابسته با تقدم و تاخر زمانی جمع آوری می‌شوند</a:t>
            </a:r>
          </a:p>
          <a:p>
            <a:pPr lv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آینده نگر </a:t>
            </a:r>
            <a:r>
              <a:rPr lang="fa-IR" dirty="0"/>
              <a:t>که متغیر مستقل ثبت و در آینده وقوع متغیر وابسته سنجیده می‌شود</a:t>
            </a:r>
          </a:p>
          <a:p>
            <a:pPr lv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گذشته نگر </a:t>
            </a:r>
            <a:r>
              <a:rPr lang="fa-IR" dirty="0"/>
              <a:t>که متغیر وابسته در زمان حال ثبت و بر اساس پرسشگری و یا بررسی مستندات متغیر مستقل در گذشته تعیین می‌گردد</a:t>
            </a:r>
            <a:endParaRPr lang="en-US" dirty="0"/>
          </a:p>
        </p:txBody>
      </p:sp>
    </p:spTree>
  </p:cSld>
  <p:clrMapOvr>
    <a:masterClrMapping/>
  </p:clrMapOvr>
  <p:transition advTm="94368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22080-B645-4E5E-B6E1-E0A78054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تلفیقی (</a:t>
            </a:r>
            <a:r>
              <a:rPr lang="en-US" b="1" dirty="0"/>
              <a:t>triangulation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4348-720C-4A11-8192-5581132ED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>Triangulation in research means </a:t>
            </a:r>
            <a:r>
              <a:rPr lang="en-US" b="1" i="0" dirty="0">
                <a:solidFill>
                  <a:srgbClr val="202124"/>
                </a:solidFill>
                <a:effectLst/>
                <a:latin typeface="Helvetica Neue"/>
              </a:rPr>
              <a:t>using multiple datasets, methods, theories and/or investigators to address a research question</a:t>
            </a:r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>. It's a research strategy that can help you enhance the validity and credibility of your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59129"/>
      </p:ext>
    </p:extLst>
  </p:cSld>
  <p:clrMapOvr>
    <a:masterClrMapping/>
  </p:clrMapOvr>
  <p:transition advTm="10992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2DF0-78A3-4016-9CDC-B9F9279C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تلفیقی (</a:t>
            </a:r>
            <a:r>
              <a:rPr lang="en-US" b="1" dirty="0"/>
              <a:t>triangulation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1A3DB-801D-4239-AB96-77652E2EF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گاهی موضوع تحقیق ساده و ابعاد کار روشن نیست و برای پاسخ به سوال باید قدمهای مختلفی برداشته‌شود. لذا از ترکیب روش‌های بیان شده باید استفاده شود.</a:t>
            </a:r>
          </a:p>
          <a:p>
            <a:r>
              <a:rPr lang="fa-IR" dirty="0"/>
              <a:t>تلفیق مطالعه کمّی و کیفی</a:t>
            </a:r>
          </a:p>
          <a:p>
            <a:r>
              <a:rPr lang="fa-IR" dirty="0"/>
              <a:t>تلفیق مطالعه کمّی و کمّی</a:t>
            </a:r>
          </a:p>
          <a:p>
            <a:r>
              <a:rPr lang="fa-IR" dirty="0"/>
              <a:t>تلفیق مطالعه کیفی و کیفی</a:t>
            </a:r>
          </a:p>
          <a:p>
            <a:r>
              <a:rPr lang="fa-IR" dirty="0"/>
              <a:t>تلفیق مطالعات اولیه و ثانویه</a:t>
            </a:r>
          </a:p>
          <a:p>
            <a:r>
              <a:rPr lang="fa-IR" dirty="0"/>
              <a:t>تلفیق مطالعات فردی و اکولوژیک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32129"/>
      </p:ext>
    </p:extLst>
  </p:cSld>
  <p:clrMapOvr>
    <a:masterClrMapping/>
  </p:clrMapOvr>
  <p:transition advTm="10992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F106-EBB0-44D1-8064-589A4F8A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ترکیب روشهای کمّی و کیفی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E120-6B22-4A6C-A26D-CA3E7D050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Sequential Explanatory Design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Sequential Exploratory Design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Sequential Transformative Design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Concurrent Triangulation Design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Concurrent Embedded Design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Concurrent Transformative Design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93021"/>
      </p:ext>
    </p:extLst>
  </p:cSld>
  <p:clrMapOvr>
    <a:masterClrMapping/>
  </p:clrMapOvr>
  <p:transition advTm="10992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220D-A70F-415B-BA98-3E1DACC0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52" y="1314872"/>
            <a:ext cx="3733799" cy="803833"/>
          </a:xfrm>
        </p:spPr>
        <p:txBody>
          <a:bodyPr>
            <a:noAutofit/>
          </a:bodyPr>
          <a:lstStyle/>
          <a:p>
            <a:pPr algn="l" rtl="0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Sequential Explanatory Design</a:t>
            </a:r>
            <a:endParaRPr lang="en-US" sz="2000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FD3FF61-22AF-4E93-8619-FD990A7DD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99853"/>
            <a:ext cx="37338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4825B65-D73B-4925-A7BE-8D768842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2" y="2199853"/>
            <a:ext cx="36957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C2F5F52-F747-4112-9403-415FE35B0394}"/>
              </a:ext>
            </a:extLst>
          </p:cNvPr>
          <p:cNvSpPr txBox="1">
            <a:spLocks/>
          </p:cNvSpPr>
          <p:nvPr/>
        </p:nvSpPr>
        <p:spPr>
          <a:xfrm>
            <a:off x="7206573" y="1329160"/>
            <a:ext cx="3733799" cy="80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pPr algn="l" rtl="0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Sequential exploratory Design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907653"/>
      </p:ext>
    </p:extLst>
  </p:cSld>
  <p:clrMapOvr>
    <a:masterClrMapping/>
  </p:clrMapOvr>
  <p:transition advTm="10992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41CB-07A2-4ED0-9617-9EC0DCA44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Sequential Transformative Design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544364-E828-4DB3-B9FA-E865E2130C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37" y="2307768"/>
            <a:ext cx="8627015" cy="39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99514"/>
      </p:ext>
    </p:extLst>
  </p:cSld>
  <p:clrMapOvr>
    <a:masterClrMapping/>
  </p:clrMapOvr>
  <p:transition advTm="10992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B35F3-57CD-40ED-8910-5013B8D0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Concurrent Triangulation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0E4-1D71-4405-B143-5B1E9BC57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74153C3-45B5-4D44-B15B-E1CAC1E34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8" y="2496814"/>
            <a:ext cx="5598659" cy="320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40521"/>
      </p:ext>
    </p:extLst>
  </p:cSld>
  <p:clrMapOvr>
    <a:masterClrMapping/>
  </p:clrMapOvr>
  <p:transition advTm="10992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8162-71DD-453F-9B08-65C7CDB5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Concurrent Embedded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CB969-172B-493E-9FC2-08B09C537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>The embedded approach is </a:t>
            </a:r>
            <a:r>
              <a:rPr lang="en-US" b="1" i="0" dirty="0">
                <a:solidFill>
                  <a:srgbClr val="202124"/>
                </a:solidFill>
                <a:effectLst/>
                <a:latin typeface="Helvetica Neue"/>
              </a:rPr>
              <a:t>a nested approach and is used when one type of data (QUAN or QUAL) is most critical to the researcher</a:t>
            </a:r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45786"/>
      </p:ext>
    </p:extLst>
  </p:cSld>
  <p:clrMapOvr>
    <a:masterClrMapping/>
  </p:clrMapOvr>
  <p:transition advTm="10992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جایگاه روش‌های جمع‌آوری اطلاعات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بعد از شناختن دقیق متغیرها و تعریف عملیاتی از آنها باید به دقت شیوه جمع‌آوری اطلاعات را شرح داد</a:t>
            </a:r>
            <a:endParaRPr lang="en-US" dirty="0"/>
          </a:p>
        </p:txBody>
      </p:sp>
    </p:spTree>
  </p:cSld>
  <p:clrMapOvr>
    <a:masterClrMapping/>
  </p:clrMapOvr>
  <p:transition advTm="1291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	مفهوم اعتبار در نمونه‌گيري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00" y="2071678"/>
            <a:ext cx="7848600" cy="3276600"/>
          </a:xfrm>
        </p:spPr>
        <p:txBody>
          <a:bodyPr/>
          <a:lstStyle/>
          <a:p>
            <a:r>
              <a:rPr lang="fa-IR" dirty="0"/>
              <a:t>اعتبار داخلي </a:t>
            </a:r>
            <a:r>
              <a:rPr lang="en-US" dirty="0"/>
              <a:t>Internal validity</a:t>
            </a:r>
            <a:r>
              <a:rPr lang="fa-IR" dirty="0"/>
              <a:t>: چه میزان دقت در جمع آوری اطلاعات نمونه های مورد بررسی وجود داشته‌است</a:t>
            </a:r>
          </a:p>
          <a:p>
            <a:endParaRPr lang="fa-IR" dirty="0"/>
          </a:p>
          <a:p>
            <a:r>
              <a:rPr lang="fa-IR" dirty="0"/>
              <a:t>اعتبار خارجي </a:t>
            </a:r>
            <a:r>
              <a:rPr lang="en-US" dirty="0"/>
              <a:t>External validity</a:t>
            </a:r>
            <a:r>
              <a:rPr lang="fa-IR" dirty="0"/>
              <a:t>: نمونه گرفته‌شده چه میزان مشابهت با کل جامعه مورد مطالعه دارد</a:t>
            </a:r>
            <a:endParaRPr lang="en-US" dirty="0"/>
          </a:p>
          <a:p>
            <a:endParaRPr lang="fa-IR" dirty="0"/>
          </a:p>
          <a:p>
            <a:endParaRPr lang="en-US" dirty="0"/>
          </a:p>
        </p:txBody>
      </p:sp>
    </p:spTree>
  </p:cSld>
  <p:clrMapOvr>
    <a:masterClrMapping/>
  </p:clrMapOvr>
  <p:transition advTm="59952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درجمع‌آوري اطلاعات بايد سعی شود</a:t>
            </a: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دقيقترين اطلاعات مورد نياز ثبت شود</a:t>
            </a:r>
          </a:p>
          <a:p>
            <a:endParaRPr lang="fa-IR" dirty="0"/>
          </a:p>
          <a:p>
            <a:r>
              <a:rPr lang="fa-IR" dirty="0"/>
              <a:t>سريعترين روش ممكن به اطلاعات مورد نیاز دست یافت</a:t>
            </a:r>
          </a:p>
          <a:p>
            <a:endParaRPr lang="fa-IR" dirty="0"/>
          </a:p>
          <a:p>
            <a:r>
              <a:rPr lang="fa-IR" dirty="0"/>
              <a:t>اطلاعات را به ارزانترين روش ممكن جمع‌آوری کرد</a:t>
            </a:r>
          </a:p>
          <a:p>
            <a:endParaRPr lang="fa-IR" dirty="0"/>
          </a:p>
          <a:p>
            <a:r>
              <a:rPr lang="fa-IR" dirty="0"/>
              <a:t>اطلاعات به معتبرترين روش ممكن جمع‌آوری شود</a:t>
            </a:r>
            <a:endParaRPr lang="en-US" dirty="0"/>
          </a:p>
        </p:txBody>
      </p:sp>
    </p:spTree>
  </p:cSld>
  <p:clrMapOvr>
    <a:masterClrMapping/>
  </p:clrMapOvr>
  <p:transition advTm="324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روشهاي جمع‌‌آوري اطلاعات</a:t>
            </a: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a-IR" sz="4000" dirty="0"/>
              <a:t>استفاده از اطلاعات و مستندات موجود (داده‌های ثانویه)</a:t>
            </a:r>
          </a:p>
          <a:p>
            <a:endParaRPr lang="fa-IR" sz="4000" dirty="0"/>
          </a:p>
          <a:p>
            <a:r>
              <a:rPr lang="fa-IR" sz="4000" dirty="0"/>
              <a:t>مشاهده</a:t>
            </a:r>
          </a:p>
          <a:p>
            <a:endParaRPr lang="fa-IR" sz="4000" dirty="0"/>
          </a:p>
          <a:p>
            <a:r>
              <a:rPr lang="fa-IR" sz="4000" dirty="0"/>
              <a:t>مصاحبه</a:t>
            </a:r>
          </a:p>
          <a:p>
            <a:endParaRPr lang="fa-IR" sz="4000" dirty="0"/>
          </a:p>
          <a:p>
            <a:r>
              <a:rPr lang="fa-IR" sz="4000" dirty="0"/>
              <a:t>پرسشنامه</a:t>
            </a:r>
            <a:endParaRPr lang="en-US" sz="4000" dirty="0"/>
          </a:p>
        </p:txBody>
      </p:sp>
    </p:spTree>
  </p:cSld>
  <p:clrMapOvr>
    <a:masterClrMapping/>
  </p:clrMapOvr>
  <p:transition advTm="12576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اطلاعات و مستندات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بانکهای اطلاعات کاغذی، الکترونیکی، منطبق بر اهداف تحقیق یا بانک‌هایی که با اهداف مجزا از هدف تحقیق جمع‌آوری می‌شود</a:t>
            </a:r>
          </a:p>
          <a:p>
            <a:endParaRPr lang="fa-IR" dirty="0"/>
          </a:p>
          <a:p>
            <a:r>
              <a:rPr lang="fa-IR" dirty="0"/>
              <a:t>روش سریع و کم هزینه‌ای است که البته ممکن است دقت آن کم باشد و یا برای دستیابی به اطلاعات نیاز به گرفتن مجوزهای بسیار سخت از مراجع مرتبط باشیم.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 advTm="44976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a-IR" dirty="0"/>
              <a:t>بررسی مستندات موجود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fa-IR"/>
          </a:p>
          <a:p>
            <a:pPr eaLnBrk="1" hangingPunct="1"/>
            <a:r>
              <a:rPr lang="fa-IR"/>
              <a:t>انواع روشهاي استخراج اطلاعات از مستندات</a:t>
            </a:r>
          </a:p>
          <a:p>
            <a:pPr lvl="1" eaLnBrk="1" hangingPunct="1"/>
            <a:endParaRPr lang="fa-IR"/>
          </a:p>
          <a:p>
            <a:pPr lvl="1" eaLnBrk="1" hangingPunct="1"/>
            <a:r>
              <a:rPr lang="fa-IR"/>
              <a:t>اطلاعات دسته بندي</a:t>
            </a:r>
          </a:p>
          <a:p>
            <a:pPr lvl="1" eaLnBrk="1" hangingPunct="1"/>
            <a:r>
              <a:rPr lang="fa-IR"/>
              <a:t>اطلاعات غير دسته بندي شده</a:t>
            </a:r>
          </a:p>
          <a:p>
            <a:pPr eaLnBrk="1" hangingPunct="1"/>
            <a:endParaRPr lang="fa-IR"/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/>
            <a:endParaRPr lang="fa-IR"/>
          </a:p>
        </p:txBody>
      </p:sp>
    </p:spTree>
  </p:cSld>
  <p:clrMapOvr>
    <a:masterClrMapping/>
  </p:clrMapOvr>
  <p:transition advTm="10992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مشاهده</a:t>
            </a: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39187"/>
            <a:ext cx="9144000" cy="4625975"/>
          </a:xfrm>
        </p:spPr>
        <p:txBody>
          <a:bodyPr>
            <a:normAutofit lnSpcReduction="10000"/>
          </a:bodyPr>
          <a:lstStyle/>
          <a:p>
            <a:r>
              <a:rPr lang="fa-IR" dirty="0"/>
              <a:t>اطلاعات بدست آمده در آزمایشگاه‌ها به وسیله ابزارها و وسايل آزمايشگاهي </a:t>
            </a:r>
          </a:p>
          <a:p>
            <a:pPr lvl="2">
              <a:buNone/>
            </a:pPr>
            <a:r>
              <a:rPr lang="fa-IR" dirty="0"/>
              <a:t>و یا از طریق</a:t>
            </a:r>
          </a:p>
          <a:p>
            <a:r>
              <a:rPr lang="fa-IR" dirty="0"/>
              <a:t>مشاهده حوادث و اتفاقات پيراموني که می‌تواند به اشکال زیر باشد</a:t>
            </a:r>
          </a:p>
          <a:p>
            <a:pPr lvl="1"/>
            <a:r>
              <a:rPr lang="fa-IR" dirty="0"/>
              <a:t>مشاركتي یعنی مشاهده‌گر یکی از اعضای تیم و یا گروه مورد مطالعه باشد</a:t>
            </a:r>
          </a:p>
          <a:p>
            <a:pPr lvl="1"/>
            <a:r>
              <a:rPr lang="fa-IR" dirty="0"/>
              <a:t>نيمه‌مشاركتي یعنی مشاهده‌گر جزو تیم و یا گروه مورد مطالعه نیست ولی در ارتباط با موضوع می‌باشد</a:t>
            </a:r>
          </a:p>
          <a:p>
            <a:pPr lvl="1"/>
            <a:r>
              <a:rPr lang="fa-IR" dirty="0"/>
              <a:t>غير‌مشاركتي که مشاهده‌گر کاملاً مستقل از فرایند مورد مطالعه می‌باشد</a:t>
            </a:r>
          </a:p>
          <a:p>
            <a:pPr lvl="1"/>
            <a:endParaRPr lang="fa-IR" sz="1050" dirty="0"/>
          </a:p>
          <a:p>
            <a:pPr marL="177800" lvl="1" indent="0" algn="ctr">
              <a:buNone/>
            </a:pPr>
            <a:r>
              <a:rPr lang="fa-IR" sz="2000" b="1" dirty="0"/>
              <a:t>هر یک از اشکال مشاهده می</a:t>
            </a:r>
            <a:r>
              <a:rPr lang="fa-IR" sz="2400" dirty="0"/>
              <a:t>‌</a:t>
            </a:r>
            <a:r>
              <a:rPr lang="fa-IR" sz="2000" b="1" dirty="0"/>
              <a:t>تواند به صورت مخفیانه باشد و یا به شکل آشکار</a:t>
            </a:r>
          </a:p>
          <a:p>
            <a:pPr marL="177800" lvl="1" indent="0" algn="ctr">
              <a:buNone/>
            </a:pPr>
            <a:endParaRPr lang="fa-IR" sz="2000" b="1" dirty="0"/>
          </a:p>
          <a:p>
            <a:pPr marL="177800" lvl="1" indent="0" algn="ctr">
              <a:buNone/>
            </a:pPr>
            <a:r>
              <a:rPr lang="fa-IR" sz="2000" b="1" dirty="0"/>
              <a:t>در کل روش مشاهده روشی وقت</a:t>
            </a:r>
            <a:r>
              <a:rPr lang="fa-IR" sz="2400" dirty="0"/>
              <a:t>‌</a:t>
            </a:r>
            <a:r>
              <a:rPr lang="fa-IR" sz="2000" b="1" dirty="0"/>
              <a:t>گیر، دشوار و پرهزینه است ولی در بسیاری موارد دقیق</a:t>
            </a:r>
            <a:r>
              <a:rPr lang="fa-IR" sz="2400" dirty="0"/>
              <a:t>‌</a:t>
            </a:r>
            <a:r>
              <a:rPr lang="fa-IR" sz="2000" b="1" dirty="0"/>
              <a:t>ترین اطلاعات ممکن را ارایه می</a:t>
            </a:r>
            <a:r>
              <a:rPr lang="fa-IR" sz="2400" dirty="0"/>
              <a:t>‌</a:t>
            </a:r>
            <a:r>
              <a:rPr lang="fa-IR" sz="2000" b="1" dirty="0"/>
              <a:t>دهد</a:t>
            </a:r>
            <a:endParaRPr lang="en-US" sz="2000" b="1" dirty="0"/>
          </a:p>
        </p:txBody>
      </p:sp>
    </p:spTree>
  </p:cSld>
  <p:clrMapOvr>
    <a:masterClrMapping/>
  </p:clrMapOvr>
  <p:transition advTm="130224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محدوديت‌هاي مشاهده</a:t>
            </a:r>
            <a:endParaRPr 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تاثير حضور مشاهده‌گر</a:t>
            </a:r>
          </a:p>
          <a:p>
            <a:r>
              <a:rPr lang="fa-IR" dirty="0"/>
              <a:t>اتكا به زمان حال</a:t>
            </a:r>
          </a:p>
          <a:p>
            <a:r>
              <a:rPr lang="fa-IR" dirty="0"/>
              <a:t>حوادث غير‌‌ قابل پيش‌‌بيني</a:t>
            </a:r>
          </a:p>
          <a:p>
            <a:r>
              <a:rPr lang="fa-IR" dirty="0"/>
              <a:t>وسعت حادثه</a:t>
            </a:r>
          </a:p>
          <a:p>
            <a:r>
              <a:rPr lang="fa-IR" dirty="0"/>
              <a:t>كيفي بودن اطلاعات</a:t>
            </a:r>
          </a:p>
          <a:p>
            <a:r>
              <a:rPr lang="fa-IR" dirty="0"/>
              <a:t>متكي بودن به ظواهر امور</a:t>
            </a:r>
          </a:p>
          <a:p>
            <a:endParaRPr lang="en-US" dirty="0"/>
          </a:p>
        </p:txBody>
      </p:sp>
    </p:spTree>
  </p:cSld>
  <p:clrMapOvr>
    <a:masterClrMapping/>
  </p:clrMapOvr>
  <p:transition advTm="4968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مصاحبه</a:t>
            </a: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44" y="1774826"/>
            <a:ext cx="8858312" cy="4625975"/>
          </a:xfrm>
        </p:spPr>
        <p:txBody>
          <a:bodyPr/>
          <a:lstStyle/>
          <a:p>
            <a:r>
              <a:rPr lang="fa-IR" dirty="0"/>
              <a:t>ساختار يافته: بر اساس قوانین و اصول از قبل تنظیم شده</a:t>
            </a:r>
          </a:p>
          <a:p>
            <a:endParaRPr lang="fa-IR" dirty="0"/>
          </a:p>
          <a:p>
            <a:r>
              <a:rPr lang="fa-IR" dirty="0"/>
              <a:t>نيمه ساختار يافته: اصول کلی مصاحبه مشخص شده‌است ولی مصاحبه‌گر می‌تواند در بعضی موارد مانند توالی مطالب و یا مدت زمان مصاحبه تا حدودی تاثیر بگذارد</a:t>
            </a:r>
          </a:p>
          <a:p>
            <a:endParaRPr lang="fa-IR" dirty="0"/>
          </a:p>
          <a:p>
            <a:r>
              <a:rPr lang="fa-IR" dirty="0"/>
              <a:t>غيرساختار يافته: اهداف مصاحبه از قبل تعیین شده ولی شیوه، مدت، توالی و سایر مشخصات مصاحبه توسط مصاحبه‌گر تعیین می‌شود</a:t>
            </a:r>
          </a:p>
          <a:p>
            <a:endParaRPr lang="en-US" dirty="0"/>
          </a:p>
        </p:txBody>
      </p:sp>
    </p:spTree>
  </p:cSld>
  <p:clrMapOvr>
    <a:masterClrMapping/>
  </p:clrMapOvr>
  <p:transition advTm="57552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عوامل موثر بر نتايج  مصاحبه</a:t>
            </a: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مصاحبه كننده</a:t>
            </a:r>
          </a:p>
          <a:p>
            <a:endParaRPr lang="fa-IR" dirty="0"/>
          </a:p>
          <a:p>
            <a:r>
              <a:rPr lang="fa-IR" dirty="0"/>
              <a:t>مصاحبه شونده</a:t>
            </a:r>
          </a:p>
          <a:p>
            <a:endParaRPr lang="fa-IR" dirty="0"/>
          </a:p>
          <a:p>
            <a:r>
              <a:rPr lang="fa-IR" dirty="0"/>
              <a:t>محيط مصاحبه</a:t>
            </a:r>
          </a:p>
          <a:p>
            <a:endParaRPr lang="fa-IR" dirty="0"/>
          </a:p>
          <a:p>
            <a:r>
              <a:rPr lang="fa-IR" dirty="0"/>
              <a:t>شيوه مصاحبه</a:t>
            </a:r>
            <a:endParaRPr lang="en-US" dirty="0"/>
          </a:p>
        </p:txBody>
      </p:sp>
    </p:spTree>
  </p:cSld>
  <p:clrMapOvr>
    <a:masterClrMapping/>
  </p:clrMapOvr>
  <p:transition advTm="15984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1DCA-703E-4095-9554-EFB08621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ساختار مصاحبه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43A23-65C5-AEA8-B925-CCAEEEE02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مصاحبه فردی</a:t>
            </a:r>
          </a:p>
          <a:p>
            <a:r>
              <a:rPr lang="fa-IR" dirty="0"/>
              <a:t>مصاحبه گروهی</a:t>
            </a:r>
          </a:p>
          <a:p>
            <a:pPr lvl="1"/>
            <a:r>
              <a:rPr lang="fa-IR" dirty="0"/>
              <a:t>متجانس</a:t>
            </a:r>
          </a:p>
          <a:p>
            <a:pPr lvl="1"/>
            <a:r>
              <a:rPr lang="fa-IR" dirty="0"/>
              <a:t>نامتجانس</a:t>
            </a:r>
          </a:p>
          <a:p>
            <a:r>
              <a:rPr lang="fa-IR" dirty="0"/>
              <a:t>شیوه تعاملات در مصاحبه</a:t>
            </a:r>
          </a:p>
          <a:p>
            <a:pPr lvl="1"/>
            <a:r>
              <a:rPr lang="fa-IR" dirty="0"/>
              <a:t>یک سویه</a:t>
            </a:r>
          </a:p>
          <a:p>
            <a:pPr lvl="1"/>
            <a:r>
              <a:rPr lang="fa-IR" dirty="0"/>
              <a:t>دو سویه</a:t>
            </a:r>
          </a:p>
          <a:p>
            <a:pPr lvl="1"/>
            <a:r>
              <a:rPr lang="fa-IR" dirty="0"/>
              <a:t>چند سویه</a:t>
            </a:r>
          </a:p>
          <a:p>
            <a:r>
              <a:rPr lang="fa-IR" dirty="0"/>
              <a:t>شیوه اداره مصاحبه</a:t>
            </a:r>
          </a:p>
          <a:p>
            <a:pPr lvl="1"/>
            <a:r>
              <a:rPr lang="en-US" dirty="0"/>
              <a:t>Nominal group discussion</a:t>
            </a:r>
          </a:p>
          <a:p>
            <a:pPr lvl="1"/>
            <a:r>
              <a:rPr lang="en-US" dirty="0"/>
              <a:t>Delphi</a:t>
            </a:r>
          </a:p>
          <a:p>
            <a:pPr lvl="1"/>
            <a:r>
              <a:rPr lang="en-US" dirty="0"/>
              <a:t>In-depth interview</a:t>
            </a:r>
          </a:p>
        </p:txBody>
      </p:sp>
    </p:spTree>
    <p:extLst>
      <p:ext uri="{BB962C8B-B14F-4D97-AF65-F5344CB8AC3E}">
        <p14:creationId xmlns:p14="http://schemas.microsoft.com/office/powerpoint/2010/main" val="1970627540"/>
      </p:ext>
    </p:extLst>
  </p:cSld>
  <p:clrMapOvr>
    <a:masterClrMapping/>
  </p:clrMapOvr>
  <p:transition advTm="10992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پرسشنامه</a:t>
            </a: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9786" y="1500174"/>
            <a:ext cx="7772400" cy="50006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fa-IR" dirty="0"/>
              <a:t>یعنی جمع‌آوری اطلاعات از طریق سوال از نمونه‌ها</a:t>
            </a:r>
          </a:p>
          <a:p>
            <a:pPr>
              <a:lnSpc>
                <a:spcPct val="80000"/>
              </a:lnSpc>
            </a:pPr>
            <a:endParaRPr lang="fa-IR" sz="1600" dirty="0"/>
          </a:p>
          <a:p>
            <a:pPr>
              <a:lnSpc>
                <a:spcPct val="80000"/>
              </a:lnSpc>
            </a:pPr>
            <a:r>
              <a:rPr lang="fa-IR" sz="2400" b="1" dirty="0"/>
              <a:t>مزاياي پرسشنامه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سرعت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ارزان بودن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وسعت اطلاعات جمع</a:t>
            </a:r>
            <a:r>
              <a:rPr lang="fa-IR" sz="2400" dirty="0"/>
              <a:t>‌</a:t>
            </a:r>
            <a:r>
              <a:rPr lang="fa-IR" sz="2200" dirty="0"/>
              <a:t>آوري شده</a:t>
            </a:r>
          </a:p>
          <a:p>
            <a:pPr lvl="1">
              <a:lnSpc>
                <a:spcPct val="80000"/>
              </a:lnSpc>
            </a:pPr>
            <a:endParaRPr lang="fa-IR" sz="1600" dirty="0"/>
          </a:p>
          <a:p>
            <a:pPr>
              <a:lnSpc>
                <a:spcPct val="80000"/>
              </a:lnSpc>
            </a:pPr>
            <a:r>
              <a:rPr lang="fa-IR" sz="2400" b="1" dirty="0"/>
              <a:t>معايب پرسشنامه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افراد بي سواد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پرشدن توسط ديگران</a:t>
            </a:r>
          </a:p>
          <a:p>
            <a:pPr lvl="1">
              <a:lnSpc>
                <a:spcPct val="80000"/>
              </a:lnSpc>
            </a:pPr>
            <a:endParaRPr lang="fa-IR" sz="1400" dirty="0"/>
          </a:p>
          <a:p>
            <a:pPr>
              <a:lnSpc>
                <a:spcPct val="80000"/>
              </a:lnSpc>
            </a:pPr>
            <a:r>
              <a:rPr lang="fa-IR" sz="2400" b="1" dirty="0"/>
              <a:t>شيوه پر نمودن پرسشنامه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پستي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حضوري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اينترنتي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خود ايفا بودن يا نبودن پرسشنامه</a:t>
            </a:r>
            <a:endParaRPr lang="en-US" sz="2200" dirty="0"/>
          </a:p>
        </p:txBody>
      </p:sp>
    </p:spTree>
  </p:cSld>
  <p:clrMapOvr>
    <a:masterClrMapping/>
  </p:clrMapOvr>
  <p:transition advTm="65904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	انواع نمونه‌گيري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43116"/>
            <a:ext cx="10165080" cy="3900502"/>
          </a:xfrm>
        </p:spPr>
        <p:txBody>
          <a:bodyPr/>
          <a:lstStyle/>
          <a:p>
            <a:r>
              <a:rPr lang="fa-IR" dirty="0"/>
              <a:t>احتمالي: همه افراد جامعه شانس مشخص و قابل استحصال حضور در نمونه را دارند</a:t>
            </a:r>
          </a:p>
          <a:p>
            <a:endParaRPr lang="fa-IR" dirty="0"/>
          </a:p>
          <a:p>
            <a:r>
              <a:rPr lang="fa-IR" dirty="0"/>
              <a:t>غير احتمالي: همه افراد جامعه شانس حضور ندارند.</a:t>
            </a:r>
          </a:p>
          <a:p>
            <a:endParaRPr lang="fa-IR" dirty="0"/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ransition advTm="68448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انواع سوالات پرسشنامه</a:t>
            </a: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9786" y="1571612"/>
            <a:ext cx="7772400" cy="40005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a-IR" dirty="0"/>
              <a:t>باز</a:t>
            </a:r>
            <a:r>
              <a:rPr lang="en-US" dirty="0"/>
              <a:t>open</a:t>
            </a:r>
            <a:r>
              <a:rPr lang="fa-IR" dirty="0"/>
              <a:t> که می تواند کوته پاسخ و یا تشریحی باشد</a:t>
            </a:r>
          </a:p>
          <a:p>
            <a:pPr>
              <a:spcBef>
                <a:spcPts val="1200"/>
              </a:spcBef>
            </a:pPr>
            <a:r>
              <a:rPr lang="fa-IR" dirty="0"/>
              <a:t>بسته </a:t>
            </a:r>
            <a:r>
              <a:rPr lang="en-US" dirty="0"/>
              <a:t>close</a:t>
            </a:r>
            <a:endParaRPr lang="fa-IR" dirty="0"/>
          </a:p>
          <a:p>
            <a:pPr>
              <a:spcBef>
                <a:spcPts val="1200"/>
              </a:spcBef>
            </a:pPr>
            <a:r>
              <a:rPr lang="fa-IR" dirty="0"/>
              <a:t>نيمه بسته </a:t>
            </a:r>
            <a:r>
              <a:rPr lang="en-US" dirty="0"/>
              <a:t>semi-close</a:t>
            </a:r>
            <a:endParaRPr lang="fa-IR" dirty="0"/>
          </a:p>
          <a:p>
            <a:pPr>
              <a:spcBef>
                <a:spcPts val="1200"/>
              </a:spcBef>
            </a:pPr>
            <a:r>
              <a:rPr lang="fa-IR" dirty="0"/>
              <a:t>جور كردندي </a:t>
            </a:r>
            <a:r>
              <a:rPr lang="en-US" dirty="0"/>
              <a:t>matching</a:t>
            </a:r>
            <a:endParaRPr lang="fa-IR" dirty="0"/>
          </a:p>
          <a:p>
            <a:pPr>
              <a:spcBef>
                <a:spcPts val="1200"/>
              </a:spcBef>
            </a:pPr>
            <a:r>
              <a:rPr lang="fa-IR" dirty="0"/>
              <a:t>رتبه‌گذاري </a:t>
            </a:r>
            <a:r>
              <a:rPr lang="en-US" dirty="0"/>
              <a:t>rank list</a:t>
            </a:r>
            <a:endParaRPr lang="fa-IR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fa-IR" dirty="0"/>
              <a:t>سوالات تصویری در مقابل سوالات متنی</a:t>
            </a:r>
            <a:endParaRPr lang="en-US" dirty="0"/>
          </a:p>
        </p:txBody>
      </p:sp>
    </p:spTree>
  </p:cSld>
  <p:clrMapOvr>
    <a:masterClrMapping/>
  </p:clrMapOvr>
  <p:transition advTm="35616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انواع اعتبار در پرسشنامه</a:t>
            </a: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71613"/>
            <a:ext cx="9144000" cy="46259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اعتبار ظاهري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validity </a:t>
            </a:r>
            <a:r>
              <a:rPr lang="fa-IR" dirty="0"/>
              <a:t>: آیا درک پاسخ دهنده از سوالات با منظور محقق یکی است و آیا شکل ظاهری سوالات جذاب است؟</a:t>
            </a:r>
          </a:p>
          <a:p>
            <a:pPr>
              <a:spcBef>
                <a:spcPts val="600"/>
              </a:spcBef>
            </a:pP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اعتبار محتوا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validity</a:t>
            </a:r>
            <a:r>
              <a:rPr lang="en-US" dirty="0"/>
              <a:t> </a:t>
            </a:r>
            <a:r>
              <a:rPr lang="fa-IR" dirty="0"/>
              <a:t>: آیا همه مطالبی که باید سوال می شده است در پرسشنامه آمده و آیا مطالب اضافه ای که مرتبط به اهداف نباشد در پرسشنامه وجود دارد؟</a:t>
            </a:r>
          </a:p>
          <a:p>
            <a:pPr>
              <a:spcBef>
                <a:spcPts val="600"/>
              </a:spcBef>
            </a:pP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اعتبار سازه اي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construct validity</a:t>
            </a:r>
            <a:r>
              <a:rPr lang="fa-IR" dirty="0"/>
              <a:t>: آیا از نظر مفهومی با پرسشنامه های مشابه متناظر و مترادف است و نتایج آنها با هم همخوانی دارد؟</a:t>
            </a:r>
          </a:p>
          <a:p>
            <a:pPr>
              <a:spcBef>
                <a:spcPts val="600"/>
              </a:spcBef>
            </a:pP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اعتبار پيشگويي كننده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predictive validity</a:t>
            </a: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a-IR" dirty="0"/>
              <a:t>آیا بر اساس نتایج پرسشنامه می توان پیشگوییهای قابل قبولی ارایه داد؟</a:t>
            </a:r>
            <a:endParaRPr lang="en-US" dirty="0"/>
          </a:p>
        </p:txBody>
      </p:sp>
    </p:spTree>
  </p:cSld>
  <p:clrMapOvr>
    <a:masterClrMapping/>
  </p:clrMapOvr>
  <p:transition advTm="133632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انواع خطاهاي اندازه‌گيري</a:t>
            </a:r>
            <a:endParaRPr lang="en-US" dirty="0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395510" y="1652574"/>
            <a:ext cx="2209800" cy="2133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7500910" y="1728774"/>
            <a:ext cx="2209800" cy="2133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2471710" y="4167174"/>
            <a:ext cx="2209800" cy="2133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7500910" y="4167174"/>
            <a:ext cx="2209800" cy="2133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3386110" y="264317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95710" y="2719374"/>
            <a:ext cx="228600" cy="228600"/>
            <a:chOff x="1440" y="1440"/>
            <a:chExt cx="144" cy="144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440" y="1440"/>
              <a:ext cx="144" cy="96"/>
              <a:chOff x="1440" y="1440"/>
              <a:chExt cx="144" cy="96"/>
            </a:xfrm>
          </p:grpSpPr>
          <p:sp>
            <p:nvSpPr>
              <p:cNvPr id="11275" name="Oval 11"/>
              <p:cNvSpPr>
                <a:spLocks noChangeArrowheads="1"/>
              </p:cNvSpPr>
              <p:nvPr/>
            </p:nvSpPr>
            <p:spPr bwMode="auto">
              <a:xfrm flipH="1">
                <a:off x="1440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Oval 12"/>
              <p:cNvSpPr>
                <a:spLocks noChangeArrowheads="1"/>
              </p:cNvSpPr>
              <p:nvPr/>
            </p:nvSpPr>
            <p:spPr bwMode="auto">
              <a:xfrm flipH="1">
                <a:off x="1536" y="144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488" y="1440"/>
              <a:ext cx="96" cy="144"/>
              <a:chOff x="1440" y="1392"/>
              <a:chExt cx="96" cy="144"/>
            </a:xfrm>
          </p:grpSpPr>
          <p:sp>
            <p:nvSpPr>
              <p:cNvPr id="11277" name="Oval 13"/>
              <p:cNvSpPr>
                <a:spLocks noChangeArrowheads="1"/>
              </p:cNvSpPr>
              <p:nvPr/>
            </p:nvSpPr>
            <p:spPr bwMode="auto">
              <a:xfrm flipH="1">
                <a:off x="1488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Oval 14"/>
              <p:cNvSpPr>
                <a:spLocks noChangeArrowheads="1"/>
              </p:cNvSpPr>
              <p:nvPr/>
            </p:nvSpPr>
            <p:spPr bwMode="auto">
              <a:xfrm flipH="1">
                <a:off x="1440" y="139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148110" y="2871774"/>
            <a:ext cx="228600" cy="228600"/>
            <a:chOff x="1440" y="1440"/>
            <a:chExt cx="144" cy="144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440" y="1440"/>
              <a:ext cx="144" cy="96"/>
              <a:chOff x="1440" y="1440"/>
              <a:chExt cx="144" cy="96"/>
            </a:xfrm>
          </p:grpSpPr>
          <p:sp>
            <p:nvSpPr>
              <p:cNvPr id="11284" name="Oval 20"/>
              <p:cNvSpPr>
                <a:spLocks noChangeArrowheads="1"/>
              </p:cNvSpPr>
              <p:nvPr/>
            </p:nvSpPr>
            <p:spPr bwMode="auto">
              <a:xfrm flipH="1">
                <a:off x="1440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Oval 21"/>
              <p:cNvSpPr>
                <a:spLocks noChangeArrowheads="1"/>
              </p:cNvSpPr>
              <p:nvPr/>
            </p:nvSpPr>
            <p:spPr bwMode="auto">
              <a:xfrm flipH="1">
                <a:off x="1536" y="144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488" y="1440"/>
              <a:ext cx="96" cy="144"/>
              <a:chOff x="1440" y="1392"/>
              <a:chExt cx="96" cy="144"/>
            </a:xfrm>
          </p:grpSpPr>
          <p:sp>
            <p:nvSpPr>
              <p:cNvPr id="11287" name="Oval 23"/>
              <p:cNvSpPr>
                <a:spLocks noChangeArrowheads="1"/>
              </p:cNvSpPr>
              <p:nvPr/>
            </p:nvSpPr>
            <p:spPr bwMode="auto">
              <a:xfrm flipH="1">
                <a:off x="1488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Oval 24"/>
              <p:cNvSpPr>
                <a:spLocks noChangeArrowheads="1"/>
              </p:cNvSpPr>
              <p:nvPr/>
            </p:nvSpPr>
            <p:spPr bwMode="auto">
              <a:xfrm flipH="1">
                <a:off x="1440" y="139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995710" y="2871774"/>
            <a:ext cx="228600" cy="228600"/>
            <a:chOff x="1440" y="1440"/>
            <a:chExt cx="144" cy="144"/>
          </a:xfrm>
        </p:grpSpPr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1440" y="1440"/>
              <a:ext cx="144" cy="96"/>
              <a:chOff x="1440" y="1440"/>
              <a:chExt cx="144" cy="96"/>
            </a:xfrm>
          </p:grpSpPr>
          <p:sp>
            <p:nvSpPr>
              <p:cNvPr id="11298" name="Oval 34"/>
              <p:cNvSpPr>
                <a:spLocks noChangeArrowheads="1"/>
              </p:cNvSpPr>
              <p:nvPr/>
            </p:nvSpPr>
            <p:spPr bwMode="auto">
              <a:xfrm flipH="1">
                <a:off x="1440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Oval 35"/>
              <p:cNvSpPr>
                <a:spLocks noChangeArrowheads="1"/>
              </p:cNvSpPr>
              <p:nvPr/>
            </p:nvSpPr>
            <p:spPr bwMode="auto">
              <a:xfrm flipH="1">
                <a:off x="1536" y="144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1488" y="1440"/>
              <a:ext cx="96" cy="144"/>
              <a:chOff x="1440" y="1392"/>
              <a:chExt cx="96" cy="144"/>
            </a:xfrm>
          </p:grpSpPr>
          <p:sp>
            <p:nvSpPr>
              <p:cNvPr id="11301" name="Oval 37"/>
              <p:cNvSpPr>
                <a:spLocks noChangeArrowheads="1"/>
              </p:cNvSpPr>
              <p:nvPr/>
            </p:nvSpPr>
            <p:spPr bwMode="auto">
              <a:xfrm flipH="1">
                <a:off x="1488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2" name="Oval 38"/>
              <p:cNvSpPr>
                <a:spLocks noChangeArrowheads="1"/>
              </p:cNvSpPr>
              <p:nvPr/>
            </p:nvSpPr>
            <p:spPr bwMode="auto">
              <a:xfrm flipH="1">
                <a:off x="1440" y="139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84"/>
          <p:cNvGrpSpPr>
            <a:grpSpLocks/>
          </p:cNvGrpSpPr>
          <p:nvPr/>
        </p:nvGrpSpPr>
        <p:grpSpPr bwMode="auto">
          <a:xfrm>
            <a:off x="8796310" y="2185974"/>
            <a:ext cx="609600" cy="838200"/>
            <a:chOff x="4464" y="1104"/>
            <a:chExt cx="384" cy="528"/>
          </a:xfrm>
        </p:grpSpPr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4656" y="1200"/>
              <a:ext cx="144" cy="144"/>
              <a:chOff x="1440" y="1440"/>
              <a:chExt cx="144" cy="144"/>
            </a:xfrm>
          </p:grpSpPr>
          <p:grpSp>
            <p:nvGrpSpPr>
              <p:cNvPr id="13" name="Group 47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12" name="Oval 48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3" name="Oval 49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50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15" name="Oval 51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6" name="Oval 52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53"/>
            <p:cNvGrpSpPr>
              <a:grpSpLocks/>
            </p:cNvGrpSpPr>
            <p:nvPr/>
          </p:nvGrpSpPr>
          <p:grpSpPr bwMode="auto">
            <a:xfrm>
              <a:off x="4464" y="1104"/>
              <a:ext cx="144" cy="144"/>
              <a:chOff x="1440" y="1440"/>
              <a:chExt cx="144" cy="144"/>
            </a:xfrm>
          </p:grpSpPr>
          <p:grpSp>
            <p:nvGrpSpPr>
              <p:cNvPr id="16" name="Group 54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19" name="Oval 55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0" name="Oval 56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57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22" name="Oval 58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3" name="Oval 59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60"/>
            <p:cNvGrpSpPr>
              <a:grpSpLocks/>
            </p:cNvGrpSpPr>
            <p:nvPr/>
          </p:nvGrpSpPr>
          <p:grpSpPr bwMode="auto">
            <a:xfrm>
              <a:off x="4464" y="1440"/>
              <a:ext cx="144" cy="144"/>
              <a:chOff x="1440" y="1440"/>
              <a:chExt cx="144" cy="144"/>
            </a:xfrm>
          </p:grpSpPr>
          <p:grpSp>
            <p:nvGrpSpPr>
              <p:cNvPr id="19" name="Group 61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26" name="Oval 62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7" name="Oval 63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29" name="Oval 65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0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67"/>
            <p:cNvGrpSpPr>
              <a:grpSpLocks/>
            </p:cNvGrpSpPr>
            <p:nvPr/>
          </p:nvGrpSpPr>
          <p:grpSpPr bwMode="auto">
            <a:xfrm>
              <a:off x="4704" y="1488"/>
              <a:ext cx="144" cy="144"/>
              <a:chOff x="1440" y="1440"/>
              <a:chExt cx="144" cy="144"/>
            </a:xfrm>
          </p:grpSpPr>
          <p:grpSp>
            <p:nvGrpSpPr>
              <p:cNvPr id="22" name="Group 68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33" name="Oval 69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4" name="Oval 70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71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36" name="Oval 72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7" name="Oval 73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" name="Group 114"/>
          <p:cNvGrpSpPr>
            <a:grpSpLocks/>
          </p:cNvGrpSpPr>
          <p:nvPr/>
        </p:nvGrpSpPr>
        <p:grpSpPr bwMode="auto">
          <a:xfrm>
            <a:off x="3919510" y="2719374"/>
            <a:ext cx="457200" cy="381000"/>
            <a:chOff x="1392" y="1440"/>
            <a:chExt cx="288" cy="240"/>
          </a:xfrm>
        </p:grpSpPr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1536" y="1488"/>
              <a:ext cx="144" cy="144"/>
              <a:chOff x="1440" y="1440"/>
              <a:chExt cx="144" cy="144"/>
            </a:xfrm>
          </p:grpSpPr>
          <p:grpSp>
            <p:nvGrpSpPr>
              <p:cNvPr id="26" name="Group 26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291" name="Oval 27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2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9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294" name="Oval 30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5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39"/>
            <p:cNvGrpSpPr>
              <a:grpSpLocks/>
            </p:cNvGrpSpPr>
            <p:nvPr/>
          </p:nvGrpSpPr>
          <p:grpSpPr bwMode="auto">
            <a:xfrm>
              <a:off x="1440" y="1440"/>
              <a:ext cx="144" cy="144"/>
              <a:chOff x="1440" y="1440"/>
              <a:chExt cx="144" cy="144"/>
            </a:xfrm>
          </p:grpSpPr>
          <p:grpSp>
            <p:nvGrpSpPr>
              <p:cNvPr id="29" name="Group 40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05" name="Oval 41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6" name="Oval 42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43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08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9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74"/>
            <p:cNvGrpSpPr>
              <a:grpSpLocks/>
            </p:cNvGrpSpPr>
            <p:nvPr/>
          </p:nvGrpSpPr>
          <p:grpSpPr bwMode="auto">
            <a:xfrm>
              <a:off x="1392" y="1536"/>
              <a:ext cx="144" cy="144"/>
              <a:chOff x="1440" y="1440"/>
              <a:chExt cx="144" cy="144"/>
            </a:xfrm>
          </p:grpSpPr>
          <p:grpSp>
            <p:nvGrpSpPr>
              <p:cNvPr id="11264" name="Group 75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40" name="Oval 76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1" name="Oval 77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65" name="Group 78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43" name="Oval 79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4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345" name="Oval 81"/>
          <p:cNvSpPr>
            <a:spLocks noChangeArrowheads="1"/>
          </p:cNvSpPr>
          <p:nvPr/>
        </p:nvSpPr>
        <p:spPr bwMode="auto">
          <a:xfrm>
            <a:off x="8567710" y="271937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Oval 82"/>
          <p:cNvSpPr>
            <a:spLocks noChangeArrowheads="1"/>
          </p:cNvSpPr>
          <p:nvPr/>
        </p:nvSpPr>
        <p:spPr bwMode="auto">
          <a:xfrm>
            <a:off x="3538510" y="515777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47" name="Oval 83"/>
          <p:cNvSpPr>
            <a:spLocks noChangeArrowheads="1"/>
          </p:cNvSpPr>
          <p:nvPr/>
        </p:nvSpPr>
        <p:spPr bwMode="auto">
          <a:xfrm>
            <a:off x="8491510" y="515777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7" name="Group 85"/>
          <p:cNvGrpSpPr>
            <a:grpSpLocks/>
          </p:cNvGrpSpPr>
          <p:nvPr/>
        </p:nvGrpSpPr>
        <p:grpSpPr bwMode="auto">
          <a:xfrm>
            <a:off x="3309910" y="4776774"/>
            <a:ext cx="609600" cy="838200"/>
            <a:chOff x="4464" y="1104"/>
            <a:chExt cx="384" cy="528"/>
          </a:xfrm>
        </p:grpSpPr>
        <p:grpSp>
          <p:nvGrpSpPr>
            <p:cNvPr id="11268" name="Group 86"/>
            <p:cNvGrpSpPr>
              <a:grpSpLocks/>
            </p:cNvGrpSpPr>
            <p:nvPr/>
          </p:nvGrpSpPr>
          <p:grpSpPr bwMode="auto">
            <a:xfrm>
              <a:off x="4656" y="1200"/>
              <a:ext cx="144" cy="144"/>
              <a:chOff x="1440" y="1440"/>
              <a:chExt cx="144" cy="144"/>
            </a:xfrm>
          </p:grpSpPr>
          <p:grpSp>
            <p:nvGrpSpPr>
              <p:cNvPr id="11279" name="Group 87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52" name="Oval 88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3" name="Oval 89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80" name="Group 90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55" name="Oval 91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6" name="Oval 92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81" name="Group 93"/>
            <p:cNvGrpSpPr>
              <a:grpSpLocks/>
            </p:cNvGrpSpPr>
            <p:nvPr/>
          </p:nvGrpSpPr>
          <p:grpSpPr bwMode="auto">
            <a:xfrm>
              <a:off x="4464" y="1104"/>
              <a:ext cx="144" cy="144"/>
              <a:chOff x="1440" y="1440"/>
              <a:chExt cx="144" cy="144"/>
            </a:xfrm>
          </p:grpSpPr>
          <p:grpSp>
            <p:nvGrpSpPr>
              <p:cNvPr id="11282" name="Group 94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59" name="Oval 95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0" name="Oval 96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83" name="Group 97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62" name="Oval 98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3" name="Oval 99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86" name="Group 100"/>
            <p:cNvGrpSpPr>
              <a:grpSpLocks/>
            </p:cNvGrpSpPr>
            <p:nvPr/>
          </p:nvGrpSpPr>
          <p:grpSpPr bwMode="auto">
            <a:xfrm>
              <a:off x="4464" y="1440"/>
              <a:ext cx="144" cy="144"/>
              <a:chOff x="1440" y="1440"/>
              <a:chExt cx="144" cy="144"/>
            </a:xfrm>
          </p:grpSpPr>
          <p:grpSp>
            <p:nvGrpSpPr>
              <p:cNvPr id="11289" name="Group 101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66" name="Oval 102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7" name="Oval 103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90" name="Group 104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69" name="Oval 105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0" name="Oval 106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93" name="Group 107"/>
            <p:cNvGrpSpPr>
              <a:grpSpLocks/>
            </p:cNvGrpSpPr>
            <p:nvPr/>
          </p:nvGrpSpPr>
          <p:grpSpPr bwMode="auto">
            <a:xfrm>
              <a:off x="4704" y="1488"/>
              <a:ext cx="144" cy="144"/>
              <a:chOff x="1440" y="1440"/>
              <a:chExt cx="144" cy="144"/>
            </a:xfrm>
          </p:grpSpPr>
          <p:grpSp>
            <p:nvGrpSpPr>
              <p:cNvPr id="11296" name="Group 108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73" name="Oval 109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4" name="Oval 110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97" name="Group 111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76" name="Oval 112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7" name="Oval 113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300" name="Group 115"/>
          <p:cNvGrpSpPr>
            <a:grpSpLocks/>
          </p:cNvGrpSpPr>
          <p:nvPr/>
        </p:nvGrpSpPr>
        <p:grpSpPr bwMode="auto">
          <a:xfrm>
            <a:off x="8339110" y="5005374"/>
            <a:ext cx="457200" cy="381000"/>
            <a:chOff x="1392" y="1440"/>
            <a:chExt cx="288" cy="240"/>
          </a:xfrm>
        </p:grpSpPr>
        <p:grpSp>
          <p:nvGrpSpPr>
            <p:cNvPr id="11303" name="Group 116"/>
            <p:cNvGrpSpPr>
              <a:grpSpLocks/>
            </p:cNvGrpSpPr>
            <p:nvPr/>
          </p:nvGrpSpPr>
          <p:grpSpPr bwMode="auto">
            <a:xfrm>
              <a:off x="1536" y="1488"/>
              <a:ext cx="144" cy="144"/>
              <a:chOff x="1440" y="1440"/>
              <a:chExt cx="144" cy="144"/>
            </a:xfrm>
          </p:grpSpPr>
          <p:grpSp>
            <p:nvGrpSpPr>
              <p:cNvPr id="11304" name="Group 117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82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3" name="Oval 119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07" name="Group 120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85" name="Oval 121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6" name="Oval 122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10" name="Group 123"/>
            <p:cNvGrpSpPr>
              <a:grpSpLocks/>
            </p:cNvGrpSpPr>
            <p:nvPr/>
          </p:nvGrpSpPr>
          <p:grpSpPr bwMode="auto">
            <a:xfrm>
              <a:off x="1440" y="1440"/>
              <a:ext cx="144" cy="144"/>
              <a:chOff x="1440" y="1440"/>
              <a:chExt cx="144" cy="144"/>
            </a:xfrm>
          </p:grpSpPr>
          <p:grpSp>
            <p:nvGrpSpPr>
              <p:cNvPr id="11311" name="Group 124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89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0" name="Oval 126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14" name="Group 127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92" name="Oval 128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3" name="Oval 129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17" name="Group 130"/>
            <p:cNvGrpSpPr>
              <a:grpSpLocks/>
            </p:cNvGrpSpPr>
            <p:nvPr/>
          </p:nvGrpSpPr>
          <p:grpSpPr bwMode="auto">
            <a:xfrm>
              <a:off x="1392" y="1536"/>
              <a:ext cx="144" cy="144"/>
              <a:chOff x="1440" y="1440"/>
              <a:chExt cx="144" cy="144"/>
            </a:xfrm>
          </p:grpSpPr>
          <p:grpSp>
            <p:nvGrpSpPr>
              <p:cNvPr id="11318" name="Group 131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96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7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21" name="Group 134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99" name="Oval 135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0" name="Oval 136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402" name="Text Box 138"/>
          <p:cNvSpPr txBox="1">
            <a:spLocks noChangeArrowheads="1"/>
          </p:cNvSpPr>
          <p:nvPr/>
        </p:nvSpPr>
        <p:spPr bwMode="auto">
          <a:xfrm>
            <a:off x="3157510" y="18049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11403" name="Text Box 139"/>
          <p:cNvSpPr txBox="1">
            <a:spLocks noChangeArrowheads="1"/>
          </p:cNvSpPr>
          <p:nvPr/>
        </p:nvSpPr>
        <p:spPr bwMode="auto">
          <a:xfrm>
            <a:off x="3233710" y="42433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404" name="Text Box 140"/>
          <p:cNvSpPr txBox="1">
            <a:spLocks noChangeArrowheads="1"/>
          </p:cNvSpPr>
          <p:nvPr/>
        </p:nvSpPr>
        <p:spPr bwMode="auto">
          <a:xfrm>
            <a:off x="8186710" y="18049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1405" name="Text Box 141"/>
          <p:cNvSpPr txBox="1">
            <a:spLocks noChangeArrowheads="1"/>
          </p:cNvSpPr>
          <p:nvPr/>
        </p:nvSpPr>
        <p:spPr bwMode="auto">
          <a:xfrm>
            <a:off x="8262910" y="43195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</p:txBody>
      </p:sp>
    </p:spTree>
  </p:cSld>
  <p:clrMapOvr>
    <a:masterClrMapping/>
  </p:clrMapOvr>
  <p:transition advTm="2244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انواع خطاهاي اندازه‌گيري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555" y="141507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a-IR" dirty="0"/>
              <a:t>خطاي تصادفي </a:t>
            </a:r>
            <a:r>
              <a:rPr lang="en-US" dirty="0"/>
              <a:t>Random error</a:t>
            </a:r>
            <a:endParaRPr lang="fa-IR" dirty="0"/>
          </a:p>
          <a:p>
            <a:endParaRPr lang="fa-IR" dirty="0"/>
          </a:p>
          <a:p>
            <a:r>
              <a:rPr lang="fa-IR" dirty="0"/>
              <a:t>خطاي منظم يا سوگيري يا تورش </a:t>
            </a:r>
            <a:r>
              <a:rPr lang="en-US" dirty="0"/>
              <a:t>Bias/systematic</a:t>
            </a:r>
          </a:p>
          <a:p>
            <a:endParaRPr lang="en-US" dirty="0"/>
          </a:p>
          <a:p>
            <a:r>
              <a:rPr lang="fa-IR" dirty="0"/>
              <a:t>خطاي مخدوش‌كننده </a:t>
            </a:r>
            <a:r>
              <a:rPr lang="en-US" dirty="0"/>
              <a:t>Confounding effect</a:t>
            </a:r>
            <a:endParaRPr lang="fa-IR" dirty="0"/>
          </a:p>
          <a:p>
            <a:endParaRPr lang="fa-IR" dirty="0"/>
          </a:p>
          <a:p>
            <a:r>
              <a:rPr lang="fa-IR" dirty="0"/>
              <a:t>خطای عدم تجانس ابزارها </a:t>
            </a:r>
            <a:r>
              <a:rPr lang="en-US" dirty="0"/>
              <a:t>Disagreement</a:t>
            </a:r>
          </a:p>
          <a:p>
            <a:endParaRPr lang="fa-IR" dirty="0"/>
          </a:p>
          <a:p>
            <a:r>
              <a:rPr lang="fa-IR" dirty="0"/>
              <a:t>خطای در تشخیص/افتراق </a:t>
            </a:r>
            <a:r>
              <a:rPr lang="en-US" dirty="0"/>
              <a:t> Discrimination error</a:t>
            </a:r>
          </a:p>
        </p:txBody>
      </p:sp>
    </p:spTree>
  </p:cSld>
  <p:clrMapOvr>
    <a:masterClrMapping/>
  </p:clrMapOvr>
  <p:transition advTm="14544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انواع خطاهاي تصادفي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مشاهده گر</a:t>
            </a:r>
          </a:p>
          <a:p>
            <a:endParaRPr lang="fa-IR"/>
          </a:p>
          <a:p>
            <a:r>
              <a:rPr lang="fa-IR"/>
              <a:t>ابزاري</a:t>
            </a:r>
          </a:p>
          <a:p>
            <a:endParaRPr lang="fa-IR"/>
          </a:p>
          <a:p>
            <a:r>
              <a:rPr lang="fa-IR"/>
              <a:t>ثبت و ضبط اطلاعات</a:t>
            </a:r>
            <a:endParaRPr lang="en-US"/>
          </a:p>
        </p:txBody>
      </p:sp>
    </p:spTree>
  </p:cSld>
  <p:clrMapOvr>
    <a:masterClrMapping/>
  </p:clrMapOvr>
  <p:transition advTm="52896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انواع خطاهاي منظم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انتخاب </a:t>
            </a:r>
            <a:r>
              <a:rPr lang="en-US" dirty="0"/>
              <a:t>selection bias</a:t>
            </a:r>
          </a:p>
          <a:p>
            <a:pPr lvl="1"/>
            <a:r>
              <a:rPr lang="fa-IR" dirty="0"/>
              <a:t>نمونه‌گیری</a:t>
            </a:r>
          </a:p>
          <a:p>
            <a:pPr lvl="1"/>
            <a:r>
              <a:rPr lang="fa-IR" dirty="0"/>
              <a:t>ریزش اطلاعات</a:t>
            </a:r>
          </a:p>
          <a:p>
            <a:pPr lvl="1"/>
            <a:endParaRPr lang="fa-IR" dirty="0"/>
          </a:p>
          <a:p>
            <a:endParaRPr lang="fa-IR" dirty="0"/>
          </a:p>
          <a:p>
            <a:r>
              <a:rPr lang="fa-IR" dirty="0"/>
              <a:t>اطلاعات </a:t>
            </a:r>
            <a:r>
              <a:rPr lang="en-US" dirty="0"/>
              <a:t>information bias</a:t>
            </a:r>
            <a:endParaRPr lang="fa-IR" dirty="0"/>
          </a:p>
          <a:p>
            <a:pPr lvl="1"/>
            <a:r>
              <a:rPr lang="fa-IR" dirty="0"/>
              <a:t>پاسخ دهنده</a:t>
            </a:r>
          </a:p>
          <a:p>
            <a:pPr lvl="1"/>
            <a:r>
              <a:rPr lang="fa-IR" dirty="0"/>
              <a:t>مشاهده گر و يا مصاحبه كننده</a:t>
            </a:r>
          </a:p>
          <a:p>
            <a:pPr lvl="1"/>
            <a:r>
              <a:rPr lang="fa-IR" dirty="0"/>
              <a:t>ابزاري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advTm="20928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5448"/>
            <a:ext cx="9144000" cy="1252728"/>
          </a:xfrm>
        </p:spPr>
        <p:txBody>
          <a:bodyPr>
            <a:noAutofit/>
          </a:bodyPr>
          <a:lstStyle/>
          <a:p>
            <a:r>
              <a:rPr lang="fa-IR" sz="3200" dirty="0"/>
              <a:t>مخدوش كنندگي: رابطه بين سيگار و بیماریهای قلبي و عروقي</a:t>
            </a:r>
            <a:endParaRPr lang="en-US" sz="3200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76400" y="1524000"/>
            <a:ext cx="3276600" cy="4800600"/>
            <a:chOff x="672" y="1008"/>
            <a:chExt cx="2064" cy="302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72" y="1008"/>
              <a:ext cx="960" cy="2400"/>
              <a:chOff x="672" y="1008"/>
              <a:chExt cx="960" cy="240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960" cy="13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70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960" cy="72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30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>
                    <a:cs typeface="B Mitra" panose="00000400000000000000" pitchFamily="2" charset="-78"/>
                  </a:rPr>
                  <a:t>سيگاري</a:t>
                </a:r>
                <a:endParaRPr lang="en-US"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776" y="1008"/>
              <a:ext cx="960" cy="2400"/>
              <a:chOff x="1728" y="1008"/>
              <a:chExt cx="960" cy="2400"/>
            </a:xfrm>
          </p:grpSpPr>
          <p:sp>
            <p:nvSpPr>
              <p:cNvPr id="15369" name="Rectangle 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35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960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65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>
                    <a:cs typeface="B Mitra" panose="00000400000000000000" pitchFamily="2" charset="-78"/>
                  </a:rPr>
                  <a:t>غير سيگاري</a:t>
                </a:r>
                <a:endParaRPr lang="en-US">
                  <a:cs typeface="B Mitra" panose="00000400000000000000" pitchFamily="2" charset="-78"/>
                </a:endParaRPr>
              </a:p>
            </p:txBody>
          </p:sp>
        </p:grp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816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RR=2</a:t>
              </a:r>
            </a:p>
          </p:txBody>
        </p:sp>
      </p:grpSp>
    </p:spTree>
  </p:cSld>
  <p:clrMapOvr>
    <a:masterClrMapping/>
  </p:clrMapOvr>
  <p:transition advTm="54768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مخدوش‌كنندگي</a:t>
            </a:r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76400" y="1524000"/>
            <a:ext cx="3276600" cy="4800600"/>
            <a:chOff x="672" y="1008"/>
            <a:chExt cx="2064" cy="302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72" y="1008"/>
              <a:ext cx="960" cy="2400"/>
              <a:chOff x="672" y="1008"/>
              <a:chExt cx="960" cy="240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960" cy="13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70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960" cy="72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30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>
                    <a:cs typeface="B Mitra" panose="00000400000000000000" pitchFamily="2" charset="-78"/>
                  </a:rPr>
                  <a:t>سيگاري</a:t>
                </a:r>
                <a:endParaRPr lang="en-US"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776" y="1008"/>
              <a:ext cx="960" cy="2400"/>
              <a:chOff x="1728" y="1008"/>
              <a:chExt cx="960" cy="2400"/>
            </a:xfrm>
          </p:grpSpPr>
          <p:sp>
            <p:nvSpPr>
              <p:cNvPr id="15369" name="Rectangle 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35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960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65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>
                    <a:cs typeface="B Mitra" panose="00000400000000000000" pitchFamily="2" charset="-78"/>
                  </a:rPr>
                  <a:t>غير سيگاري</a:t>
                </a:r>
                <a:endParaRPr lang="en-US">
                  <a:cs typeface="B Mitra" panose="00000400000000000000" pitchFamily="2" charset="-78"/>
                </a:endParaRPr>
              </a:p>
            </p:txBody>
          </p:sp>
        </p:grp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816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RR=2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315200" y="1600200"/>
            <a:ext cx="3276600" cy="4800600"/>
            <a:chOff x="3264" y="1008"/>
            <a:chExt cx="2064" cy="3024"/>
          </a:xfrm>
        </p:grpSpPr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3264" y="1776"/>
              <a:ext cx="960" cy="16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80 </a:t>
              </a:r>
            </a:p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مبتلا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3264" y="1344"/>
              <a:ext cx="960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20</a:t>
              </a:r>
            </a:p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غير مبتلا</a:t>
              </a:r>
              <a:endPara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3408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>
                  <a:cs typeface="B Mitra" panose="00000400000000000000" pitchFamily="2" charset="-78"/>
                </a:rPr>
                <a:t>معتاد</a:t>
              </a:r>
              <a:endParaRPr lang="en-US">
                <a:cs typeface="B Mitra" panose="00000400000000000000" pitchFamily="2" charset="-78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4368" y="2880"/>
              <a:ext cx="960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20 </a:t>
              </a:r>
            </a:p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مبتلا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4368" y="1344"/>
              <a:ext cx="960" cy="15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80</a:t>
              </a:r>
            </a:p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غير مبتلا</a:t>
              </a:r>
              <a:endPara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4512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>
                  <a:cs typeface="B Mitra" panose="00000400000000000000" pitchFamily="2" charset="-78"/>
                </a:rPr>
                <a:t>غير معتاد</a:t>
              </a:r>
              <a:endParaRPr lang="en-US">
                <a:cs typeface="B Mitra" panose="00000400000000000000" pitchFamily="2" charset="-78"/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3408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RR=4</a:t>
              </a:r>
            </a:p>
          </p:txBody>
        </p:sp>
      </p:grpSp>
    </p:spTree>
  </p:cSld>
  <p:clrMapOvr>
    <a:masterClrMapping/>
  </p:clrMapOvr>
  <p:transition advTm="53088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مخدوش كنندگي</a:t>
            </a: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76400" y="1524000"/>
            <a:ext cx="3276600" cy="4800600"/>
            <a:chOff x="672" y="1008"/>
            <a:chExt cx="2064" cy="302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72" y="1008"/>
              <a:ext cx="960" cy="2400"/>
              <a:chOff x="672" y="1008"/>
              <a:chExt cx="960" cy="240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960" cy="13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70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960" cy="72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30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>
                    <a:cs typeface="B Mitra" panose="00000400000000000000" pitchFamily="2" charset="-78"/>
                  </a:rPr>
                  <a:t>سيگاري</a:t>
                </a:r>
                <a:endParaRPr lang="en-US"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776" y="1008"/>
              <a:ext cx="960" cy="2400"/>
              <a:chOff x="1728" y="1008"/>
              <a:chExt cx="960" cy="2400"/>
            </a:xfrm>
          </p:grpSpPr>
          <p:sp>
            <p:nvSpPr>
              <p:cNvPr id="15369" name="Rectangle 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35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960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65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>
                    <a:cs typeface="B Mitra" panose="00000400000000000000" pitchFamily="2" charset="-78"/>
                  </a:rPr>
                  <a:t>غير سيگاري</a:t>
                </a:r>
                <a:endParaRPr lang="en-US">
                  <a:cs typeface="B Mitra" panose="00000400000000000000" pitchFamily="2" charset="-78"/>
                </a:endParaRPr>
              </a:p>
            </p:txBody>
          </p:sp>
        </p:grp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816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RR=2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315200" y="1600200"/>
            <a:ext cx="3276600" cy="4800600"/>
            <a:chOff x="3264" y="1008"/>
            <a:chExt cx="2064" cy="3024"/>
          </a:xfrm>
        </p:grpSpPr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3264" y="1776"/>
              <a:ext cx="960" cy="16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80 </a:t>
              </a:r>
            </a:p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مبتلا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3264" y="1344"/>
              <a:ext cx="960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20</a:t>
              </a:r>
            </a:p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غير مبتلا</a:t>
              </a:r>
              <a:endPara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3408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>
                  <a:cs typeface="B Mitra" panose="00000400000000000000" pitchFamily="2" charset="-78"/>
                </a:rPr>
                <a:t>معتاد</a:t>
              </a:r>
              <a:endParaRPr lang="en-US">
                <a:cs typeface="B Mitra" panose="00000400000000000000" pitchFamily="2" charset="-78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4368" y="2880"/>
              <a:ext cx="960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20 </a:t>
              </a:r>
            </a:p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مبتلا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4368" y="1344"/>
              <a:ext cx="960" cy="15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80</a:t>
              </a:r>
            </a:p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غير مبتلا</a:t>
              </a:r>
              <a:endPara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4512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>
                  <a:cs typeface="B Mitra" panose="00000400000000000000" pitchFamily="2" charset="-78"/>
                </a:rPr>
                <a:t>غير معتاد</a:t>
              </a:r>
              <a:endParaRPr lang="en-US">
                <a:cs typeface="B Mitra" panose="00000400000000000000" pitchFamily="2" charset="-78"/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3408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RR=4</a:t>
              </a:r>
            </a:p>
          </p:txBody>
        </p:sp>
      </p:grp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3886200" y="1981200"/>
            <a:ext cx="4724400" cy="36576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a-IR" sz="3600" b="1"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rPr>
              <a:t>پس سيگار خطر را چند برابر ميكند؟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advTm="48336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مخدوش كنندگي: </a:t>
            </a:r>
            <a:r>
              <a:rPr lang="fa-IR" sz="3200" dirty="0"/>
              <a:t>رابطه متغير مستقل و وابسته را به هم مي‌زنند</a:t>
            </a:r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19401" y="2057400"/>
            <a:ext cx="6386513" cy="1066800"/>
            <a:chOff x="1316" y="1776"/>
            <a:chExt cx="4023" cy="672"/>
          </a:xfrm>
        </p:grpSpPr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>
              <a:off x="1968" y="1968"/>
              <a:ext cx="20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316" y="1802"/>
              <a:ext cx="6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a-IR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سيگار</a:t>
              </a:r>
              <a:endPara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3984" y="1776"/>
              <a:ext cx="1355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a-IR" sz="32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بيماري قلبي و عروقي</a:t>
              </a:r>
              <a:endPara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86200" y="2667000"/>
            <a:ext cx="3276600" cy="1417638"/>
            <a:chOff x="1968" y="2064"/>
            <a:chExt cx="2064" cy="893"/>
          </a:xfrm>
        </p:grpSpPr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 flipV="1">
              <a:off x="3168" y="2064"/>
              <a:ext cx="864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1968" y="2112"/>
              <a:ext cx="768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2645" y="2592"/>
              <a:ext cx="5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a-IR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اعتياد</a:t>
              </a:r>
              <a:endPara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649391" y="5227637"/>
            <a:ext cx="76867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spcBef>
                <a:spcPct val="20000"/>
              </a:spcBef>
            </a:pPr>
            <a:r>
              <a:rPr lang="fa-IR" sz="4000" dirty="0">
                <a:cs typeface="B Zar" pitchFamily="2" charset="-78"/>
              </a:rPr>
              <a:t>آيا شما متغير مخدوش كننده ديگري مي شناسيد؟</a:t>
            </a:r>
          </a:p>
          <a:p>
            <a:endParaRPr lang="en-US" sz="4000" dirty="0"/>
          </a:p>
        </p:txBody>
      </p:sp>
    </p:spTree>
  </p:cSld>
  <p:clrMapOvr>
    <a:masterClrMapping/>
  </p:clrMapOvr>
  <p:transition advTm="8256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08932370"/>
              </p:ext>
            </p:extLst>
          </p:nvPr>
        </p:nvGraphicFramePr>
        <p:xfrm>
          <a:off x="1102662" y="794382"/>
          <a:ext cx="9986676" cy="526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28656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1FEC-4A40-49D9-A067-A3B3C991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عدم تجانس بین ابزارها/اندازه‌گیری‌ها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8F7A8-410F-44FC-97E7-39C91F7DB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زمانی که از چند ابزار برای اندازه‌گیری‌ها استفاده می‌شود و یا</a:t>
            </a:r>
          </a:p>
          <a:p>
            <a:r>
              <a:rPr lang="fa-IR" dirty="0"/>
              <a:t>چند نفر مجزا از هم اندازه‌گیری‌ها را انجام دهند</a:t>
            </a:r>
            <a:endParaRPr lang="en-US" dirty="0"/>
          </a:p>
          <a:p>
            <a:r>
              <a:rPr lang="fa-IR" dirty="0"/>
              <a:t>برای اندازه‌گیری این خطا از شاخص کاپا استفاده می‌شود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F242ED8-43B2-4C6B-9D5F-7224A23B6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30205"/>
              </p:ext>
            </p:extLst>
          </p:nvPr>
        </p:nvGraphicFramePr>
        <p:xfrm>
          <a:off x="3255275" y="4364916"/>
          <a:ext cx="639145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941">
                  <a:extLst>
                    <a:ext uri="{9D8B030D-6E8A-4147-A177-3AD203B41FA5}">
                      <a16:colId xmlns:a16="http://schemas.microsoft.com/office/drawing/2014/main" val="1348486567"/>
                    </a:ext>
                  </a:extLst>
                </a:gridCol>
                <a:gridCol w="1947134">
                  <a:extLst>
                    <a:ext uri="{9D8B030D-6E8A-4147-A177-3AD203B41FA5}">
                      <a16:colId xmlns:a16="http://schemas.microsoft.com/office/drawing/2014/main" val="4098771544"/>
                    </a:ext>
                  </a:extLst>
                </a:gridCol>
                <a:gridCol w="1882589">
                  <a:extLst>
                    <a:ext uri="{9D8B030D-6E8A-4147-A177-3AD203B41FA5}">
                      <a16:colId xmlns:a16="http://schemas.microsoft.com/office/drawing/2014/main" val="2703425062"/>
                    </a:ext>
                  </a:extLst>
                </a:gridCol>
                <a:gridCol w="763792">
                  <a:extLst>
                    <a:ext uri="{9D8B030D-6E8A-4147-A177-3AD203B41FA5}">
                      <a16:colId xmlns:a16="http://schemas.microsoft.com/office/drawing/2014/main" val="37165727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3200" b="0" dirty="0">
                          <a:cs typeface="B Mitra" panose="00000400000000000000" pitchFamily="2" charset="-78"/>
                        </a:rPr>
                        <a:t>مشاهده‌گر دوم</a:t>
                      </a:r>
                      <a:endParaRPr lang="en-US" sz="3200" b="0" dirty="0"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320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13485"/>
                  </a:ext>
                </a:extLst>
              </a:tr>
              <a:tr h="38373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سالم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بیمار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مشاهده‌گر اول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 vert="vert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9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cs typeface="B Mitra" panose="00000400000000000000" pitchFamily="2" charset="-78"/>
                        </a:rPr>
                        <a:t>B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cs typeface="B Mitra" panose="00000400000000000000" pitchFamily="2" charset="-78"/>
                        </a:rPr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بیمار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014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cs typeface="B Mitra" panose="00000400000000000000" pitchFamily="2" charset="-78"/>
                        </a:rPr>
                        <a:t>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cs typeface="B Mitra" panose="00000400000000000000" pitchFamily="2" charset="-78"/>
                        </a:rPr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>
                          <a:cs typeface="B Mitra" panose="00000400000000000000" pitchFamily="2" charset="-78"/>
                        </a:rPr>
                        <a:t>سالم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599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826489"/>
      </p:ext>
    </p:extLst>
  </p:cSld>
  <p:clrMapOvr>
    <a:masterClrMapping/>
  </p:clrMapOvr>
  <p:transition advTm="10992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9117-B594-4AAB-B8DE-DC89F0BB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خطای تشخیص یا افتراق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1F486-2839-4AEB-A584-2DE6F6D29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 زمانی که اندازه‌گیری بدون خطا (</a:t>
            </a:r>
            <a:r>
              <a:rPr lang="en-US" dirty="0"/>
              <a:t>gold standard</a:t>
            </a:r>
            <a:r>
              <a:rPr lang="fa-IR" dirty="0"/>
              <a:t>) وجود داشته‌باشد</a:t>
            </a:r>
          </a:p>
          <a:p>
            <a:r>
              <a:rPr lang="fa-IR" dirty="0"/>
              <a:t>برای اندازه‌گیری این خطا از</a:t>
            </a:r>
          </a:p>
          <a:p>
            <a:pPr lvl="1"/>
            <a:r>
              <a:rPr lang="fa-IR" dirty="0"/>
              <a:t>حساسیت</a:t>
            </a:r>
          </a:p>
          <a:p>
            <a:pPr lvl="1"/>
            <a:r>
              <a:rPr lang="fa-IR" dirty="0"/>
              <a:t>اختصاصی بودن</a:t>
            </a:r>
          </a:p>
          <a:p>
            <a:pPr lvl="1"/>
            <a:r>
              <a:rPr lang="fa-IR" dirty="0"/>
              <a:t>دقت</a:t>
            </a:r>
          </a:p>
          <a:p>
            <a:pPr lvl="1"/>
            <a:r>
              <a:rPr lang="fa-IR" dirty="0"/>
              <a:t>ارزش اخباری مثبت</a:t>
            </a:r>
          </a:p>
          <a:p>
            <a:pPr lvl="1"/>
            <a:r>
              <a:rPr lang="fa-IR" dirty="0"/>
              <a:t>ارزش اخباری منفی</a:t>
            </a:r>
          </a:p>
          <a:p>
            <a:pPr lvl="1"/>
            <a:r>
              <a:rPr lang="fa-IR" dirty="0"/>
              <a:t>و نمودار </a:t>
            </a:r>
            <a:r>
              <a:rPr lang="en-US" dirty="0"/>
              <a:t>ROC</a:t>
            </a:r>
            <a:endParaRPr lang="fa-IR" dirty="0"/>
          </a:p>
          <a:p>
            <a:pPr marL="0" indent="0">
              <a:buNone/>
            </a:pPr>
            <a:r>
              <a:rPr lang="fa-IR"/>
              <a:t>استفاده می‌شود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48568662"/>
      </p:ext>
    </p:extLst>
  </p:cSld>
  <p:clrMapOvr>
    <a:masterClrMapping/>
  </p:clrMapOvr>
  <p:transition advTm="10992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نمونه گيري احتمالي ساده و منظم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034" y="1500175"/>
            <a:ext cx="8229600" cy="4625975"/>
          </a:xfrm>
        </p:spPr>
        <p:txBody>
          <a:bodyPr/>
          <a:lstStyle/>
          <a:p>
            <a:r>
              <a:rPr lang="fa-IR" dirty="0"/>
              <a:t>تصادفي ساده: قرعه كشي</a:t>
            </a:r>
          </a:p>
          <a:p>
            <a:pPr lvl="1"/>
            <a:r>
              <a:rPr lang="fa-IR" dirty="0"/>
              <a:t>برای نمونه‌گیری تصادفی ساده نیاز به چارچوب نمونه‌گیری (</a:t>
            </a:r>
            <a:r>
              <a:rPr lang="en-US" dirty="0"/>
              <a:t>sampling frame</a:t>
            </a:r>
            <a:r>
              <a:rPr lang="fa-IR" dirty="0"/>
              <a:t>) داریم</a:t>
            </a:r>
          </a:p>
          <a:p>
            <a:r>
              <a:rPr lang="fa-IR" dirty="0"/>
              <a:t>تصادفي منظم: منطبق بر يك قاعده و قانون مشخص</a:t>
            </a:r>
          </a:p>
          <a:p>
            <a:endParaRPr lang="fa-IR" dirty="0"/>
          </a:p>
          <a:p>
            <a:endParaRPr lang="en-US" dirty="0"/>
          </a:p>
        </p:txBody>
      </p: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3881422" y="3714752"/>
            <a:ext cx="4724400" cy="2971800"/>
            <a:chOff x="1488" y="2064"/>
            <a:chExt cx="2976" cy="1872"/>
          </a:xfrm>
        </p:grpSpPr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1488" y="2784"/>
              <a:ext cx="1152" cy="1152"/>
              <a:chOff x="672" y="1680"/>
              <a:chExt cx="1152" cy="1152"/>
            </a:xfrm>
          </p:grpSpPr>
          <p:sp>
            <p:nvSpPr>
              <p:cNvPr id="13383" name="Oval 71"/>
              <p:cNvSpPr>
                <a:spLocks noChangeArrowheads="1"/>
              </p:cNvSpPr>
              <p:nvPr/>
            </p:nvSpPr>
            <p:spPr bwMode="auto">
              <a:xfrm>
                <a:off x="672" y="16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4" name="Oval 72"/>
              <p:cNvSpPr>
                <a:spLocks noChangeArrowheads="1"/>
              </p:cNvSpPr>
              <p:nvPr/>
            </p:nvSpPr>
            <p:spPr bwMode="auto">
              <a:xfrm>
                <a:off x="768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5" name="Oval 73"/>
              <p:cNvSpPr>
                <a:spLocks noChangeArrowheads="1"/>
              </p:cNvSpPr>
              <p:nvPr/>
            </p:nvSpPr>
            <p:spPr bwMode="auto">
              <a:xfrm>
                <a:off x="864" y="187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6" name="Oval 74"/>
              <p:cNvSpPr>
                <a:spLocks noChangeArrowheads="1"/>
              </p:cNvSpPr>
              <p:nvPr/>
            </p:nvSpPr>
            <p:spPr bwMode="auto">
              <a:xfrm>
                <a:off x="960" y="1968"/>
                <a:ext cx="192" cy="19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7" name="Oval 75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8" name="Oval 76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9" name="Oval 77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0" name="Oval 78"/>
              <p:cNvSpPr>
                <a:spLocks noChangeArrowheads="1"/>
              </p:cNvSpPr>
              <p:nvPr/>
            </p:nvSpPr>
            <p:spPr bwMode="auto">
              <a:xfrm>
                <a:off x="1344" y="2352"/>
                <a:ext cx="192" cy="19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1" name="Oval 79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2" name="Oval 80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3" name="Oval 81"/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82"/>
            <p:cNvGrpSpPr>
              <a:grpSpLocks/>
            </p:cNvGrpSpPr>
            <p:nvPr/>
          </p:nvGrpSpPr>
          <p:grpSpPr bwMode="auto">
            <a:xfrm>
              <a:off x="1920" y="2064"/>
              <a:ext cx="2544" cy="1680"/>
              <a:chOff x="1920" y="2064"/>
              <a:chExt cx="2544" cy="1680"/>
            </a:xfrm>
          </p:grpSpPr>
          <p:grpSp>
            <p:nvGrpSpPr>
              <p:cNvPr id="12" name="Group 83"/>
              <p:cNvGrpSpPr>
                <a:grpSpLocks/>
              </p:cNvGrpSpPr>
              <p:nvPr/>
            </p:nvGrpSpPr>
            <p:grpSpPr bwMode="auto">
              <a:xfrm>
                <a:off x="1920" y="2592"/>
                <a:ext cx="1152" cy="1152"/>
                <a:chOff x="672" y="1680"/>
                <a:chExt cx="1152" cy="1152"/>
              </a:xfrm>
            </p:grpSpPr>
            <p:sp>
              <p:nvSpPr>
                <p:cNvPr id="13396" name="Oval 84"/>
                <p:cNvSpPr>
                  <a:spLocks noChangeArrowheads="1"/>
                </p:cNvSpPr>
                <p:nvPr/>
              </p:nvSpPr>
              <p:spPr bwMode="auto">
                <a:xfrm>
                  <a:off x="672" y="1680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7" name="Oval 85"/>
                <p:cNvSpPr>
                  <a:spLocks noChangeArrowheads="1"/>
                </p:cNvSpPr>
                <p:nvPr/>
              </p:nvSpPr>
              <p:spPr bwMode="auto">
                <a:xfrm>
                  <a:off x="768" y="177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8" name="Oval 86"/>
                <p:cNvSpPr>
                  <a:spLocks noChangeArrowheads="1"/>
                </p:cNvSpPr>
                <p:nvPr/>
              </p:nvSpPr>
              <p:spPr bwMode="auto">
                <a:xfrm>
                  <a:off x="864" y="187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9" name="Oval 87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0" name="Oval 88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1" name="Oval 89"/>
                <p:cNvSpPr>
                  <a:spLocks noChangeArrowheads="1"/>
                </p:cNvSpPr>
                <p:nvPr/>
              </p:nvSpPr>
              <p:spPr bwMode="auto">
                <a:xfrm>
                  <a:off x="1152" y="216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2" name="Oval 90"/>
                <p:cNvSpPr>
                  <a:spLocks noChangeArrowheads="1"/>
                </p:cNvSpPr>
                <p:nvPr/>
              </p:nvSpPr>
              <p:spPr bwMode="auto">
                <a:xfrm>
                  <a:off x="1248" y="225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3" name="Oval 91"/>
                <p:cNvSpPr>
                  <a:spLocks noChangeArrowheads="1"/>
                </p:cNvSpPr>
                <p:nvPr/>
              </p:nvSpPr>
              <p:spPr bwMode="auto">
                <a:xfrm>
                  <a:off x="1344" y="23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4" name="Oval 92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5" name="Oval 93"/>
                <p:cNvSpPr>
                  <a:spLocks noChangeArrowheads="1"/>
                </p:cNvSpPr>
                <p:nvPr/>
              </p:nvSpPr>
              <p:spPr bwMode="auto">
                <a:xfrm>
                  <a:off x="1536" y="254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6" name="Oval 94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95"/>
              <p:cNvGrpSpPr>
                <a:grpSpLocks/>
              </p:cNvGrpSpPr>
              <p:nvPr/>
            </p:nvGrpSpPr>
            <p:grpSpPr bwMode="auto">
              <a:xfrm>
                <a:off x="2400" y="2448"/>
                <a:ext cx="1152" cy="1152"/>
                <a:chOff x="672" y="1680"/>
                <a:chExt cx="1152" cy="1152"/>
              </a:xfrm>
            </p:grpSpPr>
            <p:sp>
              <p:nvSpPr>
                <p:cNvPr id="13408" name="Oval 96"/>
                <p:cNvSpPr>
                  <a:spLocks noChangeArrowheads="1"/>
                </p:cNvSpPr>
                <p:nvPr/>
              </p:nvSpPr>
              <p:spPr bwMode="auto">
                <a:xfrm>
                  <a:off x="67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9" name="Oval 97"/>
                <p:cNvSpPr>
                  <a:spLocks noChangeArrowheads="1"/>
                </p:cNvSpPr>
                <p:nvPr/>
              </p:nvSpPr>
              <p:spPr bwMode="auto">
                <a:xfrm>
                  <a:off x="768" y="1776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0" name="Oval 98"/>
                <p:cNvSpPr>
                  <a:spLocks noChangeArrowheads="1"/>
                </p:cNvSpPr>
                <p:nvPr/>
              </p:nvSpPr>
              <p:spPr bwMode="auto">
                <a:xfrm>
                  <a:off x="864" y="187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1" name="Oval 99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12" name="Oval 100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3" name="Oval 101"/>
                <p:cNvSpPr>
                  <a:spLocks noChangeArrowheads="1"/>
                </p:cNvSpPr>
                <p:nvPr/>
              </p:nvSpPr>
              <p:spPr bwMode="auto">
                <a:xfrm>
                  <a:off x="1152" y="2160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4" name="Oval 102"/>
                <p:cNvSpPr>
                  <a:spLocks noChangeArrowheads="1"/>
                </p:cNvSpPr>
                <p:nvPr/>
              </p:nvSpPr>
              <p:spPr bwMode="auto">
                <a:xfrm>
                  <a:off x="1248" y="225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5" name="Oval 103"/>
                <p:cNvSpPr>
                  <a:spLocks noChangeArrowheads="1"/>
                </p:cNvSpPr>
                <p:nvPr/>
              </p:nvSpPr>
              <p:spPr bwMode="auto">
                <a:xfrm>
                  <a:off x="1344" y="23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6" name="Oval 104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7" name="Oval 105"/>
                <p:cNvSpPr>
                  <a:spLocks noChangeArrowheads="1"/>
                </p:cNvSpPr>
                <p:nvPr/>
              </p:nvSpPr>
              <p:spPr bwMode="auto">
                <a:xfrm>
                  <a:off x="1536" y="2544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8" name="Oval 106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07"/>
              <p:cNvGrpSpPr>
                <a:grpSpLocks/>
              </p:cNvGrpSpPr>
              <p:nvPr/>
            </p:nvGrpSpPr>
            <p:grpSpPr bwMode="auto">
              <a:xfrm>
                <a:off x="2832" y="2256"/>
                <a:ext cx="1152" cy="1152"/>
                <a:chOff x="672" y="1680"/>
                <a:chExt cx="1152" cy="1152"/>
              </a:xfrm>
            </p:grpSpPr>
            <p:sp>
              <p:nvSpPr>
                <p:cNvPr id="13420" name="Oval 108"/>
                <p:cNvSpPr>
                  <a:spLocks noChangeArrowheads="1"/>
                </p:cNvSpPr>
                <p:nvPr/>
              </p:nvSpPr>
              <p:spPr bwMode="auto">
                <a:xfrm>
                  <a:off x="67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1" name="Oval 109"/>
                <p:cNvSpPr>
                  <a:spLocks noChangeArrowheads="1"/>
                </p:cNvSpPr>
                <p:nvPr/>
              </p:nvSpPr>
              <p:spPr bwMode="auto">
                <a:xfrm>
                  <a:off x="768" y="177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2" name="Oval 110"/>
                <p:cNvSpPr>
                  <a:spLocks noChangeArrowheads="1"/>
                </p:cNvSpPr>
                <p:nvPr/>
              </p:nvSpPr>
              <p:spPr bwMode="auto">
                <a:xfrm>
                  <a:off x="864" y="1872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3" name="Oval 111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4" name="Oval 112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5" name="Oval 113"/>
                <p:cNvSpPr>
                  <a:spLocks noChangeArrowheads="1"/>
                </p:cNvSpPr>
                <p:nvPr/>
              </p:nvSpPr>
              <p:spPr bwMode="auto">
                <a:xfrm>
                  <a:off x="1152" y="216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6" name="Oval 114"/>
                <p:cNvSpPr>
                  <a:spLocks noChangeArrowheads="1"/>
                </p:cNvSpPr>
                <p:nvPr/>
              </p:nvSpPr>
              <p:spPr bwMode="auto">
                <a:xfrm>
                  <a:off x="1248" y="2256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7" name="Oval 115"/>
                <p:cNvSpPr>
                  <a:spLocks noChangeArrowheads="1"/>
                </p:cNvSpPr>
                <p:nvPr/>
              </p:nvSpPr>
              <p:spPr bwMode="auto">
                <a:xfrm>
                  <a:off x="1344" y="23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8" name="Oval 116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9" name="Oval 117"/>
                <p:cNvSpPr>
                  <a:spLocks noChangeArrowheads="1"/>
                </p:cNvSpPr>
                <p:nvPr/>
              </p:nvSpPr>
              <p:spPr bwMode="auto">
                <a:xfrm>
                  <a:off x="1536" y="254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0" name="Oval 118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19"/>
              <p:cNvGrpSpPr>
                <a:grpSpLocks/>
              </p:cNvGrpSpPr>
              <p:nvPr/>
            </p:nvGrpSpPr>
            <p:grpSpPr bwMode="auto">
              <a:xfrm>
                <a:off x="3312" y="2064"/>
                <a:ext cx="1152" cy="1152"/>
                <a:chOff x="672" y="1680"/>
                <a:chExt cx="1152" cy="1152"/>
              </a:xfrm>
            </p:grpSpPr>
            <p:sp>
              <p:nvSpPr>
                <p:cNvPr id="13432" name="Oval 120"/>
                <p:cNvSpPr>
                  <a:spLocks noChangeArrowheads="1"/>
                </p:cNvSpPr>
                <p:nvPr/>
              </p:nvSpPr>
              <p:spPr bwMode="auto">
                <a:xfrm>
                  <a:off x="67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3" name="Oval 121"/>
                <p:cNvSpPr>
                  <a:spLocks noChangeArrowheads="1"/>
                </p:cNvSpPr>
                <p:nvPr/>
              </p:nvSpPr>
              <p:spPr bwMode="auto">
                <a:xfrm>
                  <a:off x="768" y="177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4" name="Oval 122"/>
                <p:cNvSpPr>
                  <a:spLocks noChangeArrowheads="1"/>
                </p:cNvSpPr>
                <p:nvPr/>
              </p:nvSpPr>
              <p:spPr bwMode="auto">
                <a:xfrm>
                  <a:off x="864" y="187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5" name="Oval 123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6" name="Oval 124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7" name="Oval 125"/>
                <p:cNvSpPr>
                  <a:spLocks noChangeArrowheads="1"/>
                </p:cNvSpPr>
                <p:nvPr/>
              </p:nvSpPr>
              <p:spPr bwMode="auto">
                <a:xfrm>
                  <a:off x="1152" y="216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8" name="Oval 126"/>
                <p:cNvSpPr>
                  <a:spLocks noChangeArrowheads="1"/>
                </p:cNvSpPr>
                <p:nvPr/>
              </p:nvSpPr>
              <p:spPr bwMode="auto">
                <a:xfrm>
                  <a:off x="1248" y="225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9" name="Oval 127"/>
                <p:cNvSpPr>
                  <a:spLocks noChangeArrowheads="1"/>
                </p:cNvSpPr>
                <p:nvPr/>
              </p:nvSpPr>
              <p:spPr bwMode="auto">
                <a:xfrm>
                  <a:off x="1344" y="2352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40" name="Oval 128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41" name="Oval 129"/>
                <p:cNvSpPr>
                  <a:spLocks noChangeArrowheads="1"/>
                </p:cNvSpPr>
                <p:nvPr/>
              </p:nvSpPr>
              <p:spPr bwMode="auto">
                <a:xfrm>
                  <a:off x="1536" y="254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42" name="Oval 130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ransition advTm="133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3167042" y="3429000"/>
            <a:ext cx="5638800" cy="2590800"/>
            <a:chOff x="576" y="1248"/>
            <a:chExt cx="3552" cy="1632"/>
          </a:xfrm>
        </p:grpSpPr>
        <p:sp>
          <p:nvSpPr>
            <p:cNvPr id="14445" name="Oval 109"/>
            <p:cNvSpPr>
              <a:spLocks noChangeArrowheads="1"/>
            </p:cNvSpPr>
            <p:nvPr/>
          </p:nvSpPr>
          <p:spPr bwMode="auto">
            <a:xfrm>
              <a:off x="912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6" name="Oval 110"/>
            <p:cNvSpPr>
              <a:spLocks noChangeArrowheads="1"/>
            </p:cNvSpPr>
            <p:nvPr/>
          </p:nvSpPr>
          <p:spPr bwMode="auto">
            <a:xfrm>
              <a:off x="864" y="1584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" name="Oval 111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" name="Oval 112"/>
            <p:cNvSpPr>
              <a:spLocks noChangeArrowheads="1"/>
            </p:cNvSpPr>
            <p:nvPr/>
          </p:nvSpPr>
          <p:spPr bwMode="auto">
            <a:xfrm>
              <a:off x="1200" y="264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" name="Oval 113"/>
            <p:cNvSpPr>
              <a:spLocks noChangeArrowheads="1"/>
            </p:cNvSpPr>
            <p:nvPr/>
          </p:nvSpPr>
          <p:spPr bwMode="auto">
            <a:xfrm>
              <a:off x="1920" y="201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" name="Oval 114"/>
            <p:cNvSpPr>
              <a:spLocks noChangeArrowheads="1"/>
            </p:cNvSpPr>
            <p:nvPr/>
          </p:nvSpPr>
          <p:spPr bwMode="auto">
            <a:xfrm>
              <a:off x="624" y="18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1" name="Oval 115"/>
            <p:cNvSpPr>
              <a:spLocks noChangeArrowheads="1"/>
            </p:cNvSpPr>
            <p:nvPr/>
          </p:nvSpPr>
          <p:spPr bwMode="auto">
            <a:xfrm>
              <a:off x="672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" name="Oval 116"/>
            <p:cNvSpPr>
              <a:spLocks noChangeArrowheads="1"/>
            </p:cNvSpPr>
            <p:nvPr/>
          </p:nvSpPr>
          <p:spPr bwMode="auto">
            <a:xfrm>
              <a:off x="576" y="14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3" name="Oval 117"/>
            <p:cNvSpPr>
              <a:spLocks noChangeArrowheads="1"/>
            </p:cNvSpPr>
            <p:nvPr/>
          </p:nvSpPr>
          <p:spPr bwMode="auto">
            <a:xfrm>
              <a:off x="912" y="201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4" name="Oval 118"/>
            <p:cNvSpPr>
              <a:spLocks noChangeArrowheads="1"/>
            </p:cNvSpPr>
            <p:nvPr/>
          </p:nvSpPr>
          <p:spPr bwMode="auto">
            <a:xfrm>
              <a:off x="1056" y="230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5" name="Oval 119"/>
            <p:cNvSpPr>
              <a:spLocks noChangeArrowheads="1"/>
            </p:cNvSpPr>
            <p:nvPr/>
          </p:nvSpPr>
          <p:spPr bwMode="auto">
            <a:xfrm>
              <a:off x="1776" y="1392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6" name="Oval 120"/>
            <p:cNvSpPr>
              <a:spLocks noChangeArrowheads="1"/>
            </p:cNvSpPr>
            <p:nvPr/>
          </p:nvSpPr>
          <p:spPr bwMode="auto">
            <a:xfrm>
              <a:off x="864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7" name="Oval 121"/>
            <p:cNvSpPr>
              <a:spLocks noChangeArrowheads="1"/>
            </p:cNvSpPr>
            <p:nvPr/>
          </p:nvSpPr>
          <p:spPr bwMode="auto">
            <a:xfrm>
              <a:off x="3408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8" name="Oval 122"/>
            <p:cNvSpPr>
              <a:spLocks noChangeArrowheads="1"/>
            </p:cNvSpPr>
            <p:nvPr/>
          </p:nvSpPr>
          <p:spPr bwMode="auto">
            <a:xfrm>
              <a:off x="1632" y="168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9" name="Oval 123"/>
            <p:cNvSpPr>
              <a:spLocks noChangeArrowheads="1"/>
            </p:cNvSpPr>
            <p:nvPr/>
          </p:nvSpPr>
          <p:spPr bwMode="auto">
            <a:xfrm>
              <a:off x="2832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0" name="Oval 124"/>
            <p:cNvSpPr>
              <a:spLocks noChangeArrowheads="1"/>
            </p:cNvSpPr>
            <p:nvPr/>
          </p:nvSpPr>
          <p:spPr bwMode="auto">
            <a:xfrm>
              <a:off x="17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1" name="Oval 125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2" name="Oval 126"/>
            <p:cNvSpPr>
              <a:spLocks noChangeArrowheads="1"/>
            </p:cNvSpPr>
            <p:nvPr/>
          </p:nvSpPr>
          <p:spPr bwMode="auto">
            <a:xfrm>
              <a:off x="1968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3" name="Oval 127"/>
            <p:cNvSpPr>
              <a:spLocks noChangeArrowheads="1"/>
            </p:cNvSpPr>
            <p:nvPr/>
          </p:nvSpPr>
          <p:spPr bwMode="auto">
            <a:xfrm>
              <a:off x="2592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4" name="Oval 128"/>
            <p:cNvSpPr>
              <a:spLocks noChangeArrowheads="1"/>
            </p:cNvSpPr>
            <p:nvPr/>
          </p:nvSpPr>
          <p:spPr bwMode="auto">
            <a:xfrm>
              <a:off x="2592" y="192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5" name="Oval 129"/>
            <p:cNvSpPr>
              <a:spLocks noChangeArrowheads="1"/>
            </p:cNvSpPr>
            <p:nvPr/>
          </p:nvSpPr>
          <p:spPr bwMode="auto">
            <a:xfrm>
              <a:off x="3312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6" name="Oval 130"/>
            <p:cNvSpPr>
              <a:spLocks noChangeArrowheads="1"/>
            </p:cNvSpPr>
            <p:nvPr/>
          </p:nvSpPr>
          <p:spPr bwMode="auto">
            <a:xfrm>
              <a:off x="3696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7" name="Oval 131"/>
            <p:cNvSpPr>
              <a:spLocks noChangeArrowheads="1"/>
            </p:cNvSpPr>
            <p:nvPr/>
          </p:nvSpPr>
          <p:spPr bwMode="auto">
            <a:xfrm>
              <a:off x="3600" y="1392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8" name="Oval 132"/>
            <p:cNvSpPr>
              <a:spLocks noChangeArrowheads="1"/>
            </p:cNvSpPr>
            <p:nvPr/>
          </p:nvSpPr>
          <p:spPr bwMode="auto">
            <a:xfrm>
              <a:off x="2880" y="19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9" name="Oval 133"/>
            <p:cNvSpPr>
              <a:spLocks noChangeArrowheads="1"/>
            </p:cNvSpPr>
            <p:nvPr/>
          </p:nvSpPr>
          <p:spPr bwMode="auto">
            <a:xfrm>
              <a:off x="2016" y="24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0" name="Oval 134"/>
            <p:cNvSpPr>
              <a:spLocks noChangeArrowheads="1"/>
            </p:cNvSpPr>
            <p:nvPr/>
          </p:nvSpPr>
          <p:spPr bwMode="auto">
            <a:xfrm>
              <a:off x="2736" y="129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1" name="Oval 135"/>
            <p:cNvSpPr>
              <a:spLocks noChangeArrowheads="1"/>
            </p:cNvSpPr>
            <p:nvPr/>
          </p:nvSpPr>
          <p:spPr bwMode="auto">
            <a:xfrm>
              <a:off x="3360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2" name="Oval 136"/>
            <p:cNvSpPr>
              <a:spLocks noChangeArrowheads="1"/>
            </p:cNvSpPr>
            <p:nvPr/>
          </p:nvSpPr>
          <p:spPr bwMode="auto">
            <a:xfrm>
              <a:off x="3744" y="2064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3" name="Oval 137"/>
            <p:cNvSpPr>
              <a:spLocks noChangeArrowheads="1"/>
            </p:cNvSpPr>
            <p:nvPr/>
          </p:nvSpPr>
          <p:spPr bwMode="auto">
            <a:xfrm>
              <a:off x="3456" y="230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4" name="Oval 138"/>
            <p:cNvSpPr>
              <a:spLocks noChangeArrowheads="1"/>
            </p:cNvSpPr>
            <p:nvPr/>
          </p:nvSpPr>
          <p:spPr bwMode="auto">
            <a:xfrm>
              <a:off x="1584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5" name="Oval 139"/>
            <p:cNvSpPr>
              <a:spLocks noChangeArrowheads="1"/>
            </p:cNvSpPr>
            <p:nvPr/>
          </p:nvSpPr>
          <p:spPr bwMode="auto">
            <a:xfrm>
              <a:off x="2544" y="220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6" name="Oval 140"/>
            <p:cNvSpPr>
              <a:spLocks noChangeArrowheads="1"/>
            </p:cNvSpPr>
            <p:nvPr/>
          </p:nvSpPr>
          <p:spPr bwMode="auto">
            <a:xfrm>
              <a:off x="2880" y="225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7" name="Oval 141"/>
            <p:cNvSpPr>
              <a:spLocks noChangeArrowheads="1"/>
            </p:cNvSpPr>
            <p:nvPr/>
          </p:nvSpPr>
          <p:spPr bwMode="auto">
            <a:xfrm>
              <a:off x="2640" y="24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8" name="Oval 142"/>
            <p:cNvSpPr>
              <a:spLocks noChangeArrowheads="1"/>
            </p:cNvSpPr>
            <p:nvPr/>
          </p:nvSpPr>
          <p:spPr bwMode="auto">
            <a:xfrm>
              <a:off x="3888" y="24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9" name="Oval 143"/>
            <p:cNvSpPr>
              <a:spLocks noChangeArrowheads="1"/>
            </p:cNvSpPr>
            <p:nvPr/>
          </p:nvSpPr>
          <p:spPr bwMode="auto">
            <a:xfrm>
              <a:off x="3600" y="2544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نمونه گيري طبقه‌ای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طبقه‌اي </a:t>
            </a:r>
            <a:r>
              <a:rPr lang="en-US" dirty="0"/>
              <a:t>stratify</a:t>
            </a:r>
            <a:r>
              <a:rPr lang="fa-IR" dirty="0"/>
              <a:t>: جامعه به گروه‌هايي تقسيم شده و از هر گروه تعدادي انتخاب مي‌شوند</a:t>
            </a:r>
            <a:endParaRPr lang="en-US" dirty="0"/>
          </a:p>
        </p:txBody>
      </p:sp>
    </p:spTree>
  </p:cSld>
  <p:clrMapOvr>
    <a:masterClrMapping/>
  </p:clrMapOvr>
  <p:transition advTm="24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نمونه‌گيري خوشه‌ای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خوشه‌اي </a:t>
            </a:r>
            <a:r>
              <a:rPr lang="en-US" dirty="0"/>
              <a:t>clustering</a:t>
            </a:r>
            <a:r>
              <a:rPr lang="fa-IR" dirty="0"/>
              <a:t>: جامعه به گروه‌هايي تقسيم و از بين آنها يك يا چند گروه انتخاب مي‌شوند.</a:t>
            </a:r>
            <a:endParaRPr lang="en-US" dirty="0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3095604" y="3500438"/>
            <a:ext cx="5638800" cy="2590800"/>
            <a:chOff x="576" y="1248"/>
            <a:chExt cx="3552" cy="1632"/>
          </a:xfrm>
        </p:grpSpPr>
        <p:sp>
          <p:nvSpPr>
            <p:cNvPr id="16461" name="Oval 77"/>
            <p:cNvSpPr>
              <a:spLocks noChangeArrowheads="1"/>
            </p:cNvSpPr>
            <p:nvPr/>
          </p:nvSpPr>
          <p:spPr bwMode="auto">
            <a:xfrm>
              <a:off x="912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2" name="Oval 78"/>
            <p:cNvSpPr>
              <a:spLocks noChangeArrowheads="1"/>
            </p:cNvSpPr>
            <p:nvPr/>
          </p:nvSpPr>
          <p:spPr bwMode="auto">
            <a:xfrm>
              <a:off x="864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3" name="Oval 79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4" name="Oval 80"/>
            <p:cNvSpPr>
              <a:spLocks noChangeArrowheads="1"/>
            </p:cNvSpPr>
            <p:nvPr/>
          </p:nvSpPr>
          <p:spPr bwMode="auto">
            <a:xfrm>
              <a:off x="1200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5" name="Oval 81"/>
            <p:cNvSpPr>
              <a:spLocks noChangeArrowheads="1"/>
            </p:cNvSpPr>
            <p:nvPr/>
          </p:nvSpPr>
          <p:spPr bwMode="auto">
            <a:xfrm>
              <a:off x="1920" y="201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Oval 82"/>
            <p:cNvSpPr>
              <a:spLocks noChangeArrowheads="1"/>
            </p:cNvSpPr>
            <p:nvPr/>
          </p:nvSpPr>
          <p:spPr bwMode="auto">
            <a:xfrm>
              <a:off x="624" y="18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7" name="Oval 83"/>
            <p:cNvSpPr>
              <a:spLocks noChangeArrowheads="1"/>
            </p:cNvSpPr>
            <p:nvPr/>
          </p:nvSpPr>
          <p:spPr bwMode="auto">
            <a:xfrm>
              <a:off x="672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8" name="Oval 84"/>
            <p:cNvSpPr>
              <a:spLocks noChangeArrowheads="1"/>
            </p:cNvSpPr>
            <p:nvPr/>
          </p:nvSpPr>
          <p:spPr bwMode="auto">
            <a:xfrm>
              <a:off x="576" y="14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9" name="Oval 85"/>
            <p:cNvSpPr>
              <a:spLocks noChangeArrowheads="1"/>
            </p:cNvSpPr>
            <p:nvPr/>
          </p:nvSpPr>
          <p:spPr bwMode="auto">
            <a:xfrm>
              <a:off x="912" y="201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0" name="Oval 86"/>
            <p:cNvSpPr>
              <a:spLocks noChangeArrowheads="1"/>
            </p:cNvSpPr>
            <p:nvPr/>
          </p:nvSpPr>
          <p:spPr bwMode="auto">
            <a:xfrm>
              <a:off x="1056" y="230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1" name="Oval 87"/>
            <p:cNvSpPr>
              <a:spLocks noChangeArrowheads="1"/>
            </p:cNvSpPr>
            <p:nvPr/>
          </p:nvSpPr>
          <p:spPr bwMode="auto">
            <a:xfrm>
              <a:off x="1776" y="1392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2" name="Oval 88"/>
            <p:cNvSpPr>
              <a:spLocks noChangeArrowheads="1"/>
            </p:cNvSpPr>
            <p:nvPr/>
          </p:nvSpPr>
          <p:spPr bwMode="auto">
            <a:xfrm>
              <a:off x="864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3" name="Oval 89"/>
            <p:cNvSpPr>
              <a:spLocks noChangeArrowheads="1"/>
            </p:cNvSpPr>
            <p:nvPr/>
          </p:nvSpPr>
          <p:spPr bwMode="auto">
            <a:xfrm>
              <a:off x="3408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4" name="Oval 90"/>
            <p:cNvSpPr>
              <a:spLocks noChangeArrowheads="1"/>
            </p:cNvSpPr>
            <p:nvPr/>
          </p:nvSpPr>
          <p:spPr bwMode="auto">
            <a:xfrm>
              <a:off x="1632" y="168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5" name="Oval 91"/>
            <p:cNvSpPr>
              <a:spLocks noChangeArrowheads="1"/>
            </p:cNvSpPr>
            <p:nvPr/>
          </p:nvSpPr>
          <p:spPr bwMode="auto">
            <a:xfrm>
              <a:off x="2832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6" name="Oval 92"/>
            <p:cNvSpPr>
              <a:spLocks noChangeArrowheads="1"/>
            </p:cNvSpPr>
            <p:nvPr/>
          </p:nvSpPr>
          <p:spPr bwMode="auto">
            <a:xfrm>
              <a:off x="1728" y="225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7" name="Oval 93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Oval 94"/>
            <p:cNvSpPr>
              <a:spLocks noChangeArrowheads="1"/>
            </p:cNvSpPr>
            <p:nvPr/>
          </p:nvSpPr>
          <p:spPr bwMode="auto">
            <a:xfrm>
              <a:off x="1968" y="168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9" name="Oval 95"/>
            <p:cNvSpPr>
              <a:spLocks noChangeArrowheads="1"/>
            </p:cNvSpPr>
            <p:nvPr/>
          </p:nvSpPr>
          <p:spPr bwMode="auto">
            <a:xfrm>
              <a:off x="2592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0" name="Oval 96"/>
            <p:cNvSpPr>
              <a:spLocks noChangeArrowheads="1"/>
            </p:cNvSpPr>
            <p:nvPr/>
          </p:nvSpPr>
          <p:spPr bwMode="auto">
            <a:xfrm>
              <a:off x="2592" y="19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1" name="Oval 97"/>
            <p:cNvSpPr>
              <a:spLocks noChangeArrowheads="1"/>
            </p:cNvSpPr>
            <p:nvPr/>
          </p:nvSpPr>
          <p:spPr bwMode="auto">
            <a:xfrm>
              <a:off x="3312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2" name="Oval 98"/>
            <p:cNvSpPr>
              <a:spLocks noChangeArrowheads="1"/>
            </p:cNvSpPr>
            <p:nvPr/>
          </p:nvSpPr>
          <p:spPr bwMode="auto">
            <a:xfrm>
              <a:off x="3696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3" name="Oval 99"/>
            <p:cNvSpPr>
              <a:spLocks noChangeArrowheads="1"/>
            </p:cNvSpPr>
            <p:nvPr/>
          </p:nvSpPr>
          <p:spPr bwMode="auto">
            <a:xfrm>
              <a:off x="3600" y="13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4" name="Oval 100"/>
            <p:cNvSpPr>
              <a:spLocks noChangeArrowheads="1"/>
            </p:cNvSpPr>
            <p:nvPr/>
          </p:nvSpPr>
          <p:spPr bwMode="auto">
            <a:xfrm>
              <a:off x="2880" y="19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5" name="Oval 101"/>
            <p:cNvSpPr>
              <a:spLocks noChangeArrowheads="1"/>
            </p:cNvSpPr>
            <p:nvPr/>
          </p:nvSpPr>
          <p:spPr bwMode="auto">
            <a:xfrm>
              <a:off x="2016" y="240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6" name="Oval 102"/>
            <p:cNvSpPr>
              <a:spLocks noChangeArrowheads="1"/>
            </p:cNvSpPr>
            <p:nvPr/>
          </p:nvSpPr>
          <p:spPr bwMode="auto">
            <a:xfrm>
              <a:off x="2736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" name="Oval 103"/>
            <p:cNvSpPr>
              <a:spLocks noChangeArrowheads="1"/>
            </p:cNvSpPr>
            <p:nvPr/>
          </p:nvSpPr>
          <p:spPr bwMode="auto">
            <a:xfrm>
              <a:off x="3360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" name="Oval 104"/>
            <p:cNvSpPr>
              <a:spLocks noChangeArrowheads="1"/>
            </p:cNvSpPr>
            <p:nvPr/>
          </p:nvSpPr>
          <p:spPr bwMode="auto">
            <a:xfrm>
              <a:off x="3744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9" name="Oval 105"/>
            <p:cNvSpPr>
              <a:spLocks noChangeArrowheads="1"/>
            </p:cNvSpPr>
            <p:nvPr/>
          </p:nvSpPr>
          <p:spPr bwMode="auto">
            <a:xfrm>
              <a:off x="3456" y="230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" name="Oval 106"/>
            <p:cNvSpPr>
              <a:spLocks noChangeArrowheads="1"/>
            </p:cNvSpPr>
            <p:nvPr/>
          </p:nvSpPr>
          <p:spPr bwMode="auto">
            <a:xfrm>
              <a:off x="1584" y="1968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1" name="Oval 107"/>
            <p:cNvSpPr>
              <a:spLocks noChangeArrowheads="1"/>
            </p:cNvSpPr>
            <p:nvPr/>
          </p:nvSpPr>
          <p:spPr bwMode="auto">
            <a:xfrm>
              <a:off x="2544" y="220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2" name="Oval 108"/>
            <p:cNvSpPr>
              <a:spLocks noChangeArrowheads="1"/>
            </p:cNvSpPr>
            <p:nvPr/>
          </p:nvSpPr>
          <p:spPr bwMode="auto">
            <a:xfrm>
              <a:off x="2880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3" name="Oval 109"/>
            <p:cNvSpPr>
              <a:spLocks noChangeArrowheads="1"/>
            </p:cNvSpPr>
            <p:nvPr/>
          </p:nvSpPr>
          <p:spPr bwMode="auto">
            <a:xfrm>
              <a:off x="2640" y="24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4" name="Oval 110"/>
            <p:cNvSpPr>
              <a:spLocks noChangeArrowheads="1"/>
            </p:cNvSpPr>
            <p:nvPr/>
          </p:nvSpPr>
          <p:spPr bwMode="auto">
            <a:xfrm>
              <a:off x="3888" y="24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5" name="Oval 111"/>
            <p:cNvSpPr>
              <a:spLocks noChangeArrowheads="1"/>
            </p:cNvSpPr>
            <p:nvPr/>
          </p:nvSpPr>
          <p:spPr bwMode="auto">
            <a:xfrm>
              <a:off x="3600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37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مفهوم همبستگی‌های درون و برون گروهی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همبستگی درون گروهی یعنی نمونه‌های درون یک گروه (خوشه و یا طبقه) چه میزان مشابه یکدیگر هستند</a:t>
            </a:r>
          </a:p>
          <a:p>
            <a:endParaRPr lang="fa-IR" dirty="0"/>
          </a:p>
          <a:p>
            <a:r>
              <a:rPr lang="fa-IR" dirty="0"/>
              <a:t>همبستگی بین گروهی یعنی در بین گروه‌ها (خوشه‌ها و یا طبقات) چه میزان مشابهت وجود دارد</a:t>
            </a:r>
          </a:p>
          <a:p>
            <a:endParaRPr lang="fa-IR" dirty="0"/>
          </a:p>
          <a:p>
            <a:r>
              <a:rPr lang="fa-IR" dirty="0"/>
              <a:t>برای نمونه‌گیری خوشه‌ای باید سعی شود تفاوت بین گروه‌ها به حداقل برسد و در عوض در نمونه‌گیری طبقه‌ای بایست تفاوت‌های درون گروهی به حداقل برسد</a:t>
            </a:r>
            <a:endParaRPr lang="en-US" dirty="0"/>
          </a:p>
        </p:txBody>
      </p:sp>
    </p:spTree>
  </p:cSld>
  <p:clrMapOvr>
    <a:masterClrMapping/>
  </p:clrMapOvr>
  <p:transition advTm="156816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5442</TotalTime>
  <Words>2069</Words>
  <Application>Microsoft Office PowerPoint</Application>
  <PresentationFormat>Widescreen</PresentationFormat>
  <Paragraphs>409</Paragraphs>
  <Slides>51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Calibri</vt:lpstr>
      <vt:lpstr>B Zar</vt:lpstr>
      <vt:lpstr>B Mitra</vt:lpstr>
      <vt:lpstr>Arial</vt:lpstr>
      <vt:lpstr>B Titr</vt:lpstr>
      <vt:lpstr>Arial</vt:lpstr>
      <vt:lpstr>Helvetica Neue</vt:lpstr>
      <vt:lpstr>B Koodak</vt:lpstr>
      <vt:lpstr>Calibri Light</vt:lpstr>
      <vt:lpstr>Office Theme</vt:lpstr>
      <vt:lpstr>نمونه‌گیری</vt:lpstr>
      <vt:lpstr>جامعه و نمونه: بررسی میزان مصرف سیگار در نوجوانان شهر کرمان</vt:lpstr>
      <vt:lpstr> مفهوم اعتبار در نمونه‌گيري</vt:lpstr>
      <vt:lpstr> انواع نمونه‌گيري</vt:lpstr>
      <vt:lpstr>PowerPoint Presentation</vt:lpstr>
      <vt:lpstr>نمونه گيري احتمالي ساده و منظم</vt:lpstr>
      <vt:lpstr>نمونه گيري طبقه‌ای</vt:lpstr>
      <vt:lpstr>نمونه‌گيري خوشه‌ای</vt:lpstr>
      <vt:lpstr>مفهوم همبستگی‌های درون و برون گروهی</vt:lpstr>
      <vt:lpstr>نمونه گيري چند مرحله ای</vt:lpstr>
      <vt:lpstr>نمونه‌گيري غير احتمالي</vt:lpstr>
      <vt:lpstr> حجم نمونه</vt:lpstr>
      <vt:lpstr>عوامل موثر در حجم نمونه</vt:lpstr>
      <vt:lpstr>انواع مطالعات </vt:lpstr>
      <vt:lpstr>مطالعات بنیادی  و کاربردی</vt:lpstr>
      <vt:lpstr>مطالعات کمی و کیفی</vt:lpstr>
      <vt:lpstr>مطالعات فردی و مطالعات اکولوژیک</vt:lpstr>
      <vt:lpstr>مطالعات اولیه و ثانویه</vt:lpstr>
      <vt:lpstr>مطالعات مشاهده‌ای و مداخله‌ای </vt:lpstr>
      <vt:lpstr>مطالعات توصیفی و تحلیل</vt:lpstr>
      <vt:lpstr>مطالعات مقطعی و مطالعات طولی</vt:lpstr>
      <vt:lpstr>مطالعات تلفیقی (triangulation)</vt:lpstr>
      <vt:lpstr>مطالعات تلفیقی (triangulation)</vt:lpstr>
      <vt:lpstr>ترکیب روشهای کمّی و کیفی</vt:lpstr>
      <vt:lpstr>Sequential Explanatory Design</vt:lpstr>
      <vt:lpstr>Sequential Transformative Design</vt:lpstr>
      <vt:lpstr>Concurrent Triangulation Design</vt:lpstr>
      <vt:lpstr>Concurrent Embedded Design</vt:lpstr>
      <vt:lpstr>جایگاه روش‌های جمع‌آوری اطلاعات</vt:lpstr>
      <vt:lpstr>درجمع‌آوري اطلاعات بايد سعی شود</vt:lpstr>
      <vt:lpstr>روشهاي جمع‌‌آوري اطلاعات</vt:lpstr>
      <vt:lpstr>اطلاعات و مستندات</vt:lpstr>
      <vt:lpstr>بررسی مستندات موجود</vt:lpstr>
      <vt:lpstr>مشاهده</vt:lpstr>
      <vt:lpstr>محدوديت‌هاي مشاهده</vt:lpstr>
      <vt:lpstr>مصاحبه</vt:lpstr>
      <vt:lpstr>عوامل موثر بر نتايج  مصاحبه</vt:lpstr>
      <vt:lpstr>ساختار مصاحبه</vt:lpstr>
      <vt:lpstr>پرسشنامه</vt:lpstr>
      <vt:lpstr>انواع سوالات پرسشنامه</vt:lpstr>
      <vt:lpstr>انواع اعتبار در پرسشنامه</vt:lpstr>
      <vt:lpstr>انواع خطاهاي اندازه‌گيري</vt:lpstr>
      <vt:lpstr>انواع خطاهاي اندازه‌گيري</vt:lpstr>
      <vt:lpstr>انواع خطاهاي تصادفي</vt:lpstr>
      <vt:lpstr>انواع خطاهاي منظم</vt:lpstr>
      <vt:lpstr>مخدوش كنندگي: رابطه بين سيگار و بیماریهای قلبي و عروقي</vt:lpstr>
      <vt:lpstr>مخدوش‌كنندگي</vt:lpstr>
      <vt:lpstr>مخدوش كنندگي</vt:lpstr>
      <vt:lpstr>مخدوش كنندگي: رابطه متغير مستقل و وابسته را به هم مي‌زنند</vt:lpstr>
      <vt:lpstr>عدم تجانس بین ابزارها/اندازه‌گیری‌ها</vt:lpstr>
      <vt:lpstr>خطای تشخیص یا افتراق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Ehsam Mostafavi</dc:creator>
  <cp:lastModifiedBy>NASER</cp:lastModifiedBy>
  <cp:revision>444</cp:revision>
  <cp:lastPrinted>2020-09-14T01:27:30Z</cp:lastPrinted>
  <dcterms:created xsi:type="dcterms:W3CDTF">2020-04-21T16:49:02Z</dcterms:created>
  <dcterms:modified xsi:type="dcterms:W3CDTF">2022-11-14T05:13:02Z</dcterms:modified>
</cp:coreProperties>
</file>