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0"/>
  </p:notesMasterIdLst>
  <p:sldIdLst>
    <p:sldId id="374" r:id="rId2"/>
    <p:sldId id="257" r:id="rId3"/>
    <p:sldId id="258" r:id="rId4"/>
    <p:sldId id="259" r:id="rId5"/>
    <p:sldId id="260" r:id="rId6"/>
    <p:sldId id="261" r:id="rId7"/>
    <p:sldId id="375" r:id="rId8"/>
    <p:sldId id="377" r:id="rId9"/>
    <p:sldId id="378" r:id="rId10"/>
    <p:sldId id="379" r:id="rId11"/>
    <p:sldId id="380" r:id="rId12"/>
    <p:sldId id="381" r:id="rId13"/>
    <p:sldId id="382" r:id="rId14"/>
    <p:sldId id="265" r:id="rId15"/>
    <p:sldId id="263" r:id="rId16"/>
    <p:sldId id="384" r:id="rId17"/>
    <p:sldId id="266" r:id="rId18"/>
    <p:sldId id="267" r:id="rId19"/>
    <p:sldId id="268" r:id="rId20"/>
    <p:sldId id="385" r:id="rId21"/>
    <p:sldId id="386" r:id="rId22"/>
    <p:sldId id="271" r:id="rId23"/>
    <p:sldId id="272" r:id="rId24"/>
    <p:sldId id="387" r:id="rId25"/>
    <p:sldId id="388" r:id="rId26"/>
    <p:sldId id="389" r:id="rId27"/>
    <p:sldId id="390" r:id="rId28"/>
    <p:sldId id="391" r:id="rId29"/>
    <p:sldId id="392" r:id="rId30"/>
    <p:sldId id="393" r:id="rId31"/>
    <p:sldId id="394" r:id="rId32"/>
    <p:sldId id="395" r:id="rId33"/>
    <p:sldId id="396" r:id="rId34"/>
    <p:sldId id="397" r:id="rId35"/>
    <p:sldId id="398" r:id="rId36"/>
    <p:sldId id="399" r:id="rId37"/>
    <p:sldId id="400" r:id="rId38"/>
    <p:sldId id="401" r:id="rId39"/>
  </p:sldIdLst>
  <p:sldSz cx="12192000" cy="6858000"/>
  <p:notesSz cx="7315200" cy="9601200"/>
  <p:embeddedFontLst>
    <p:embeddedFont>
      <p:font typeface="Calibri" panose="020F0502020204030204" pitchFamily="34" charset="0"/>
      <p:regular r:id="rId41"/>
      <p:bold r:id="rId42"/>
      <p:italic r:id="rId43"/>
      <p:boldItalic r:id="rId44"/>
    </p:embeddedFont>
    <p:embeddedFont>
      <p:font typeface="B Koodak" panose="00000700000000000000" pitchFamily="2" charset="-78"/>
      <p:bold r:id="rId45"/>
    </p:embeddedFont>
    <p:embeddedFont>
      <p:font typeface="B Titr" panose="00000700000000000000" pitchFamily="2" charset="-78"/>
      <p:bold r:id="rId46"/>
    </p:embeddedFont>
    <p:embeddedFont>
      <p:font typeface="B Zar" panose="00000400000000000000" pitchFamily="2" charset="-78"/>
      <p:regular r:id="rId47"/>
      <p:bold r:id="rId48"/>
    </p:embeddedFont>
    <p:embeddedFont>
      <p:font typeface="Calibri Light" panose="020F0302020204030204" pitchFamily="34" charset="0"/>
      <p:regular r:id="rId49"/>
      <p:italic r:id="rId50"/>
    </p:embeddedFont>
    <p:embeddedFont>
      <p:font typeface="B Mitra" panose="00000400000000000000" pitchFamily="2" charset="-78"/>
      <p:regular r:id="rId51"/>
      <p:bold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کلیات پروپزال" id="{E8D502C0-11FA-40B8-A055-7F22DB9EFFB2}">
          <p14:sldIdLst>
            <p14:sldId id="374"/>
            <p14:sldId id="257"/>
            <p14:sldId id="258"/>
            <p14:sldId id="259"/>
            <p14:sldId id="260"/>
            <p14:sldId id="261"/>
            <p14:sldId id="375"/>
          </p14:sldIdLst>
        </p14:section>
        <p14:section name="عنوان" id="{C4A05AB6-0230-4D22-A407-0D59E981AC7D}">
          <p14:sldIdLst>
            <p14:sldId id="377"/>
            <p14:sldId id="378"/>
            <p14:sldId id="379"/>
            <p14:sldId id="380"/>
            <p14:sldId id="381"/>
            <p14:sldId id="382"/>
            <p14:sldId id="265"/>
            <p14:sldId id="263"/>
          </p14:sldIdLst>
        </p14:section>
        <p14:section name="بیان مساله" id="{60FEF443-0654-4288-BC81-7C297A5215C1}">
          <p14:sldIdLst>
            <p14:sldId id="384"/>
            <p14:sldId id="266"/>
            <p14:sldId id="267"/>
            <p14:sldId id="268"/>
            <p14:sldId id="385"/>
            <p14:sldId id="386"/>
            <p14:sldId id="271"/>
            <p14:sldId id="272"/>
          </p14:sldIdLst>
        </p14:section>
        <p14:section name="اهداف فرضیات و سوالات" id="{BBC0643D-2F22-41F0-8335-0493421BF314}">
          <p14:sldIdLst>
            <p14:sldId id="387"/>
            <p14:sldId id="388"/>
            <p14:sldId id="389"/>
            <p14:sldId id="390"/>
            <p14:sldId id="391"/>
            <p14:sldId id="392"/>
            <p14:sldId id="393"/>
            <p14:sldId id="394"/>
          </p14:sldIdLst>
        </p14:section>
        <p14:section name="متغیرها" id="{96F9D69A-8BCC-4810-AA19-2E4BF7FDB106}">
          <p14:sldIdLst>
            <p14:sldId id="395"/>
            <p14:sldId id="396"/>
            <p14:sldId id="397"/>
            <p14:sldId id="398"/>
            <p14:sldId id="399"/>
            <p14:sldId id="400"/>
            <p14:sldId id="40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738" autoAdjust="0"/>
    <p:restoredTop sz="92771" autoAdjust="0"/>
  </p:normalViewPr>
  <p:slideViewPr>
    <p:cSldViewPr snapToGrid="0">
      <p:cViewPr varScale="1">
        <p:scale>
          <a:sx n="69" d="100"/>
          <a:sy n="69" d="100"/>
        </p:scale>
        <p:origin x="152"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0960162-B493-4F69-AAD1-25854A62BF9C}" type="datetimeFigureOut">
              <a:rPr lang="en-US" smtClean="0"/>
              <a:t>11/14/2022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9E99D58-3AD2-47BA-B2A8-F9F3A6A5E6AE}" type="slidenum">
              <a:rPr lang="en-US" smtClean="0"/>
              <a:t>‹#›</a:t>
            </a:fld>
            <a:endParaRPr lang="en-US"/>
          </a:p>
        </p:txBody>
      </p:sp>
    </p:spTree>
    <p:extLst>
      <p:ext uri="{BB962C8B-B14F-4D97-AF65-F5344CB8AC3E}">
        <p14:creationId xmlns:p14="http://schemas.microsoft.com/office/powerpoint/2010/main" val="3032771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E99D58-3AD2-47BA-B2A8-F9F3A6A5E6AE}" type="slidenum">
              <a:rPr lang="en-US" smtClean="0"/>
              <a:t>35</a:t>
            </a:fld>
            <a:endParaRPr lang="en-US"/>
          </a:p>
        </p:txBody>
      </p:sp>
    </p:spTree>
    <p:extLst>
      <p:ext uri="{BB962C8B-B14F-4D97-AF65-F5344CB8AC3E}">
        <p14:creationId xmlns:p14="http://schemas.microsoft.com/office/powerpoint/2010/main" val="2319341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6BD845-6291-4783-A442-C11663DC9EF4}"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CACB7-4607-4A8D-9040-BAC8D5C3D7A6}" type="slidenum">
              <a:rPr lang="en-US" smtClean="0"/>
              <a:t>‹#›</a:t>
            </a:fld>
            <a:endParaRPr lang="en-US"/>
          </a:p>
        </p:txBody>
      </p:sp>
    </p:spTree>
    <p:extLst>
      <p:ext uri="{BB962C8B-B14F-4D97-AF65-F5344CB8AC3E}">
        <p14:creationId xmlns:p14="http://schemas.microsoft.com/office/powerpoint/2010/main" val="2381820929"/>
      </p:ext>
    </p:extLst>
  </p:cSld>
  <p:clrMapOvr>
    <a:masterClrMapping/>
  </p:clrMapOvr>
  <p:transition advTm="10992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BD845-6291-4783-A442-C11663DC9EF4}"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CACB7-4607-4A8D-9040-BAC8D5C3D7A6}" type="slidenum">
              <a:rPr lang="en-US" smtClean="0"/>
              <a:t>‹#›</a:t>
            </a:fld>
            <a:endParaRPr lang="en-US"/>
          </a:p>
        </p:txBody>
      </p:sp>
    </p:spTree>
    <p:extLst>
      <p:ext uri="{BB962C8B-B14F-4D97-AF65-F5344CB8AC3E}">
        <p14:creationId xmlns:p14="http://schemas.microsoft.com/office/powerpoint/2010/main" val="4076918249"/>
      </p:ext>
    </p:extLst>
  </p:cSld>
  <p:clrMapOvr>
    <a:masterClrMapping/>
  </p:clrMapOvr>
  <p:transition advTm="10992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BD845-6291-4783-A442-C11663DC9EF4}"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CACB7-4607-4A8D-9040-BAC8D5C3D7A6}" type="slidenum">
              <a:rPr lang="en-US" smtClean="0"/>
              <a:t>‹#›</a:t>
            </a:fld>
            <a:endParaRPr lang="en-US"/>
          </a:p>
        </p:txBody>
      </p:sp>
    </p:spTree>
    <p:extLst>
      <p:ext uri="{BB962C8B-B14F-4D97-AF65-F5344CB8AC3E}">
        <p14:creationId xmlns:p14="http://schemas.microsoft.com/office/powerpoint/2010/main" val="1268578908"/>
      </p:ext>
    </p:extLst>
  </p:cSld>
  <p:clrMapOvr>
    <a:masterClrMapping/>
  </p:clrMapOvr>
  <p:transition advTm="10992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r" rtl="1">
              <a:defRPr sz="4000">
                <a:solidFill>
                  <a:srgbClr val="C00000"/>
                </a:solidFill>
                <a:effectLst>
                  <a:outerShdw blurRad="38100" dist="38100" dir="2700000" algn="tl">
                    <a:srgbClr val="000000">
                      <a:alpha val="43137"/>
                    </a:srgbClr>
                  </a:outerShdw>
                </a:effectLst>
                <a:cs typeface="B Titr" panose="00000700000000000000" pitchFamily="2" charset="-78"/>
              </a:defRPr>
            </a:lvl1pPr>
          </a:lstStyle>
          <a:p>
            <a:r>
              <a:rPr lang="en-US"/>
              <a:t>Click to edit Master title style</a:t>
            </a:r>
          </a:p>
        </p:txBody>
      </p:sp>
      <p:sp>
        <p:nvSpPr>
          <p:cNvPr id="3" name="Content Placeholder 2"/>
          <p:cNvSpPr>
            <a:spLocks noGrp="1"/>
          </p:cNvSpPr>
          <p:nvPr>
            <p:ph idx="1"/>
          </p:nvPr>
        </p:nvSpPr>
        <p:spPr/>
        <p:txBody>
          <a:bodyPr/>
          <a:lstStyle>
            <a:lvl1pPr algn="r" rtl="1">
              <a:defRPr>
                <a:cs typeface="B Koodak" panose="00000700000000000000" pitchFamily="2" charset="-78"/>
              </a:defRPr>
            </a:lvl1pPr>
            <a:lvl2pPr algn="r" rtl="1">
              <a:defRPr>
                <a:cs typeface="B Koodak" panose="00000700000000000000" pitchFamily="2" charset="-78"/>
              </a:defRPr>
            </a:lvl2pPr>
            <a:lvl3pPr algn="r" rtl="1">
              <a:defRPr>
                <a:cs typeface="B Koodak" panose="00000700000000000000" pitchFamily="2" charset="-78"/>
              </a:defRPr>
            </a:lvl3pPr>
            <a:lvl4pPr algn="r" rtl="1">
              <a:defRPr>
                <a:cs typeface="B Koodak" panose="00000700000000000000" pitchFamily="2" charset="-78"/>
              </a:defRPr>
            </a:lvl4pPr>
            <a:lvl5pPr algn="r" rtl="1">
              <a:defRPr>
                <a:cs typeface="B Koodak" panose="00000700000000000000" pitchFamily="2"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76BD845-6291-4783-A442-C11663DC9EF4}"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CACB7-4607-4A8D-9040-BAC8D5C3D7A6}" type="slidenum">
              <a:rPr lang="en-US" smtClean="0"/>
              <a:t>‹#›</a:t>
            </a:fld>
            <a:endParaRPr lang="en-US"/>
          </a:p>
        </p:txBody>
      </p:sp>
    </p:spTree>
    <p:extLst>
      <p:ext uri="{BB962C8B-B14F-4D97-AF65-F5344CB8AC3E}">
        <p14:creationId xmlns:p14="http://schemas.microsoft.com/office/powerpoint/2010/main" val="13969276"/>
      </p:ext>
    </p:extLst>
  </p:cSld>
  <p:clrMapOvr>
    <a:masterClrMapping/>
  </p:clrMapOvr>
  <p:transition advTm="1099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6BD845-6291-4783-A442-C11663DC9EF4}"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CACB7-4607-4A8D-9040-BAC8D5C3D7A6}" type="slidenum">
              <a:rPr lang="en-US" smtClean="0"/>
              <a:t>‹#›</a:t>
            </a:fld>
            <a:endParaRPr lang="en-US"/>
          </a:p>
        </p:txBody>
      </p:sp>
    </p:spTree>
    <p:extLst>
      <p:ext uri="{BB962C8B-B14F-4D97-AF65-F5344CB8AC3E}">
        <p14:creationId xmlns:p14="http://schemas.microsoft.com/office/powerpoint/2010/main" val="4027441986"/>
      </p:ext>
    </p:extLst>
  </p:cSld>
  <p:clrMapOvr>
    <a:masterClrMapping/>
  </p:clrMapOvr>
  <p:transition advTm="10992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6BD845-6291-4783-A442-C11663DC9EF4}"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CACB7-4607-4A8D-9040-BAC8D5C3D7A6}" type="slidenum">
              <a:rPr lang="en-US" smtClean="0"/>
              <a:t>‹#›</a:t>
            </a:fld>
            <a:endParaRPr lang="en-US"/>
          </a:p>
        </p:txBody>
      </p:sp>
    </p:spTree>
    <p:extLst>
      <p:ext uri="{BB962C8B-B14F-4D97-AF65-F5344CB8AC3E}">
        <p14:creationId xmlns:p14="http://schemas.microsoft.com/office/powerpoint/2010/main" val="3094017917"/>
      </p:ext>
    </p:extLst>
  </p:cSld>
  <p:clrMapOvr>
    <a:masterClrMapping/>
  </p:clrMapOvr>
  <p:transition advTm="10992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6BD845-6291-4783-A442-C11663DC9EF4}" type="datetimeFigureOut">
              <a:rPr lang="en-US" smtClean="0"/>
              <a:t>11/14/2022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ECACB7-4607-4A8D-9040-BAC8D5C3D7A6}" type="slidenum">
              <a:rPr lang="en-US" smtClean="0"/>
              <a:t>‹#›</a:t>
            </a:fld>
            <a:endParaRPr lang="en-US"/>
          </a:p>
        </p:txBody>
      </p:sp>
    </p:spTree>
    <p:extLst>
      <p:ext uri="{BB962C8B-B14F-4D97-AF65-F5344CB8AC3E}">
        <p14:creationId xmlns:p14="http://schemas.microsoft.com/office/powerpoint/2010/main" val="3829617217"/>
      </p:ext>
    </p:extLst>
  </p:cSld>
  <p:clrMapOvr>
    <a:masterClrMapping/>
  </p:clrMapOvr>
  <p:transition advTm="10992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6BD845-6291-4783-A442-C11663DC9EF4}" type="datetimeFigureOut">
              <a:rPr lang="en-US" smtClean="0"/>
              <a:t>11/14/2022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ECACB7-4607-4A8D-9040-BAC8D5C3D7A6}" type="slidenum">
              <a:rPr lang="en-US" smtClean="0"/>
              <a:t>‹#›</a:t>
            </a:fld>
            <a:endParaRPr lang="en-US"/>
          </a:p>
        </p:txBody>
      </p:sp>
    </p:spTree>
    <p:extLst>
      <p:ext uri="{BB962C8B-B14F-4D97-AF65-F5344CB8AC3E}">
        <p14:creationId xmlns:p14="http://schemas.microsoft.com/office/powerpoint/2010/main" val="1319242637"/>
      </p:ext>
    </p:extLst>
  </p:cSld>
  <p:clrMapOvr>
    <a:masterClrMapping/>
  </p:clrMapOvr>
  <p:transition advTm="10992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BD845-6291-4783-A442-C11663DC9EF4}" type="datetimeFigureOut">
              <a:rPr lang="en-US" smtClean="0"/>
              <a:t>11/14/2022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ECACB7-4607-4A8D-9040-BAC8D5C3D7A6}" type="slidenum">
              <a:rPr lang="en-US" smtClean="0"/>
              <a:t>‹#›</a:t>
            </a:fld>
            <a:endParaRPr lang="en-US"/>
          </a:p>
        </p:txBody>
      </p:sp>
    </p:spTree>
    <p:extLst>
      <p:ext uri="{BB962C8B-B14F-4D97-AF65-F5344CB8AC3E}">
        <p14:creationId xmlns:p14="http://schemas.microsoft.com/office/powerpoint/2010/main" val="1122694362"/>
      </p:ext>
    </p:extLst>
  </p:cSld>
  <p:clrMapOvr>
    <a:masterClrMapping/>
  </p:clrMapOvr>
  <p:transition advTm="10992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6BD845-6291-4783-A442-C11663DC9EF4}"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CACB7-4607-4A8D-9040-BAC8D5C3D7A6}" type="slidenum">
              <a:rPr lang="en-US" smtClean="0"/>
              <a:t>‹#›</a:t>
            </a:fld>
            <a:endParaRPr lang="en-US"/>
          </a:p>
        </p:txBody>
      </p:sp>
    </p:spTree>
    <p:extLst>
      <p:ext uri="{BB962C8B-B14F-4D97-AF65-F5344CB8AC3E}">
        <p14:creationId xmlns:p14="http://schemas.microsoft.com/office/powerpoint/2010/main" val="4254462930"/>
      </p:ext>
    </p:extLst>
  </p:cSld>
  <p:clrMapOvr>
    <a:masterClrMapping/>
  </p:clrMapOvr>
  <p:transition advTm="10992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6BD845-6291-4783-A442-C11663DC9EF4}"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CACB7-4607-4A8D-9040-BAC8D5C3D7A6}" type="slidenum">
              <a:rPr lang="en-US" smtClean="0"/>
              <a:t>‹#›</a:t>
            </a:fld>
            <a:endParaRPr lang="en-US"/>
          </a:p>
        </p:txBody>
      </p:sp>
    </p:spTree>
    <p:extLst>
      <p:ext uri="{BB962C8B-B14F-4D97-AF65-F5344CB8AC3E}">
        <p14:creationId xmlns:p14="http://schemas.microsoft.com/office/powerpoint/2010/main" val="3750765875"/>
      </p:ext>
    </p:extLst>
  </p:cSld>
  <p:clrMapOvr>
    <a:masterClrMapping/>
  </p:clrMapOvr>
  <p:transition advTm="10992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BD845-6291-4783-A442-C11663DC9EF4}" type="datetimeFigureOut">
              <a:rPr lang="en-US" smtClean="0"/>
              <a:t>11/14/2022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CACB7-4607-4A8D-9040-BAC8D5C3D7A6}" type="slidenum">
              <a:rPr lang="en-US" smtClean="0"/>
              <a:t>‹#›</a:t>
            </a:fld>
            <a:endParaRPr lang="en-US"/>
          </a:p>
        </p:txBody>
      </p:sp>
    </p:spTree>
    <p:extLst>
      <p:ext uri="{BB962C8B-B14F-4D97-AF65-F5344CB8AC3E}">
        <p14:creationId xmlns:p14="http://schemas.microsoft.com/office/powerpoint/2010/main" val="1271366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10992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earch Methodology: Everything You need to Know">
            <a:extLst>
              <a:ext uri="{FF2B5EF4-FFF2-40B4-BE49-F238E27FC236}">
                <a16:creationId xmlns:a16="http://schemas.microsoft.com/office/drawing/2014/main" id="{6524D0CE-93C3-46B2-A454-2578E53046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194"/>
            <a:ext cx="12192001" cy="68673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9D5FC8C-FF96-446F-8EAB-F1A302C629A6}"/>
              </a:ext>
            </a:extLst>
          </p:cNvPr>
          <p:cNvSpPr>
            <a:spLocks noGrp="1"/>
          </p:cNvSpPr>
          <p:nvPr>
            <p:ph type="title"/>
          </p:nvPr>
        </p:nvSpPr>
        <p:spPr>
          <a:xfrm>
            <a:off x="1380811" y="154110"/>
            <a:ext cx="10515600" cy="1325563"/>
          </a:xfrm>
        </p:spPr>
        <p:txBody>
          <a:bodyPr>
            <a:normAutofit/>
          </a:bodyPr>
          <a:lstStyle/>
          <a:p>
            <a:r>
              <a:rPr lang="fa-IR" sz="4800" dirty="0"/>
              <a:t>روش تحقیق</a:t>
            </a:r>
            <a:endParaRPr lang="en-US" sz="4800" dirty="0"/>
          </a:p>
        </p:txBody>
      </p:sp>
    </p:spTree>
    <p:extLst>
      <p:ext uri="{BB962C8B-B14F-4D97-AF65-F5344CB8AC3E}">
        <p14:creationId xmlns:p14="http://schemas.microsoft.com/office/powerpoint/2010/main" val="3164018766"/>
      </p:ext>
    </p:extLst>
  </p:cSld>
  <p:clrMapOvr>
    <a:masterClrMapping/>
  </p:clrMapOvr>
  <p:transition advTm="10992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یافتن حیطه و موضوع تحقیق (2)</a:t>
            </a:r>
            <a:endParaRPr lang="en-US" dirty="0"/>
          </a:p>
        </p:txBody>
      </p:sp>
      <p:sp>
        <p:nvSpPr>
          <p:cNvPr id="3" name="Content Placeholder 2"/>
          <p:cNvSpPr>
            <a:spLocks noGrp="1"/>
          </p:cNvSpPr>
          <p:nvPr>
            <p:ph idx="1"/>
          </p:nvPr>
        </p:nvSpPr>
        <p:spPr>
          <a:xfrm>
            <a:off x="1524000" y="1500175"/>
            <a:ext cx="9144000" cy="4625975"/>
          </a:xfrm>
        </p:spPr>
        <p:txBody>
          <a:bodyPr/>
          <a:lstStyle/>
          <a:p>
            <a:r>
              <a:rPr lang="fa-IR" dirty="0"/>
              <a:t>برای توانمند نمودن ذهن در یافتن موضوع مناسب تحقیق بایست</a:t>
            </a:r>
          </a:p>
          <a:p>
            <a:pPr lvl="1"/>
            <a:r>
              <a:rPr lang="fa-IR" dirty="0"/>
              <a:t> زیاد مطالعه نمود و مقالات و مجلات را مرور نموده و عناوین تحقیق دیگران را با دقت برانداز نمود.</a:t>
            </a:r>
          </a:p>
          <a:p>
            <a:pPr lvl="1"/>
            <a:r>
              <a:rPr lang="fa-IR" dirty="0"/>
              <a:t>سعی نمود ذهنی کل نگر داشت. اجزا را در کنار هم قرار داده و تصویر ذهنی مناسبی از حیطه و یا حیطه های علمی مرتبط بوجود آورد</a:t>
            </a:r>
          </a:p>
          <a:p>
            <a:pPr lvl="1"/>
            <a:r>
              <a:rPr lang="fa-IR" dirty="0"/>
              <a:t>در یافتن خلاها و ایجاد شبه در مطالب علمی تلاش نمود</a:t>
            </a:r>
          </a:p>
          <a:p>
            <a:pPr lvl="1"/>
            <a:r>
              <a:rPr lang="fa-IR" dirty="0"/>
              <a:t>تخیل علمی داشت</a:t>
            </a:r>
          </a:p>
          <a:p>
            <a:pPr lvl="1"/>
            <a:r>
              <a:rPr lang="fa-IR" dirty="0"/>
              <a:t>دور را نگاه نمود</a:t>
            </a:r>
          </a:p>
          <a:p>
            <a:pPr lvl="1"/>
            <a:r>
              <a:rPr lang="fa-IR" dirty="0"/>
              <a:t>در مجادلات و بحثها علمی شرکت فعال داشت. شنونده و یا خواننده صرف بودن کافی نیست</a:t>
            </a:r>
          </a:p>
          <a:p>
            <a:pPr lvl="1"/>
            <a:endParaRPr lang="en-US" dirty="0"/>
          </a:p>
        </p:txBody>
      </p:sp>
    </p:spTree>
  </p:cSld>
  <p:clrMapOvr>
    <a:masterClrMapping/>
  </p:clrMapOvr>
  <p:transition advTm="10992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5448"/>
            <a:ext cx="8929718" cy="1252728"/>
          </a:xfrm>
        </p:spPr>
        <p:txBody>
          <a:bodyPr>
            <a:noAutofit/>
          </a:bodyPr>
          <a:lstStyle/>
          <a:p>
            <a:pPr marL="355600" indent="-355600"/>
            <a:r>
              <a:rPr lang="fa-IR" sz="3600" dirty="0"/>
              <a:t>یک مثال</a:t>
            </a:r>
            <a:br>
              <a:rPr lang="fa-IR" sz="3600" dirty="0"/>
            </a:br>
            <a:r>
              <a:rPr lang="fa-IR" sz="2400" dirty="0"/>
              <a:t>به نظرم شما در آموزش علوم پزشکی چه حیطه هایی را می توان تصور نمود؟</a:t>
            </a:r>
            <a:endParaRPr lang="en-US" sz="3600" dirty="0"/>
          </a:p>
        </p:txBody>
      </p:sp>
      <p:sp>
        <p:nvSpPr>
          <p:cNvPr id="6" name="Rectangle 5"/>
          <p:cNvSpPr/>
          <p:nvPr/>
        </p:nvSpPr>
        <p:spPr>
          <a:xfrm>
            <a:off x="6381770" y="1857365"/>
            <a:ext cx="4286280" cy="3539430"/>
          </a:xfrm>
          <a:prstGeom prst="rect">
            <a:avLst/>
          </a:prstGeom>
        </p:spPr>
        <p:txBody>
          <a:bodyPr wrap="square">
            <a:spAutoFit/>
          </a:bodyPr>
          <a:lstStyle/>
          <a:p>
            <a:pPr lvl="1" algn="r" rtl="1">
              <a:buFont typeface="Arial" pitchFamily="34" charset="0"/>
              <a:buChar char="•"/>
            </a:pPr>
            <a:r>
              <a:rPr lang="fa-IR" sz="3200" dirty="0">
                <a:cs typeface="B Zar" pitchFamily="2" charset="-78"/>
              </a:rPr>
              <a:t>برنامه ریزی درسی</a:t>
            </a:r>
          </a:p>
          <a:p>
            <a:pPr lvl="1" algn="r" rtl="1">
              <a:buFont typeface="Arial" pitchFamily="34" charset="0"/>
              <a:buChar char="•"/>
            </a:pPr>
            <a:r>
              <a:rPr lang="fa-IR" sz="3200" dirty="0">
                <a:cs typeface="B Zar" pitchFamily="2" charset="-78"/>
              </a:rPr>
              <a:t>مدیریت آموزش</a:t>
            </a:r>
          </a:p>
          <a:p>
            <a:pPr lvl="1" algn="r" rtl="1">
              <a:buFont typeface="Arial" pitchFamily="34" charset="0"/>
              <a:buChar char="•"/>
            </a:pPr>
            <a:r>
              <a:rPr lang="fa-IR" sz="3200" dirty="0">
                <a:cs typeface="B Zar" pitchFamily="2" charset="-78"/>
              </a:rPr>
              <a:t>شیوه تدریس</a:t>
            </a:r>
          </a:p>
          <a:p>
            <a:pPr lvl="1" algn="r" rtl="1">
              <a:buFont typeface="Arial" pitchFamily="34" charset="0"/>
              <a:buChar char="•"/>
            </a:pPr>
            <a:r>
              <a:rPr lang="fa-IR" sz="3200" dirty="0">
                <a:cs typeface="B Zar" pitchFamily="2" charset="-78"/>
              </a:rPr>
              <a:t>ارزیابی پیشرفت تحصیلی</a:t>
            </a:r>
          </a:p>
          <a:p>
            <a:pPr lvl="1" algn="r" rtl="1">
              <a:buFont typeface="Arial" pitchFamily="34" charset="0"/>
              <a:buChar char="•"/>
            </a:pPr>
            <a:r>
              <a:rPr lang="fa-IR" sz="3200" dirty="0">
                <a:cs typeface="B Zar" pitchFamily="2" charset="-78"/>
              </a:rPr>
              <a:t>منابع علمی و متون آموزشی</a:t>
            </a:r>
          </a:p>
          <a:p>
            <a:pPr lvl="1" algn="r" rtl="1">
              <a:buFont typeface="Arial" pitchFamily="34" charset="0"/>
              <a:buChar char="•"/>
            </a:pPr>
            <a:r>
              <a:rPr lang="fa-IR" sz="3200" dirty="0">
                <a:cs typeface="B Zar" pitchFamily="2" charset="-78"/>
              </a:rPr>
              <a:t>اقتصاد آموزش</a:t>
            </a:r>
          </a:p>
          <a:p>
            <a:pPr lvl="1" algn="r" rtl="1">
              <a:buFont typeface="Arial" pitchFamily="34" charset="0"/>
              <a:buChar char="•"/>
            </a:pPr>
            <a:r>
              <a:rPr lang="fa-IR" sz="3200" dirty="0">
                <a:cs typeface="B Zar" pitchFamily="2" charset="-78"/>
              </a:rPr>
              <a:t>انگیزش فرادهنده و فراگیرنده </a:t>
            </a:r>
          </a:p>
        </p:txBody>
      </p:sp>
      <p:sp>
        <p:nvSpPr>
          <p:cNvPr id="7" name="Rectangle 6"/>
          <p:cNvSpPr/>
          <p:nvPr/>
        </p:nvSpPr>
        <p:spPr>
          <a:xfrm>
            <a:off x="1809720" y="1857365"/>
            <a:ext cx="4000512" cy="4524315"/>
          </a:xfrm>
          <a:prstGeom prst="rect">
            <a:avLst/>
          </a:prstGeom>
        </p:spPr>
        <p:txBody>
          <a:bodyPr wrap="square">
            <a:spAutoFit/>
          </a:bodyPr>
          <a:lstStyle/>
          <a:p>
            <a:pPr lvl="1" algn="r" rtl="1">
              <a:buFont typeface="Arial" pitchFamily="34" charset="0"/>
              <a:buChar char="•"/>
            </a:pPr>
            <a:r>
              <a:rPr lang="fa-IR" sz="3200" dirty="0">
                <a:cs typeface="B Zar" pitchFamily="2" charset="-78"/>
              </a:rPr>
              <a:t>آموزش مداوم</a:t>
            </a:r>
          </a:p>
          <a:p>
            <a:pPr lvl="1" algn="r" rtl="1">
              <a:buFont typeface="Arial" pitchFamily="34" charset="0"/>
              <a:buChar char="•"/>
            </a:pPr>
            <a:r>
              <a:rPr lang="fa-IR" sz="3200" dirty="0">
                <a:cs typeface="B Zar" pitchFamily="2" charset="-78"/>
              </a:rPr>
              <a:t>مهارتهای یادگیری</a:t>
            </a:r>
          </a:p>
          <a:p>
            <a:pPr lvl="1" algn="r" rtl="1">
              <a:buFont typeface="Arial" pitchFamily="34" charset="0"/>
              <a:buChar char="•"/>
            </a:pPr>
            <a:r>
              <a:rPr lang="fa-IR" sz="3200" dirty="0">
                <a:cs typeface="B Zar" pitchFamily="2" charset="-78"/>
              </a:rPr>
              <a:t>خطاهای آموزش</a:t>
            </a:r>
          </a:p>
          <a:p>
            <a:pPr lvl="1" algn="r" rtl="1">
              <a:buFont typeface="Arial" pitchFamily="34" charset="0"/>
              <a:buChar char="•"/>
            </a:pPr>
            <a:r>
              <a:rPr lang="fa-IR" sz="3200" dirty="0">
                <a:cs typeface="B Zar" pitchFamily="2" charset="-78"/>
              </a:rPr>
              <a:t>گزینش دانشجو</a:t>
            </a:r>
          </a:p>
          <a:p>
            <a:pPr lvl="1" algn="r" rtl="1">
              <a:buFont typeface="Arial" pitchFamily="34" charset="0"/>
              <a:buChar char="•"/>
            </a:pPr>
            <a:r>
              <a:rPr lang="fa-IR" sz="3200" dirty="0">
                <a:cs typeface="B Zar" pitchFamily="2" charset="-78"/>
              </a:rPr>
              <a:t>اخلاق در آموزش</a:t>
            </a:r>
          </a:p>
          <a:p>
            <a:pPr lvl="1" algn="r" rtl="1">
              <a:buFont typeface="Arial" pitchFamily="34" charset="0"/>
              <a:buChar char="•"/>
            </a:pPr>
            <a:r>
              <a:rPr lang="fa-IR" sz="3200" dirty="0">
                <a:cs typeface="B Zar" pitchFamily="2" charset="-78"/>
              </a:rPr>
              <a:t>پژوهش در آموزش</a:t>
            </a:r>
          </a:p>
          <a:p>
            <a:pPr lvl="1" algn="r" rtl="1">
              <a:buFont typeface="Arial" pitchFamily="34" charset="0"/>
              <a:buChar char="•"/>
            </a:pPr>
            <a:r>
              <a:rPr lang="fa-IR" sz="3200" dirty="0">
                <a:cs typeface="B Zar" pitchFamily="2" charset="-78"/>
              </a:rPr>
              <a:t>اعتباربخشی دوره آموزشی</a:t>
            </a:r>
          </a:p>
          <a:p>
            <a:pPr lvl="1" algn="r" rtl="1">
              <a:buFont typeface="Arial" pitchFamily="34" charset="0"/>
              <a:buChar char="•"/>
            </a:pPr>
            <a:r>
              <a:rPr lang="fa-IR" sz="3200" dirty="0">
                <a:cs typeface="B Zar" pitchFamily="2" charset="-78"/>
              </a:rPr>
              <a:t>پایش و ارزشیابی</a:t>
            </a:r>
          </a:p>
          <a:p>
            <a:pPr lvl="1" algn="r" rtl="1">
              <a:buFont typeface="Arial" pitchFamily="34" charset="0"/>
              <a:buChar char="•"/>
            </a:pPr>
            <a:r>
              <a:rPr lang="fa-IR" sz="3200" dirty="0">
                <a:cs typeface="B Zar" pitchFamily="2" charset="-78"/>
              </a:rPr>
              <a:t> .....................  </a:t>
            </a:r>
          </a:p>
        </p:txBody>
      </p:sp>
    </p:spTree>
  </p:cSld>
  <p:clrMapOvr>
    <a:masterClrMapping/>
  </p:clrMapOvr>
  <p:transition advTm="10992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مشخصات موضوع</a:t>
            </a:r>
            <a:endParaRPr lang="en-US" dirty="0"/>
          </a:p>
        </p:txBody>
      </p:sp>
      <p:sp>
        <p:nvSpPr>
          <p:cNvPr id="3" name="Content Placeholder 2"/>
          <p:cNvSpPr>
            <a:spLocks noGrp="1"/>
          </p:cNvSpPr>
          <p:nvPr>
            <p:ph idx="1"/>
          </p:nvPr>
        </p:nvSpPr>
        <p:spPr/>
        <p:txBody>
          <a:bodyPr>
            <a:normAutofit lnSpcReduction="10000"/>
          </a:bodyPr>
          <a:lstStyle/>
          <a:p>
            <a:r>
              <a:rPr lang="fa-IR" dirty="0"/>
              <a:t>نو و بدیع بودن (نقطه مقابل تکراری بودن)</a:t>
            </a:r>
          </a:p>
          <a:p>
            <a:r>
              <a:rPr lang="fa-IR" dirty="0"/>
              <a:t>کاربردی بودن</a:t>
            </a:r>
          </a:p>
          <a:p>
            <a:r>
              <a:rPr lang="fa-IR" dirty="0"/>
              <a:t>جذبیت</a:t>
            </a:r>
          </a:p>
          <a:p>
            <a:r>
              <a:rPr lang="fa-IR" dirty="0"/>
              <a:t>مورد توجه افراد صاحب نظر بودن</a:t>
            </a:r>
          </a:p>
          <a:p>
            <a:r>
              <a:rPr lang="fa-IR" dirty="0"/>
              <a:t>قابل انجام بودن</a:t>
            </a:r>
          </a:p>
          <a:p>
            <a:r>
              <a:rPr lang="fa-IR" dirty="0"/>
              <a:t>نداشتن مشکل اخلاقی</a:t>
            </a:r>
          </a:p>
          <a:p>
            <a:r>
              <a:rPr lang="fa-IR" dirty="0"/>
              <a:t>باصرفه بودن</a:t>
            </a:r>
          </a:p>
          <a:p>
            <a:r>
              <a:rPr lang="fa-IR" dirty="0"/>
              <a:t>علمی بودن</a:t>
            </a:r>
          </a:p>
          <a:p>
            <a:r>
              <a:rPr lang="fa-IR" dirty="0"/>
              <a:t>قابل درک برای مخاطبین</a:t>
            </a:r>
          </a:p>
          <a:p>
            <a:endParaRPr lang="fa-IR" dirty="0"/>
          </a:p>
          <a:p>
            <a:endParaRPr lang="fa-IR" dirty="0"/>
          </a:p>
        </p:txBody>
      </p:sp>
    </p:spTree>
  </p:cSld>
  <p:clrMapOvr>
    <a:masterClrMapping/>
  </p:clrMapOvr>
  <p:transition advTm="10992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مشخصات عنوان مناسب</a:t>
            </a:r>
            <a:endParaRPr lang="en-US" dirty="0"/>
          </a:p>
        </p:txBody>
      </p:sp>
      <p:sp>
        <p:nvSpPr>
          <p:cNvPr id="3" name="Content Placeholder 2"/>
          <p:cNvSpPr>
            <a:spLocks noGrp="1"/>
          </p:cNvSpPr>
          <p:nvPr>
            <p:ph idx="1"/>
          </p:nvPr>
        </p:nvSpPr>
        <p:spPr/>
        <p:txBody>
          <a:bodyPr/>
          <a:lstStyle/>
          <a:p>
            <a:r>
              <a:rPr lang="fa-IR" dirty="0"/>
              <a:t>جامع بودن</a:t>
            </a:r>
          </a:p>
          <a:p>
            <a:r>
              <a:rPr lang="fa-IR" dirty="0"/>
              <a:t>کوتاه و مختصر بودن</a:t>
            </a:r>
          </a:p>
          <a:p>
            <a:r>
              <a:rPr lang="fa-IR" dirty="0"/>
              <a:t>خبری بودن</a:t>
            </a:r>
          </a:p>
          <a:p>
            <a:r>
              <a:rPr lang="fa-IR" dirty="0"/>
              <a:t>در صورت نیاز داشتن زمان و مکان</a:t>
            </a:r>
          </a:p>
          <a:p>
            <a:r>
              <a:rPr lang="fa-IR" dirty="0"/>
              <a:t>جذاب بودن</a:t>
            </a:r>
          </a:p>
          <a:p>
            <a:r>
              <a:rPr lang="fa-IR" dirty="0"/>
              <a:t>رعایت جنبه های اخلاقی</a:t>
            </a:r>
          </a:p>
          <a:p>
            <a:r>
              <a:rPr lang="fa-IR" dirty="0"/>
              <a:t>خنثی بودن</a:t>
            </a:r>
            <a:endParaRPr lang="en-US" dirty="0"/>
          </a:p>
        </p:txBody>
      </p:sp>
    </p:spTree>
  </p:cSld>
  <p:clrMapOvr>
    <a:masterClrMapping/>
  </p:clrMapOvr>
  <p:transition advTm="10992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چگونه عنوان تحقیق نوشته شود؟</a:t>
            </a:r>
            <a:endParaRPr lang="en-US" dirty="0"/>
          </a:p>
        </p:txBody>
      </p:sp>
      <p:sp>
        <p:nvSpPr>
          <p:cNvPr id="3" name="Content Placeholder 2"/>
          <p:cNvSpPr>
            <a:spLocks noGrp="1"/>
          </p:cNvSpPr>
          <p:nvPr>
            <p:ph idx="1"/>
          </p:nvPr>
        </p:nvSpPr>
        <p:spPr>
          <a:xfrm>
            <a:off x="1524000" y="1785927"/>
            <a:ext cx="9144000" cy="4625975"/>
          </a:xfrm>
        </p:spPr>
        <p:txBody>
          <a:bodyPr/>
          <a:lstStyle/>
          <a:p>
            <a:r>
              <a:rPr lang="fa-IR" dirty="0"/>
              <a:t>ابتدا به کاملترین شکل ممکن عنوان خود را بنویسید و بعد سعی نمایید به ترتیب تک تک کلمات عنوان نوشته شده را بپوشانید؛ در صورتی که پوشاندن یک کلمه از عنوان معنا و مفهوم آن را ناقص ننمود بدانید که آن کلمه زائد است و لذا بیان آن ضرورتی ندارد. فقط کلماتی را نگاه دارید که حذف آنها معنای عبارت را از بین می برد.</a:t>
            </a:r>
          </a:p>
          <a:p>
            <a:r>
              <a:rPr lang="fa-IR" dirty="0"/>
              <a:t>بهتر است عنوان با کلماتی مانند ”بررسی“، ”ارزیابی“، ”سنجش“ و </a:t>
            </a:r>
            <a:r>
              <a:rPr lang="fa-IR"/>
              <a:t>یا کلمات </a:t>
            </a:r>
            <a:r>
              <a:rPr lang="fa-IR" dirty="0"/>
              <a:t>مشابه شروع شود</a:t>
            </a:r>
          </a:p>
          <a:p>
            <a:r>
              <a:rPr lang="fa-IR" dirty="0"/>
              <a:t>بیان زمان و مکان تحقیق در عنوان فقط در صورتی ضرورت دارد که پاسخ به سوال تحقیق در زمانها و مکانهای مختلف تغییر یابد.</a:t>
            </a:r>
            <a:endParaRPr lang="en-US" dirty="0"/>
          </a:p>
        </p:txBody>
      </p:sp>
    </p:spTree>
  </p:cSld>
  <p:clrMapOvr>
    <a:masterClrMapping/>
  </p:clrMapOvr>
  <p:transition advTm="10992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5448"/>
            <a:ext cx="9144000" cy="1252728"/>
          </a:xfrm>
        </p:spPr>
        <p:txBody>
          <a:bodyPr>
            <a:normAutofit/>
          </a:bodyPr>
          <a:lstStyle/>
          <a:p>
            <a:r>
              <a:rPr lang="fa-IR" dirty="0"/>
              <a:t>به نظر شما عناوین زیر دارای چه ایرادتی هستند؟</a:t>
            </a:r>
            <a:endParaRPr lang="en-US" dirty="0"/>
          </a:p>
        </p:txBody>
      </p:sp>
      <p:sp>
        <p:nvSpPr>
          <p:cNvPr id="3" name="Content Placeholder 2"/>
          <p:cNvSpPr>
            <a:spLocks noGrp="1"/>
          </p:cNvSpPr>
          <p:nvPr>
            <p:ph idx="1"/>
          </p:nvPr>
        </p:nvSpPr>
        <p:spPr>
          <a:xfrm>
            <a:off x="1738282" y="1774826"/>
            <a:ext cx="8715436" cy="4625975"/>
          </a:xfrm>
        </p:spPr>
        <p:txBody>
          <a:bodyPr/>
          <a:lstStyle/>
          <a:p>
            <a:r>
              <a:rPr lang="fa-IR" dirty="0"/>
              <a:t>رعایت اخلاق در آموزش: </a:t>
            </a:r>
            <a:r>
              <a:rPr lang="fa-IR" i="1" dirty="0">
                <a:solidFill>
                  <a:srgbClr val="FF0000"/>
                </a:solidFill>
                <a:effectLst>
                  <a:outerShdw blurRad="38100" dist="38100" dir="2700000" algn="tl">
                    <a:srgbClr val="000000">
                      <a:alpha val="43137"/>
                    </a:srgbClr>
                  </a:outerShdw>
                </a:effectLst>
              </a:rPr>
              <a:t>جامع نیست</a:t>
            </a:r>
          </a:p>
          <a:p>
            <a:r>
              <a:rPr lang="fa-IR" dirty="0"/>
              <a:t>بررسی قدرت ارتباط بین مهارتهای یادگیری مدرس در افزایش قدرت بیان و تدریس وی در آموزش به دانشجویان پزشکی: </a:t>
            </a:r>
            <a:r>
              <a:rPr lang="fa-IR" i="1" dirty="0">
                <a:solidFill>
                  <a:srgbClr val="FF0000"/>
                </a:solidFill>
                <a:effectLst>
                  <a:outerShdw blurRad="38100" dist="38100" dir="2700000" algn="tl">
                    <a:srgbClr val="000000">
                      <a:alpha val="43137"/>
                    </a:srgbClr>
                  </a:outerShdw>
                </a:effectLst>
              </a:rPr>
              <a:t>طولانی است، جذابیت ندارد، خنثی نیست، درک آن دشوار است</a:t>
            </a:r>
          </a:p>
          <a:p>
            <a:r>
              <a:rPr lang="fa-IR" dirty="0"/>
              <a:t>بررسی فراوانی کری در نوزادان مادران مصرف کننده مواد مخدر خطرناک: </a:t>
            </a:r>
            <a:r>
              <a:rPr lang="fa-IR" i="1" dirty="0">
                <a:solidFill>
                  <a:srgbClr val="FF0000"/>
                </a:solidFill>
                <a:effectLst>
                  <a:outerShdw blurRad="38100" dist="38100" dir="2700000" algn="tl">
                    <a:srgbClr val="000000">
                      <a:alpha val="43137"/>
                    </a:srgbClr>
                  </a:outerShdw>
                </a:effectLst>
              </a:rPr>
              <a:t>جذابیت کم، کلمات تند و خشن، کلمه ناشنا بسیار زیباتر است</a:t>
            </a:r>
          </a:p>
          <a:p>
            <a:r>
              <a:rPr lang="fa-IR" dirty="0"/>
              <a:t>ارزیابی میزان اثربخشی آموزش روش تحقیق از طریق خودآموزهای صوتی-تصویری برای دانشجویان دوره های کارشناسی ارشد: </a:t>
            </a:r>
            <a:r>
              <a:rPr lang="fa-IR" i="1" dirty="0">
                <a:solidFill>
                  <a:srgbClr val="FF0000"/>
                </a:solidFill>
                <a:effectLst>
                  <a:outerShdw blurRad="38100" dist="38100" dir="2700000" algn="tl">
                    <a:srgbClr val="000000">
                      <a:alpha val="43137"/>
                    </a:srgbClr>
                  </a:outerShdw>
                </a:effectLst>
              </a:rPr>
              <a:t>نسبتاً خوب و مناسب است ولی باز می توان آن را ساده تر نوشت</a:t>
            </a:r>
            <a:endParaRPr lang="en-US" i="1" dirty="0">
              <a:solidFill>
                <a:srgbClr val="FF0000"/>
              </a:solidFill>
              <a:effectLst>
                <a:outerShdw blurRad="38100" dist="38100" dir="2700000" algn="tl">
                  <a:srgbClr val="000000">
                    <a:alpha val="43137"/>
                  </a:srgbClr>
                </a:outerShdw>
              </a:effectLst>
            </a:endParaRPr>
          </a:p>
        </p:txBody>
      </p:sp>
    </p:spTree>
  </p:cSld>
  <p:clrMapOvr>
    <a:masterClrMapping/>
  </p:clrMapOvr>
  <p:transition advTm="10992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چرا به بیان مسئله نیاز داریم</a:t>
            </a:r>
            <a:endParaRPr lang="en-US" dirty="0"/>
          </a:p>
        </p:txBody>
      </p:sp>
      <p:sp>
        <p:nvSpPr>
          <p:cNvPr id="3" name="Content Placeholder 2"/>
          <p:cNvSpPr>
            <a:spLocks noGrp="1"/>
          </p:cNvSpPr>
          <p:nvPr>
            <p:ph idx="1"/>
          </p:nvPr>
        </p:nvSpPr>
        <p:spPr/>
        <p:txBody>
          <a:bodyPr/>
          <a:lstStyle/>
          <a:p>
            <a:r>
              <a:rPr lang="fa-IR" dirty="0"/>
              <a:t>به خود و خواننده تحقیق نشان دهیم که چرا تحقیقمان مهم است؟</a:t>
            </a:r>
          </a:p>
          <a:p>
            <a:r>
              <a:rPr lang="fa-IR" dirty="0"/>
              <a:t>ابعاد تحقیق را روشن کنیم.</a:t>
            </a:r>
          </a:p>
          <a:p>
            <a:r>
              <a:rPr lang="fa-IR" dirty="0"/>
              <a:t>خلاهای علمی موجود در آن زمینه را پر رنگ نمودن و هنرمندان نشان دهیم که نتایج تحقیقمان چگونه در پاسخ به خلاهای موجود میتواند موثر باشد.</a:t>
            </a:r>
          </a:p>
          <a:p>
            <a:r>
              <a:rPr lang="fa-IR" dirty="0"/>
              <a:t>کلمات و واژه های تخصصی و یا خاص در تحقیق خود را بیان نماییم.</a:t>
            </a:r>
          </a:p>
        </p:txBody>
      </p:sp>
    </p:spTree>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آیا بیان مساله همان بررسی متون است؟</a:t>
            </a:r>
            <a:endParaRPr lang="en-US" dirty="0"/>
          </a:p>
        </p:txBody>
      </p:sp>
      <p:sp>
        <p:nvSpPr>
          <p:cNvPr id="3" name="Content Placeholder 2"/>
          <p:cNvSpPr>
            <a:spLocks noGrp="1"/>
          </p:cNvSpPr>
          <p:nvPr>
            <p:ph idx="1"/>
          </p:nvPr>
        </p:nvSpPr>
        <p:spPr/>
        <p:txBody>
          <a:bodyPr/>
          <a:lstStyle/>
          <a:p>
            <a:r>
              <a:rPr lang="fa-IR" dirty="0"/>
              <a:t>بررسی متون و مرور مستندات جزیی از بیان مساله هست ولی تمام آن نیست.</a:t>
            </a:r>
          </a:p>
          <a:p>
            <a:r>
              <a:rPr lang="fa-IR" dirty="0"/>
              <a:t>باید با مرور مستندات و منابع نشان دهیم که در زمینه علمی مورد نظر چه خلاهایی وجود دارد و ما چگونه می خواهیم این خلاها را با تحقیق خود پر نماییم؟</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خصوصیات بیان مساله (1)</a:t>
            </a:r>
            <a:endParaRPr lang="en-US" dirty="0"/>
          </a:p>
        </p:txBody>
      </p:sp>
      <p:sp>
        <p:nvSpPr>
          <p:cNvPr id="3" name="Content Placeholder 2"/>
          <p:cNvSpPr>
            <a:spLocks noGrp="1"/>
          </p:cNvSpPr>
          <p:nvPr>
            <p:ph idx="1"/>
          </p:nvPr>
        </p:nvSpPr>
        <p:spPr/>
        <p:txBody>
          <a:bodyPr/>
          <a:lstStyle/>
          <a:p>
            <a:r>
              <a:rPr lang="fa-IR" dirty="0"/>
              <a:t>کوتاه و مختصر و مفید بودن، گاه بیان می شود که حداکثر 700 کلمه باشد؛ اگرچه واقعا نوشتن بیان مساله در این اندازه برای بسیاری از موضوعات تقریباً غیر ممکن است.</a:t>
            </a:r>
          </a:p>
          <a:p>
            <a:r>
              <a:rPr lang="fa-IR" dirty="0"/>
              <a:t>همبستگی و انسجام مطالب در بیان مساله بسیار مهم است. پراکنده گویی و عدم وجود ارتباط منطقی بین قسمتهای مختلف بیان مساله امری بسیار رایج است. زمانی می توان بیان نمود که انسجام کافی وجود دارد که حذف و یا جابجایی حتی یک پاراگراف باعث دشوار شدن درک مطالب شود.</a:t>
            </a:r>
          </a:p>
          <a:p>
            <a:endParaRPr lang="fa-IR"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خصوصیات بیان مساله (2)</a:t>
            </a:r>
            <a:endParaRPr lang="en-US" dirty="0"/>
          </a:p>
        </p:txBody>
      </p:sp>
      <p:sp>
        <p:nvSpPr>
          <p:cNvPr id="3" name="Content Placeholder 2"/>
          <p:cNvSpPr>
            <a:spLocks noGrp="1"/>
          </p:cNvSpPr>
          <p:nvPr>
            <p:ph idx="1"/>
          </p:nvPr>
        </p:nvSpPr>
        <p:spPr/>
        <p:txBody>
          <a:bodyPr/>
          <a:lstStyle/>
          <a:p>
            <a:r>
              <a:rPr lang="fa-IR" dirty="0"/>
              <a:t>بیان مساله خوب از یک کل شروع شده و به تدریج به جزئیات می پردازد. شروع از یک کل باعث جذابیت بیشتر متن شده و باعث جلب بهتر توجه می باشد.</a:t>
            </a:r>
          </a:p>
          <a:p>
            <a:r>
              <a:rPr lang="fa-IR" dirty="0"/>
              <a:t>استفاده از منابع و مستندات باید در راستای تبیین بهتر و دقیقتر موضوع و برای نشان دادن اهمیت کار باشد و نشان دهد که موضوع مورد پژوهش چه خلا علمی را پر خواهد نمود. استفاده زیاد از منابع توصیه نمی شود. همچنین انشای روان بیان مساله نباید تحت تاثیر منابع قرار گرفته و به نظر برسد که متن دارای گسستهای معنایی و انشایی است.</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منظور از متدلوژی تحقیق چیست؟</a:t>
            </a:r>
            <a:endParaRPr lang="en-US" dirty="0"/>
          </a:p>
        </p:txBody>
      </p:sp>
      <p:sp>
        <p:nvSpPr>
          <p:cNvPr id="3" name="Content Placeholder 2"/>
          <p:cNvSpPr>
            <a:spLocks noGrp="1"/>
          </p:cNvSpPr>
          <p:nvPr>
            <p:ph idx="1"/>
          </p:nvPr>
        </p:nvSpPr>
        <p:spPr>
          <a:xfrm>
            <a:off x="1738282" y="1774826"/>
            <a:ext cx="8472518" cy="4625975"/>
          </a:xfrm>
        </p:spPr>
        <p:txBody>
          <a:bodyPr>
            <a:normAutofit lnSpcReduction="10000"/>
          </a:bodyPr>
          <a:lstStyle/>
          <a:p>
            <a:r>
              <a:rPr lang="fa-IR" dirty="0"/>
              <a:t>روشهای استاندارد شده</a:t>
            </a:r>
            <a:r>
              <a:rPr lang="en-US" dirty="0"/>
              <a:t> </a:t>
            </a:r>
            <a:r>
              <a:rPr lang="fa-IR" dirty="0"/>
              <a:t>ای هستند که برای انجام تحقیقات هدفمند در ارایه پاسخ به یک سوال می توان از آن الگوها استفاده نمود.</a:t>
            </a:r>
          </a:p>
          <a:p>
            <a:endParaRPr lang="fa-IR" dirty="0"/>
          </a:p>
          <a:p>
            <a:r>
              <a:rPr lang="fa-IR" dirty="0"/>
              <a:t>مسلماً هر فرد محققی می تواند با نوآوری و نبوغ خود روش جدیدی برای تحقیق خود بیافریند ولی طبیعی است که استفاده از قالبها و روشهای شناخته شده موجود می تواند سرعت رسیدن به یک متدلوژی مناسب برای ارایه پاسخ درست به سوال را افزایش دهد.</a:t>
            </a:r>
          </a:p>
          <a:p>
            <a:endParaRPr lang="fa-IR" dirty="0"/>
          </a:p>
          <a:p>
            <a:r>
              <a:rPr lang="fa-IR" dirty="0">
                <a:solidFill>
                  <a:srgbClr val="FF0000"/>
                </a:solidFill>
                <a:effectLst>
                  <a:outerShdw blurRad="38100" dist="38100" dir="2700000" algn="tl">
                    <a:srgbClr val="000000">
                      <a:alpha val="43137"/>
                    </a:srgbClr>
                  </a:outerShdw>
                </a:effectLst>
              </a:rPr>
              <a:t>آیا بهتر نیست برای ساختن یک </a:t>
            </a:r>
            <a:r>
              <a:rPr lang="en-US" dirty="0">
                <a:solidFill>
                  <a:srgbClr val="FF0000"/>
                </a:solidFill>
                <a:effectLst>
                  <a:outerShdw blurRad="38100" dist="38100" dir="2700000" algn="tl">
                    <a:srgbClr val="000000">
                      <a:alpha val="43137"/>
                    </a:srgbClr>
                  </a:outerShdw>
                </a:effectLst>
              </a:rPr>
              <a:t>presentation</a:t>
            </a:r>
            <a:r>
              <a:rPr lang="fa-IR" dirty="0">
                <a:solidFill>
                  <a:srgbClr val="FF0000"/>
                </a:solidFill>
                <a:effectLst>
                  <a:outerShdw blurRad="38100" dist="38100" dir="2700000" algn="tl">
                    <a:srgbClr val="000000">
                      <a:alpha val="43137"/>
                    </a:srgbClr>
                  </a:outerShdw>
                </a:effectLst>
              </a:rPr>
              <a:t> جدید از </a:t>
            </a:r>
            <a:r>
              <a:rPr lang="en-US" dirty="0">
                <a:solidFill>
                  <a:srgbClr val="FF0000"/>
                </a:solidFill>
                <a:effectLst>
                  <a:outerShdw blurRad="38100" dist="38100" dir="2700000" algn="tl">
                    <a:srgbClr val="000000">
                      <a:alpha val="43137"/>
                    </a:srgbClr>
                  </a:outerShdw>
                </a:effectLst>
              </a:rPr>
              <a:t>templates</a:t>
            </a:r>
            <a:r>
              <a:rPr lang="fa-IR" dirty="0">
                <a:solidFill>
                  <a:srgbClr val="FF0000"/>
                </a:solidFill>
                <a:effectLst>
                  <a:outerShdw blurRad="38100" dist="38100" dir="2700000" algn="tl">
                    <a:srgbClr val="000000">
                      <a:alpha val="43137"/>
                    </a:srgbClr>
                  </a:outerShdw>
                </a:effectLst>
              </a:rPr>
              <a:t> از قبل تعیین شده استفاده نمود؟</a:t>
            </a:r>
          </a:p>
          <a:p>
            <a:r>
              <a:rPr lang="fa-IR" dirty="0">
                <a:solidFill>
                  <a:srgbClr val="FF0000"/>
                </a:solidFill>
                <a:effectLst>
                  <a:outerShdw blurRad="38100" dist="38100" dir="2700000" algn="tl">
                    <a:srgbClr val="000000">
                      <a:alpha val="43137"/>
                    </a:srgbClr>
                  </a:outerShdw>
                </a:effectLst>
              </a:rPr>
              <a:t>این الگوها همان روشهای استاندارد شده تحقیق هستند.</a:t>
            </a:r>
            <a:endParaRPr lang="en-US" dirty="0">
              <a:solidFill>
                <a:srgbClr val="FF0000"/>
              </a:solidFill>
              <a:effectLst>
                <a:outerShdw blurRad="38100" dist="38100" dir="2700000" algn="tl">
                  <a:srgbClr val="000000">
                    <a:alpha val="43137"/>
                  </a:srgbClr>
                </a:outerShdw>
              </a:effectLst>
            </a:endParaRPr>
          </a:p>
        </p:txBody>
      </p:sp>
    </p:spTree>
  </p:cSld>
  <p:clrMapOvr>
    <a:masterClrMapping/>
  </p:clrMapOvr>
  <p:transition advTm="10992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خصوصیات بیان مساله (3)</a:t>
            </a:r>
            <a:endParaRPr lang="en-US" dirty="0"/>
          </a:p>
        </p:txBody>
      </p:sp>
      <p:sp>
        <p:nvSpPr>
          <p:cNvPr id="3" name="Content Placeholder 2"/>
          <p:cNvSpPr>
            <a:spLocks noGrp="1"/>
          </p:cNvSpPr>
          <p:nvPr>
            <p:ph idx="1"/>
          </p:nvPr>
        </p:nvSpPr>
        <p:spPr/>
        <p:txBody>
          <a:bodyPr/>
          <a:lstStyle/>
          <a:p>
            <a:r>
              <a:rPr lang="fa-IR" dirty="0"/>
              <a:t>حتماً باید کلمات و مصادیق جدیدی که در منشور تحقیق زیاد مورد استفاده قرار می گیرد و یا کلماتی که اختصاصاً شما برای تحقیق خود ساخته اید را در بیان مساله وارد نمایید.</a:t>
            </a:r>
          </a:p>
          <a:p>
            <a:r>
              <a:rPr lang="fa-IR" dirty="0"/>
              <a:t>پاراگراف آخر بیان مساله باید روشن و دقیق هدف عالی و نهایی تحقیق را بیان نماید. البته ممکن است این پاراگراف شباهت زیادی با هدف کلی تحقیق بیابد که ایرادی ندارد ولی شما در این پاراگراف فضای بیشتری دارید تا هدف را در قالب عبارات و جملات مبسوط تری بیان نمایید.</a:t>
            </a:r>
          </a:p>
        </p:txBody>
      </p:sp>
    </p:spTree>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شما می توانید در بیان مساله</a:t>
            </a:r>
            <a:endParaRPr lang="en-US" dirty="0"/>
          </a:p>
        </p:txBody>
      </p:sp>
      <p:sp>
        <p:nvSpPr>
          <p:cNvPr id="3" name="Content Placeholder 2"/>
          <p:cNvSpPr>
            <a:spLocks noGrp="1"/>
          </p:cNvSpPr>
          <p:nvPr>
            <p:ph idx="1"/>
          </p:nvPr>
        </p:nvSpPr>
        <p:spPr/>
        <p:txBody>
          <a:bodyPr/>
          <a:lstStyle/>
          <a:p>
            <a:r>
              <a:rPr lang="fa-IR" dirty="0"/>
              <a:t>از اشکال استفاده نمایید تا موضوع را بهتر شرح دهید</a:t>
            </a:r>
          </a:p>
          <a:p>
            <a:r>
              <a:rPr lang="fa-IR" dirty="0"/>
              <a:t>آوردن نمودارهای مختلف به خصوص در جهت باز نمودن ابعاد تحقیق و تبیین دقیق موضوع مانند </a:t>
            </a:r>
            <a:r>
              <a:rPr lang="en-US" dirty="0"/>
              <a:t>conceptual framework</a:t>
            </a:r>
            <a:r>
              <a:rPr lang="fa-IR" dirty="0"/>
              <a:t> توصیه می شود</a:t>
            </a:r>
          </a:p>
          <a:p>
            <a:r>
              <a:rPr lang="fa-IR" dirty="0"/>
              <a:t>حتی می توانید از جداول استفاده نمایید</a:t>
            </a:r>
          </a:p>
          <a:p>
            <a:r>
              <a:rPr lang="fa-IR" dirty="0"/>
              <a:t>منابع زیاد و متعدد به صورت عمومی توصیه نمی شود. به صورت عرف 20 تا 30 منبع کافی است</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در بیان مساله نباید</a:t>
            </a:r>
            <a:endParaRPr lang="en-US" dirty="0"/>
          </a:p>
        </p:txBody>
      </p:sp>
      <p:sp>
        <p:nvSpPr>
          <p:cNvPr id="3" name="Content Placeholder 2"/>
          <p:cNvSpPr>
            <a:spLocks noGrp="1"/>
          </p:cNvSpPr>
          <p:nvPr>
            <p:ph idx="1"/>
          </p:nvPr>
        </p:nvSpPr>
        <p:spPr/>
        <p:txBody>
          <a:bodyPr/>
          <a:lstStyle/>
          <a:p>
            <a:r>
              <a:rPr lang="fa-IR" dirty="0"/>
              <a:t>فرافکنی زیاد داشته باشید و ادعاهای بزرگ بنمایید</a:t>
            </a:r>
          </a:p>
          <a:p>
            <a:r>
              <a:rPr lang="fa-IR" dirty="0"/>
              <a:t>به شکل تمسخرآمیزی نتایج تحقیقات دیگران را زیر سوال ببرید</a:t>
            </a:r>
          </a:p>
          <a:p>
            <a:r>
              <a:rPr lang="fa-IR" dirty="0"/>
              <a:t>سالادی از جملات و عبارات علمی را ردیف نمایید</a:t>
            </a:r>
          </a:p>
          <a:p>
            <a:r>
              <a:rPr lang="fa-IR" dirty="0"/>
              <a:t>از نتایج و نوشته های دیگران کپی برداری نمایید</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5000" advTm="109920"/>
    </mc:Choice>
    <mc:Fallback xmlns="">
      <p:transition spd="slow" advTm="10992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از کجا شروع کنیم؟</a:t>
            </a:r>
            <a:endParaRPr lang="en-US" dirty="0"/>
          </a:p>
        </p:txBody>
      </p:sp>
      <p:sp>
        <p:nvSpPr>
          <p:cNvPr id="3" name="Content Placeholder 2"/>
          <p:cNvSpPr>
            <a:spLocks noGrp="1"/>
          </p:cNvSpPr>
          <p:nvPr>
            <p:ph idx="1"/>
          </p:nvPr>
        </p:nvSpPr>
        <p:spPr/>
        <p:txBody>
          <a:bodyPr/>
          <a:lstStyle/>
          <a:p>
            <a:r>
              <a:rPr lang="fa-IR" dirty="0"/>
              <a:t>بعد از خواندن دقیق مقالات و گزارشات مرتبط و یافتن دید جامع به موضوع باید برای نوشتن دست به قلم شد.</a:t>
            </a:r>
          </a:p>
          <a:p>
            <a:r>
              <a:rPr lang="fa-IR" dirty="0"/>
              <a:t>در ابتدا حتما فهرست وار آنچه که لازم می دانید را بیان نمایید. یعنی مشخص کنید که پیام پاراگرافهای مختلف بیان مساله چه خواهد بود و بعد شروع به نوشتن بنمایید</a:t>
            </a:r>
            <a:r>
              <a:rPr lang="en-US" dirty="0"/>
              <a:t>.</a:t>
            </a:r>
            <a:endParaRPr lang="fa-IR" dirty="0"/>
          </a:p>
          <a:p>
            <a:r>
              <a:rPr lang="fa-IR" dirty="0"/>
              <a:t>سعی کنید بر اساس دانش خود، ابتدا انشای بیان مساله را تکمیل کنید و سپس جملات و عبارات خود را به منابع متصل نمایید.</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5000" advTm="109920"/>
    </mc:Choice>
    <mc:Fallback xmlns="">
      <p:transition spd="slow" advTm="10992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F242F-E8F0-CDF3-C439-C920C5701AF1}"/>
              </a:ext>
            </a:extLst>
          </p:cNvPr>
          <p:cNvSpPr>
            <a:spLocks noGrp="1"/>
          </p:cNvSpPr>
          <p:nvPr>
            <p:ph type="title"/>
          </p:nvPr>
        </p:nvSpPr>
        <p:spPr/>
        <p:txBody>
          <a:bodyPr/>
          <a:lstStyle/>
          <a:p>
            <a:r>
              <a:rPr lang="fa-IR" dirty="0"/>
              <a:t>اهداف</a:t>
            </a:r>
            <a:endParaRPr lang="en-US" dirty="0"/>
          </a:p>
        </p:txBody>
      </p:sp>
      <p:sp>
        <p:nvSpPr>
          <p:cNvPr id="3" name="Content Placeholder 2">
            <a:extLst>
              <a:ext uri="{FF2B5EF4-FFF2-40B4-BE49-F238E27FC236}">
                <a16:creationId xmlns:a16="http://schemas.microsoft.com/office/drawing/2014/main" id="{0C4AF884-FE0F-D88E-7E3D-1BF906AA4D03}"/>
              </a:ext>
            </a:extLst>
          </p:cNvPr>
          <p:cNvSpPr>
            <a:spLocks noGrp="1"/>
          </p:cNvSpPr>
          <p:nvPr>
            <p:ph idx="1"/>
          </p:nvPr>
        </p:nvSpPr>
        <p:spPr/>
        <p:txBody>
          <a:bodyPr/>
          <a:lstStyle/>
          <a:p>
            <a:r>
              <a:rPr lang="fa-IR" dirty="0">
                <a:solidFill>
                  <a:srgbClr val="FF0000"/>
                </a:solidFill>
                <a:effectLst>
                  <a:outerShdw blurRad="38100" dist="38100" dir="2700000" algn="tl">
                    <a:srgbClr val="000000">
                      <a:alpha val="43137"/>
                    </a:srgbClr>
                  </a:outerShdw>
                </a:effectLst>
              </a:rPr>
              <a:t>هدف کلی</a:t>
            </a:r>
            <a:r>
              <a:rPr lang="fa-IR" dirty="0"/>
              <a:t>: نقطه نهایی و غایت مطالعه چه خواهدبود؟</a:t>
            </a:r>
          </a:p>
          <a:p>
            <a:r>
              <a:rPr lang="fa-IR" dirty="0">
                <a:solidFill>
                  <a:srgbClr val="FF0000"/>
                </a:solidFill>
                <a:effectLst>
                  <a:outerShdw blurRad="38100" dist="38100" dir="2700000" algn="tl">
                    <a:srgbClr val="000000">
                      <a:alpha val="43137"/>
                    </a:srgbClr>
                  </a:outerShdw>
                </a:effectLst>
              </a:rPr>
              <a:t>اهداف جزئی (</a:t>
            </a:r>
            <a:r>
              <a:rPr lang="en-US" dirty="0">
                <a:solidFill>
                  <a:srgbClr val="FF0000"/>
                </a:solidFill>
                <a:effectLst>
                  <a:outerShdw blurRad="38100" dist="38100" dir="2700000" algn="tl">
                    <a:srgbClr val="000000">
                      <a:alpha val="43137"/>
                    </a:srgbClr>
                  </a:outerShdw>
                </a:effectLst>
              </a:rPr>
              <a:t>specific objective</a:t>
            </a:r>
            <a:r>
              <a:rPr lang="fa-IR" dirty="0">
                <a:solidFill>
                  <a:srgbClr val="FF0000"/>
                </a:solidFill>
                <a:effectLst>
                  <a:outerShdw blurRad="38100" dist="38100" dir="2700000" algn="tl">
                    <a:srgbClr val="000000">
                      <a:alpha val="43137"/>
                    </a:srgbClr>
                  </a:outerShdw>
                </a:effectLst>
              </a:rPr>
              <a:t>)</a:t>
            </a:r>
            <a:r>
              <a:rPr lang="fa-IR" dirty="0"/>
              <a:t>:</a:t>
            </a:r>
            <a:r>
              <a:rPr lang="fa-IR" dirty="0">
                <a:solidFill>
                  <a:srgbClr val="FF0000"/>
                </a:solidFill>
                <a:effectLst>
                  <a:outerShdw blurRad="38100" dist="38100" dir="2700000" algn="tl">
                    <a:srgbClr val="000000">
                      <a:alpha val="43137"/>
                    </a:srgbClr>
                  </a:outerShdw>
                </a:effectLst>
              </a:rPr>
              <a:t> </a:t>
            </a:r>
            <a:r>
              <a:rPr lang="fa-IR" dirty="0"/>
              <a:t>نقاط مهم و بینابینی است که مسیر حرکت به سمت هدف کلی را نشان می‌دهد.</a:t>
            </a:r>
          </a:p>
          <a:p>
            <a:r>
              <a:rPr lang="fa-IR" dirty="0">
                <a:solidFill>
                  <a:srgbClr val="FF0000"/>
                </a:solidFill>
                <a:effectLst>
                  <a:outerShdw blurRad="38100" dist="38100" dir="2700000" algn="tl">
                    <a:srgbClr val="000000">
                      <a:alpha val="43137"/>
                    </a:srgbClr>
                  </a:outerShdw>
                </a:effectLst>
              </a:rPr>
              <a:t>اهداف فرعی</a:t>
            </a:r>
            <a:r>
              <a:rPr lang="fa-IR" dirty="0"/>
              <a:t>: یافته‌های مهمی که احتمالا در طی مسیر به آنها دست پیدا خواهیم کرد ولی طراحی مطالعه برای رسیدن به آنها نخواهدبود</a:t>
            </a:r>
          </a:p>
          <a:p>
            <a:r>
              <a:rPr lang="fa-IR" dirty="0">
                <a:solidFill>
                  <a:srgbClr val="FF0000"/>
                </a:solidFill>
                <a:effectLst>
                  <a:outerShdw blurRad="38100" dist="38100" dir="2700000" algn="tl">
                    <a:srgbClr val="000000">
                      <a:alpha val="43137"/>
                    </a:srgbClr>
                  </a:outerShdw>
                </a:effectLst>
              </a:rPr>
              <a:t>اهداف کاربردی</a:t>
            </a:r>
            <a:r>
              <a:rPr lang="fa-IR" dirty="0"/>
              <a:t>: ضروری نیستند و فقط نشان می‌دهد که کاربرد یافته‌ها در عمل چه خواهدبود</a:t>
            </a:r>
            <a:endParaRPr lang="en-US" dirty="0"/>
          </a:p>
        </p:txBody>
      </p:sp>
    </p:spTree>
    <p:extLst>
      <p:ext uri="{BB962C8B-B14F-4D97-AF65-F5344CB8AC3E}">
        <p14:creationId xmlns:p14="http://schemas.microsoft.com/office/powerpoint/2010/main" val="3367721878"/>
      </p:ext>
    </p:extLst>
  </p:cSld>
  <p:clrMapOvr>
    <a:masterClrMapping/>
  </p:clrMapOvr>
  <p:transition advTm="10992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2DE19-88F9-28DA-23DC-26B06E6DE954}"/>
              </a:ext>
            </a:extLst>
          </p:cNvPr>
          <p:cNvSpPr>
            <a:spLocks noGrp="1"/>
          </p:cNvSpPr>
          <p:nvPr>
            <p:ph type="title"/>
          </p:nvPr>
        </p:nvSpPr>
        <p:spPr/>
        <p:txBody>
          <a:bodyPr/>
          <a:lstStyle/>
          <a:p>
            <a:r>
              <a:rPr lang="fa-IR" dirty="0"/>
              <a:t>هدف کلی</a:t>
            </a:r>
            <a:endParaRPr lang="en-US" dirty="0"/>
          </a:p>
        </p:txBody>
      </p:sp>
      <p:sp>
        <p:nvSpPr>
          <p:cNvPr id="3" name="Content Placeholder 2">
            <a:extLst>
              <a:ext uri="{FF2B5EF4-FFF2-40B4-BE49-F238E27FC236}">
                <a16:creationId xmlns:a16="http://schemas.microsoft.com/office/drawing/2014/main" id="{2238E761-51A6-D097-C480-D3ACB880A256}"/>
              </a:ext>
            </a:extLst>
          </p:cNvPr>
          <p:cNvSpPr>
            <a:spLocks noGrp="1"/>
          </p:cNvSpPr>
          <p:nvPr>
            <p:ph idx="1"/>
          </p:nvPr>
        </p:nvSpPr>
        <p:spPr/>
        <p:txBody>
          <a:bodyPr/>
          <a:lstStyle/>
          <a:p>
            <a:r>
              <a:rPr lang="fa-IR" dirty="0"/>
              <a:t>شباهت زیادی به عنوان دارد ولی جزئیات بیشتری را ارایه می‌کند</a:t>
            </a:r>
          </a:p>
          <a:p>
            <a:endParaRPr lang="fa-IR" dirty="0"/>
          </a:p>
          <a:p>
            <a:pPr marL="0" indent="0">
              <a:buNone/>
            </a:pPr>
            <a:r>
              <a:rPr lang="fa-IR" dirty="0">
                <a:solidFill>
                  <a:srgbClr val="FF0000"/>
                </a:solidFill>
              </a:rPr>
              <a:t>عنوان</a:t>
            </a:r>
            <a:r>
              <a:rPr lang="fa-IR" dirty="0"/>
              <a:t>: بررسی رابطه بین ابتلا به اچ‌آی‌وی و شدت بیماری کووید19 در افراد بزرگسال</a:t>
            </a:r>
          </a:p>
          <a:p>
            <a:pPr marL="0" indent="0">
              <a:buNone/>
            </a:pPr>
            <a:r>
              <a:rPr lang="fa-IR" dirty="0">
                <a:solidFill>
                  <a:srgbClr val="FF0000"/>
                </a:solidFill>
              </a:rPr>
              <a:t>هدف کلی1</a:t>
            </a:r>
            <a:r>
              <a:rPr lang="fa-IR" dirty="0"/>
              <a:t>: مقایسه بین شدت ابتلا به بیماری کووید19 در افراد بالای 18 سال مبتلا به اچ‌آی‌وی با افراد سالم</a:t>
            </a:r>
          </a:p>
          <a:p>
            <a:pPr marL="0" indent="0">
              <a:buNone/>
            </a:pPr>
            <a:r>
              <a:rPr lang="fa-IR" dirty="0">
                <a:solidFill>
                  <a:srgbClr val="FF0000"/>
                </a:solidFill>
              </a:rPr>
              <a:t>هدف کلی2</a:t>
            </a:r>
            <a:r>
              <a:rPr lang="fa-IR" dirty="0"/>
              <a:t>: مقایسه بین شدت تکثیر ویروس در بافت‌های مختلف بدن افراد در افراد بالای 18 سال مبتلا به اچ‌آی‌وی با افراد سالم</a:t>
            </a:r>
          </a:p>
          <a:p>
            <a:pPr marL="0" indent="0">
              <a:buNone/>
            </a:pPr>
            <a:r>
              <a:rPr lang="fa-IR" dirty="0">
                <a:solidFill>
                  <a:srgbClr val="FF0000"/>
                </a:solidFill>
              </a:rPr>
              <a:t>هدف کلی 3</a:t>
            </a:r>
            <a:r>
              <a:rPr lang="fa-IR" dirty="0"/>
              <a:t>: مقایسه سطح آنتی‌بادی تولید شده و سلول‌های ایمنی حساس شده بر علیه ویروس کووید19 در افراد بالای 18 سال مبتلا به اچ‌آی‌وی با افراد سالم</a:t>
            </a:r>
            <a:endParaRPr lang="en-US" dirty="0"/>
          </a:p>
        </p:txBody>
      </p:sp>
    </p:spTree>
    <p:extLst>
      <p:ext uri="{BB962C8B-B14F-4D97-AF65-F5344CB8AC3E}">
        <p14:creationId xmlns:p14="http://schemas.microsoft.com/office/powerpoint/2010/main" val="1814444930"/>
      </p:ext>
    </p:extLst>
  </p:cSld>
  <p:clrMapOvr>
    <a:masterClrMapping/>
  </p:clrMapOvr>
  <p:transition advTm="10992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942C5-5FFF-95C2-5DF4-84688824E059}"/>
              </a:ext>
            </a:extLst>
          </p:cNvPr>
          <p:cNvSpPr>
            <a:spLocks noGrp="1"/>
          </p:cNvSpPr>
          <p:nvPr>
            <p:ph type="title"/>
          </p:nvPr>
        </p:nvSpPr>
        <p:spPr/>
        <p:txBody>
          <a:bodyPr/>
          <a:lstStyle/>
          <a:p>
            <a:r>
              <a:rPr lang="fa-IR" dirty="0"/>
              <a:t>اهداف جزئی</a:t>
            </a:r>
            <a:endParaRPr lang="en-US" dirty="0"/>
          </a:p>
        </p:txBody>
      </p:sp>
      <p:sp>
        <p:nvSpPr>
          <p:cNvPr id="3" name="Content Placeholder 2">
            <a:extLst>
              <a:ext uri="{FF2B5EF4-FFF2-40B4-BE49-F238E27FC236}">
                <a16:creationId xmlns:a16="http://schemas.microsoft.com/office/drawing/2014/main" id="{7C50A861-C509-A885-6A6C-E825F9E10CB4}"/>
              </a:ext>
            </a:extLst>
          </p:cNvPr>
          <p:cNvSpPr>
            <a:spLocks noGrp="1"/>
          </p:cNvSpPr>
          <p:nvPr>
            <p:ph idx="1"/>
          </p:nvPr>
        </p:nvSpPr>
        <p:spPr/>
        <p:txBody>
          <a:bodyPr>
            <a:normAutofit lnSpcReduction="10000"/>
          </a:bodyPr>
          <a:lstStyle/>
          <a:p>
            <a:r>
              <a:rPr lang="fa-IR" dirty="0"/>
              <a:t>گاهی با عناوین دیگر مانند اهداف بینابینی، اهداف خاص، اهداف ویژه و ... بیان می‌شوند</a:t>
            </a:r>
          </a:p>
          <a:p>
            <a:r>
              <a:rPr lang="fa-IR" dirty="0"/>
              <a:t>تمامی تحقیقات ممکن است اهداف جزئی نداشته‌باشند</a:t>
            </a:r>
          </a:p>
          <a:p>
            <a:endParaRPr lang="fa-IR" dirty="0"/>
          </a:p>
          <a:p>
            <a:pPr marL="514350" indent="-514350">
              <a:buFont typeface="+mj-lt"/>
              <a:buAutoNum type="arabicPeriod"/>
            </a:pPr>
            <a:r>
              <a:rPr lang="fa-IR" dirty="0"/>
              <a:t>تعیین درصد بیماران مبتلا به کووید19 که در بیمارستان بستری می‌شوند در گروه مبتلا به اچ‌آی‌وی و سالم</a:t>
            </a:r>
          </a:p>
          <a:p>
            <a:pPr marL="514350" indent="-514350">
              <a:buFont typeface="+mj-lt"/>
              <a:buAutoNum type="arabicPeriod"/>
            </a:pPr>
            <a:r>
              <a:rPr lang="fa-IR" dirty="0"/>
              <a:t>تعیین درصد بیماران مبتلا به کووید19 که در بخش‌های مراقبت‌های ویژه بستری می‌شوند در گروه مبتلا به اچ‌آی‌وی و سالم</a:t>
            </a:r>
          </a:p>
          <a:p>
            <a:pPr marL="514350" indent="-514350">
              <a:buFont typeface="+mj-lt"/>
              <a:buAutoNum type="arabicPeriod"/>
            </a:pPr>
            <a:r>
              <a:rPr lang="fa-IR" dirty="0"/>
              <a:t>تعیین درصد فوت در بیماران مبتلا به کووید19 در گروه مبتلا به اچ‌آی‌وی و سالم</a:t>
            </a:r>
          </a:p>
          <a:p>
            <a:pPr marL="514350" indent="-514350">
              <a:buFont typeface="+mj-lt"/>
              <a:buAutoNum type="arabicPeriod"/>
            </a:pPr>
            <a:r>
              <a:rPr lang="fa-IR" dirty="0"/>
              <a:t>مقایسه شاخص‌های فوق در گروه مبتلا و سالم</a:t>
            </a:r>
          </a:p>
          <a:p>
            <a:endParaRPr lang="fa-IR" dirty="0"/>
          </a:p>
        </p:txBody>
      </p:sp>
    </p:spTree>
    <p:extLst>
      <p:ext uri="{BB962C8B-B14F-4D97-AF65-F5344CB8AC3E}">
        <p14:creationId xmlns:p14="http://schemas.microsoft.com/office/powerpoint/2010/main" val="1133183932"/>
      </p:ext>
    </p:extLst>
  </p:cSld>
  <p:clrMapOvr>
    <a:masterClrMapping/>
  </p:clrMapOvr>
  <p:transition advTm="10992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00168-5F97-36B7-5AF0-507DE594B1D4}"/>
              </a:ext>
            </a:extLst>
          </p:cNvPr>
          <p:cNvSpPr>
            <a:spLocks noGrp="1"/>
          </p:cNvSpPr>
          <p:nvPr>
            <p:ph type="title"/>
          </p:nvPr>
        </p:nvSpPr>
        <p:spPr/>
        <p:txBody>
          <a:bodyPr/>
          <a:lstStyle/>
          <a:p>
            <a:r>
              <a:rPr lang="fa-IR" dirty="0"/>
              <a:t>اهداف فرعی</a:t>
            </a:r>
            <a:endParaRPr lang="en-US" dirty="0"/>
          </a:p>
        </p:txBody>
      </p:sp>
      <p:sp>
        <p:nvSpPr>
          <p:cNvPr id="3" name="Content Placeholder 2">
            <a:extLst>
              <a:ext uri="{FF2B5EF4-FFF2-40B4-BE49-F238E27FC236}">
                <a16:creationId xmlns:a16="http://schemas.microsoft.com/office/drawing/2014/main" id="{C6F4F07B-9537-9419-0892-C1186029CC3E}"/>
              </a:ext>
            </a:extLst>
          </p:cNvPr>
          <p:cNvSpPr>
            <a:spLocks noGrp="1"/>
          </p:cNvSpPr>
          <p:nvPr>
            <p:ph idx="1"/>
          </p:nvPr>
        </p:nvSpPr>
        <p:spPr/>
        <p:txBody>
          <a:bodyPr/>
          <a:lstStyle/>
          <a:p>
            <a:r>
              <a:rPr lang="fa-IR" dirty="0"/>
              <a:t>برای پاسخ بسیار دقیق به آنها حجم نمونه و رعایت همه نکات متدلوژیک مقدور نیست ولی برای ساختن فرضیات جدید می‌توان از آنها کمک گرفت</a:t>
            </a:r>
          </a:p>
          <a:p>
            <a:endParaRPr lang="fa-IR" dirty="0"/>
          </a:p>
          <a:p>
            <a:pPr marL="0" indent="0" algn="ctr">
              <a:buNone/>
            </a:pPr>
            <a:r>
              <a:rPr lang="fa-IR" dirty="0"/>
              <a:t>مقایسه طول مدت بستری، داروهایی که دریافت می‌کنند و عوارض بیماری شاید در گروه مبتلا به اچ‌آی‌وی و سالم مهم باشد ولی به اندازه کافی با رعایت همه شرایط دقیق متدلوژیک برای مقایسه آنها شرایط فراهم نباشد. این موارد ذیل اهداف فرعی می‌آیند.</a:t>
            </a:r>
            <a:endParaRPr lang="en-US" dirty="0"/>
          </a:p>
        </p:txBody>
      </p:sp>
    </p:spTree>
    <p:extLst>
      <p:ext uri="{BB962C8B-B14F-4D97-AF65-F5344CB8AC3E}">
        <p14:creationId xmlns:p14="http://schemas.microsoft.com/office/powerpoint/2010/main" val="2052608499"/>
      </p:ext>
    </p:extLst>
  </p:cSld>
  <p:clrMapOvr>
    <a:masterClrMapping/>
  </p:clrMapOvr>
  <p:transition advTm="10992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1EF01-AE74-8A03-E180-5DD38B74EADA}"/>
              </a:ext>
            </a:extLst>
          </p:cNvPr>
          <p:cNvSpPr>
            <a:spLocks noGrp="1"/>
          </p:cNvSpPr>
          <p:nvPr>
            <p:ph type="title"/>
          </p:nvPr>
        </p:nvSpPr>
        <p:spPr/>
        <p:txBody>
          <a:bodyPr/>
          <a:lstStyle/>
          <a:p>
            <a:r>
              <a:rPr lang="fa-IR" dirty="0"/>
              <a:t>اهداف کاربردی</a:t>
            </a:r>
            <a:endParaRPr lang="en-US" dirty="0"/>
          </a:p>
        </p:txBody>
      </p:sp>
      <p:sp>
        <p:nvSpPr>
          <p:cNvPr id="3" name="Content Placeholder 2">
            <a:extLst>
              <a:ext uri="{FF2B5EF4-FFF2-40B4-BE49-F238E27FC236}">
                <a16:creationId xmlns:a16="http://schemas.microsoft.com/office/drawing/2014/main" id="{9B701841-D140-6D9B-A482-0A40579B3B03}"/>
              </a:ext>
            </a:extLst>
          </p:cNvPr>
          <p:cNvSpPr>
            <a:spLocks noGrp="1"/>
          </p:cNvSpPr>
          <p:nvPr>
            <p:ph idx="1"/>
          </p:nvPr>
        </p:nvSpPr>
        <p:spPr/>
        <p:txBody>
          <a:bodyPr/>
          <a:lstStyle/>
          <a:p>
            <a:r>
              <a:rPr lang="fa-IR" dirty="0"/>
              <a:t>به شکل انشا و متنی آورده‌می‌شوند و خیلی لازم نیست استاندارد مشخصی داشته‌باشند.</a:t>
            </a:r>
          </a:p>
          <a:p>
            <a:r>
              <a:rPr lang="fa-IR" dirty="0"/>
              <a:t>در بعضی پروپزالهای چنین قسمتی وجود ندارد و نوشتن آنها الزامی نیست.</a:t>
            </a:r>
          </a:p>
          <a:p>
            <a:endParaRPr lang="fa-IR" dirty="0"/>
          </a:p>
          <a:p>
            <a:pPr marL="0" indent="0" algn="ctr">
              <a:buNone/>
            </a:pPr>
            <a:r>
              <a:rPr lang="fa-IR" dirty="0"/>
              <a:t>با مشخص شدن تفاوت بین شدت بیماری در افراد مبتلا به اچ‌آی‌وی و سالم ممکن است بتوان علاوه بر درک بهتر از فیزیوپاتولوژی بیماری کووید19 و مکانیسم ایجاد آسیب، برای مراقبت بهتر از افراد مبتلا به اچ‌آی‌وی راهکارهای مناسب‌تری ارایه شود.</a:t>
            </a:r>
            <a:endParaRPr lang="en-US" dirty="0"/>
          </a:p>
        </p:txBody>
      </p:sp>
    </p:spTree>
    <p:extLst>
      <p:ext uri="{BB962C8B-B14F-4D97-AF65-F5344CB8AC3E}">
        <p14:creationId xmlns:p14="http://schemas.microsoft.com/office/powerpoint/2010/main" val="2321698039"/>
      </p:ext>
    </p:extLst>
  </p:cSld>
  <p:clrMapOvr>
    <a:masterClrMapping/>
  </p:clrMapOvr>
  <p:transition advTm="10992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9947-2EC7-BA4A-622C-791DA9B31134}"/>
              </a:ext>
            </a:extLst>
          </p:cNvPr>
          <p:cNvSpPr>
            <a:spLocks noGrp="1"/>
          </p:cNvSpPr>
          <p:nvPr>
            <p:ph type="title"/>
          </p:nvPr>
        </p:nvSpPr>
        <p:spPr/>
        <p:txBody>
          <a:bodyPr/>
          <a:lstStyle/>
          <a:p>
            <a:r>
              <a:rPr lang="fa-IR" dirty="0"/>
              <a:t>اشتباهات رایج در نوشتن اهداف</a:t>
            </a:r>
            <a:endParaRPr lang="en-US" dirty="0"/>
          </a:p>
        </p:txBody>
      </p:sp>
      <p:sp>
        <p:nvSpPr>
          <p:cNvPr id="3" name="Content Placeholder 2">
            <a:extLst>
              <a:ext uri="{FF2B5EF4-FFF2-40B4-BE49-F238E27FC236}">
                <a16:creationId xmlns:a16="http://schemas.microsoft.com/office/drawing/2014/main" id="{F474F4E8-804D-9B08-12C7-8DBEE209B377}"/>
              </a:ext>
            </a:extLst>
          </p:cNvPr>
          <p:cNvSpPr>
            <a:spLocks noGrp="1"/>
          </p:cNvSpPr>
          <p:nvPr>
            <p:ph idx="1"/>
          </p:nvPr>
        </p:nvSpPr>
        <p:spPr/>
        <p:txBody>
          <a:bodyPr/>
          <a:lstStyle/>
          <a:p>
            <a:r>
              <a:rPr lang="fa-IR" dirty="0"/>
              <a:t>جهت‌دار و سوگیرانه</a:t>
            </a:r>
          </a:p>
          <a:p>
            <a:r>
              <a:rPr lang="fa-IR" dirty="0"/>
              <a:t>تعداد زیاد</a:t>
            </a:r>
          </a:p>
          <a:p>
            <a:r>
              <a:rPr lang="fa-IR" dirty="0"/>
              <a:t>بیان روش کار به جای اشاره به اهداف بینابینی و هدف کلی</a:t>
            </a:r>
          </a:p>
          <a:p>
            <a:r>
              <a:rPr lang="fa-IR" dirty="0"/>
              <a:t>تکرار مطالب بدون نشان دادن مسیر حرکت</a:t>
            </a:r>
          </a:p>
          <a:p>
            <a:r>
              <a:rPr lang="fa-IR" dirty="0"/>
              <a:t>عدم همخوانی با روش کار و متغیرها</a:t>
            </a:r>
            <a:endParaRPr lang="en-US" dirty="0"/>
          </a:p>
        </p:txBody>
      </p:sp>
    </p:spTree>
    <p:extLst>
      <p:ext uri="{BB962C8B-B14F-4D97-AF65-F5344CB8AC3E}">
        <p14:creationId xmlns:p14="http://schemas.microsoft.com/office/powerpoint/2010/main" val="4133017454"/>
      </p:ext>
    </p:extLst>
  </p:cSld>
  <p:clrMapOvr>
    <a:masterClrMapping/>
  </p:clrMapOvr>
  <p:transition advTm="10992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اجزای اصلی متدلوژی تحقیق</a:t>
            </a:r>
            <a:endParaRPr lang="en-US" dirty="0"/>
          </a:p>
        </p:txBody>
      </p:sp>
      <p:sp>
        <p:nvSpPr>
          <p:cNvPr id="3" name="Content Placeholder 2"/>
          <p:cNvSpPr>
            <a:spLocks noGrp="1"/>
          </p:cNvSpPr>
          <p:nvPr>
            <p:ph idx="1"/>
          </p:nvPr>
        </p:nvSpPr>
        <p:spPr/>
        <p:txBody>
          <a:bodyPr/>
          <a:lstStyle/>
          <a:p>
            <a:r>
              <a:rPr lang="fa-IR" dirty="0"/>
              <a:t>متدلوژی تحقیق یعنی روشن و </a:t>
            </a:r>
            <a:r>
              <a:rPr lang="fa-IR"/>
              <a:t>استاندارد نمودن </a:t>
            </a:r>
            <a:r>
              <a:rPr lang="fa-IR" dirty="0"/>
              <a:t>پژوهش از ابتدا تا انتهای کار</a:t>
            </a:r>
          </a:p>
          <a:p>
            <a:endParaRPr lang="fa-IR" dirty="0"/>
          </a:p>
          <a:p>
            <a:r>
              <a:rPr lang="fa-IR" dirty="0"/>
              <a:t>برای هر پژوهش حداقل بایست سه مرحله را در نظر گرفتن</a:t>
            </a:r>
          </a:p>
          <a:p>
            <a:pPr lvl="1"/>
            <a:r>
              <a:rPr lang="fa-IR" dirty="0"/>
              <a:t>طراحی منشور تحقیق (نوشتن پروپزال) که نقشه راه پژوهش خواهد بود</a:t>
            </a:r>
          </a:p>
          <a:p>
            <a:pPr lvl="1"/>
            <a:r>
              <a:rPr lang="fa-IR" dirty="0"/>
              <a:t>مراحل اجرایی تحقیق و راههای اصلاح مشکلاتی که در حین انجام کار پیش می آید</a:t>
            </a:r>
          </a:p>
          <a:p>
            <a:pPr lvl="1"/>
            <a:r>
              <a:rPr lang="fa-IR" dirty="0"/>
              <a:t>تحلیل نتایج و نوشتن نتایج و حتی انتشار و کاربردی نمودن یافته ها</a:t>
            </a:r>
            <a:endParaRPr lang="en-US" dirty="0"/>
          </a:p>
        </p:txBody>
      </p:sp>
    </p:spTree>
  </p:cSld>
  <p:clrMapOvr>
    <a:masterClrMapping/>
  </p:clrMapOvr>
  <p:transition advTm="10992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F37DA-5A4A-17CF-B594-6DF5D0D62619}"/>
              </a:ext>
            </a:extLst>
          </p:cNvPr>
          <p:cNvSpPr>
            <a:spLocks noGrp="1"/>
          </p:cNvSpPr>
          <p:nvPr>
            <p:ph type="title"/>
          </p:nvPr>
        </p:nvSpPr>
        <p:spPr/>
        <p:txBody>
          <a:bodyPr/>
          <a:lstStyle/>
          <a:p>
            <a:r>
              <a:rPr lang="fa-IR" dirty="0"/>
              <a:t>فرضیات و سوالات</a:t>
            </a:r>
            <a:endParaRPr lang="en-US" dirty="0"/>
          </a:p>
        </p:txBody>
      </p:sp>
      <p:sp>
        <p:nvSpPr>
          <p:cNvPr id="3" name="Content Placeholder 2">
            <a:extLst>
              <a:ext uri="{FF2B5EF4-FFF2-40B4-BE49-F238E27FC236}">
                <a16:creationId xmlns:a16="http://schemas.microsoft.com/office/drawing/2014/main" id="{1EAA6962-DD05-033D-40B9-F44D94708AB4}"/>
              </a:ext>
            </a:extLst>
          </p:cNvPr>
          <p:cNvSpPr>
            <a:spLocks noGrp="1"/>
          </p:cNvSpPr>
          <p:nvPr>
            <p:ph idx="1"/>
          </p:nvPr>
        </p:nvSpPr>
        <p:spPr/>
        <p:txBody>
          <a:bodyPr/>
          <a:lstStyle/>
          <a:p>
            <a:r>
              <a:rPr lang="fa-IR" dirty="0"/>
              <a:t>آنچه در پروپزالهای ایرانی باید مد نظر باشد</a:t>
            </a:r>
          </a:p>
          <a:p>
            <a:pPr lvl="1"/>
            <a:r>
              <a:rPr lang="fa-IR" dirty="0"/>
              <a:t>باید منطبق بر اهداف باشد</a:t>
            </a:r>
          </a:p>
          <a:p>
            <a:pPr lvl="1"/>
            <a:r>
              <a:rPr lang="fa-IR" dirty="0"/>
              <a:t>برای اهداف جزئی توصیفی سوال و برای اهداف جزئی تحلیلی فرضیه نوشته‌شود</a:t>
            </a:r>
          </a:p>
          <a:p>
            <a:pPr lvl="1"/>
            <a:r>
              <a:rPr lang="fa-IR" dirty="0"/>
              <a:t>بهتر است فرضیات به صورت خنثی و به شکل فرضیه صفر نوشته‌شود</a:t>
            </a:r>
          </a:p>
          <a:p>
            <a:r>
              <a:rPr lang="fa-IR" dirty="0"/>
              <a:t>آنچه در سطح بین‌المللی معمولا مطرح است</a:t>
            </a:r>
          </a:p>
          <a:p>
            <a:pPr lvl="1"/>
            <a:r>
              <a:rPr lang="fa-IR" dirty="0"/>
              <a:t>در خیلی از پروپزال‌ها دقیقاً عنوانی برای فرضیات و سوالات وجود ندارد و شما باید فرضیه خود را در بیان مساله به شکلی انشایی بیاورید</a:t>
            </a:r>
          </a:p>
          <a:p>
            <a:pPr lvl="1"/>
            <a:r>
              <a:rPr lang="fa-IR" dirty="0"/>
              <a:t>منظور از فرضیه در بسیاری از پروپزال‌های بین‌المللی بیشتر نگاه تئوریک و ساختار مفهومی است که زیربنای پژوهش است و منظور فرضیه آماری که مورد آزمون قرار می‌گیرد نیست.</a:t>
            </a:r>
            <a:endParaRPr lang="en-US" dirty="0"/>
          </a:p>
        </p:txBody>
      </p:sp>
    </p:spTree>
    <p:extLst>
      <p:ext uri="{BB962C8B-B14F-4D97-AF65-F5344CB8AC3E}">
        <p14:creationId xmlns:p14="http://schemas.microsoft.com/office/powerpoint/2010/main" val="1952882017"/>
      </p:ext>
    </p:extLst>
  </p:cSld>
  <p:clrMapOvr>
    <a:masterClrMapping/>
  </p:clrMapOvr>
  <p:transition advTm="10992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9BA77-4181-9E99-A629-38752E57CB21}"/>
              </a:ext>
            </a:extLst>
          </p:cNvPr>
          <p:cNvSpPr>
            <a:spLocks noGrp="1"/>
          </p:cNvSpPr>
          <p:nvPr>
            <p:ph type="title"/>
          </p:nvPr>
        </p:nvSpPr>
        <p:spPr/>
        <p:txBody>
          <a:bodyPr/>
          <a:lstStyle/>
          <a:p>
            <a:r>
              <a:rPr lang="fa-IR" dirty="0"/>
              <a:t>مثالی از انطباق اهداف با فرضیات و سوالات</a:t>
            </a:r>
            <a:endParaRPr lang="en-US" dirty="0"/>
          </a:p>
        </p:txBody>
      </p:sp>
      <p:sp>
        <p:nvSpPr>
          <p:cNvPr id="3" name="Content Placeholder 2">
            <a:extLst>
              <a:ext uri="{FF2B5EF4-FFF2-40B4-BE49-F238E27FC236}">
                <a16:creationId xmlns:a16="http://schemas.microsoft.com/office/drawing/2014/main" id="{F4716337-F0D6-C97E-33D5-7A4EC2D89D04}"/>
              </a:ext>
            </a:extLst>
          </p:cNvPr>
          <p:cNvSpPr>
            <a:spLocks noGrp="1"/>
          </p:cNvSpPr>
          <p:nvPr>
            <p:ph idx="1"/>
          </p:nvPr>
        </p:nvSpPr>
        <p:spPr>
          <a:xfrm>
            <a:off x="838200" y="1825624"/>
            <a:ext cx="10515600" cy="5032375"/>
          </a:xfrm>
        </p:spPr>
        <p:txBody>
          <a:bodyPr>
            <a:normAutofit fontScale="92500" lnSpcReduction="20000"/>
          </a:bodyPr>
          <a:lstStyle/>
          <a:p>
            <a:r>
              <a:rPr lang="fa-IR" dirty="0"/>
              <a:t>تعیین درصد بیماران مبتلا به کووید19 که در بیمارستان بستری می‌شوند در گروه مبتلا به اچ‌آی‌وی و سالم</a:t>
            </a:r>
          </a:p>
          <a:p>
            <a:pPr marL="0" indent="0">
              <a:buNone/>
            </a:pPr>
            <a:r>
              <a:rPr lang="fa-IR" dirty="0">
                <a:solidFill>
                  <a:srgbClr val="FF0000"/>
                </a:solidFill>
              </a:rPr>
              <a:t>درصد بستری در بیمارستان افراد مبتلا به کووید19 به تفکیک مبتلا به اچ‌آی‌وی و سالم چقدر است؟</a:t>
            </a:r>
          </a:p>
          <a:p>
            <a:r>
              <a:rPr lang="fa-IR" dirty="0"/>
              <a:t>تعیین درصد بیماران مبتلا به کووید19 که در بخش‌های مراقبت‌های ویژه بستری می‌شوند در گروه مبتلا به اچ‌آی‌وی و سالم</a:t>
            </a:r>
          </a:p>
          <a:p>
            <a:pPr marL="0" indent="0">
              <a:buNone/>
            </a:pPr>
            <a:r>
              <a:rPr lang="fa-IR" dirty="0">
                <a:solidFill>
                  <a:srgbClr val="FF0000"/>
                </a:solidFill>
              </a:rPr>
              <a:t>درصد بستری در بخش‌های مراقبت‌های ویژه بیمارستان افراد مبتلا به کووید19 به تفکیک مبتلا به اچ‌آی‌وی و سالم چقدر است؟</a:t>
            </a:r>
            <a:endParaRPr lang="fa-IR" dirty="0"/>
          </a:p>
          <a:p>
            <a:r>
              <a:rPr lang="fa-IR" dirty="0"/>
              <a:t>تعیین درصد فوت در بیماران مبتلا به کووید19 در گروه مبتلا به اچ‌آی‌وی و سالم</a:t>
            </a:r>
          </a:p>
          <a:p>
            <a:pPr marL="0" indent="0">
              <a:buNone/>
            </a:pPr>
            <a:r>
              <a:rPr lang="fa-IR" dirty="0">
                <a:solidFill>
                  <a:srgbClr val="FF0000"/>
                </a:solidFill>
              </a:rPr>
              <a:t>درصد مرگ در افراد مبتلا به کووید19 به تفکیک مبتلا به اچ‌آی‌وی و سالم چقدر است؟</a:t>
            </a:r>
            <a:endParaRPr lang="fa-IR" dirty="0"/>
          </a:p>
          <a:p>
            <a:pPr marL="514350" indent="-514350">
              <a:buFont typeface="+mj-lt"/>
              <a:buAutoNum type="arabicPeriod"/>
            </a:pPr>
            <a:r>
              <a:rPr lang="fa-IR" dirty="0"/>
              <a:t>مقایسه شاخص‌های فوق در گروه مبتلا و سالم</a:t>
            </a:r>
          </a:p>
          <a:p>
            <a:pPr marL="0" indent="0">
              <a:buNone/>
            </a:pPr>
            <a:r>
              <a:rPr lang="fa-IR" dirty="0">
                <a:solidFill>
                  <a:srgbClr val="FF0000"/>
                </a:solidFill>
              </a:rPr>
              <a:t>درصدهای بستری در بیمارستان، در بخشهای مراقبت‌های ویژه و مرگ در دو گروه تفاوت معنی‌داری ندارند.</a:t>
            </a:r>
          </a:p>
          <a:p>
            <a:endParaRPr lang="en-US" dirty="0"/>
          </a:p>
        </p:txBody>
      </p:sp>
    </p:spTree>
    <p:extLst>
      <p:ext uri="{BB962C8B-B14F-4D97-AF65-F5344CB8AC3E}">
        <p14:creationId xmlns:p14="http://schemas.microsoft.com/office/powerpoint/2010/main" val="967135109"/>
      </p:ext>
    </p:extLst>
  </p:cSld>
  <p:clrMapOvr>
    <a:masterClrMapping/>
  </p:clrMapOvr>
  <p:transition advTm="10992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1C7D-0A60-1438-BB4B-026CE3F7D233}"/>
              </a:ext>
            </a:extLst>
          </p:cNvPr>
          <p:cNvSpPr>
            <a:spLocks noGrp="1"/>
          </p:cNvSpPr>
          <p:nvPr>
            <p:ph type="title"/>
          </p:nvPr>
        </p:nvSpPr>
        <p:spPr/>
        <p:txBody>
          <a:bodyPr/>
          <a:lstStyle/>
          <a:p>
            <a:r>
              <a:rPr lang="fa-IR" dirty="0"/>
              <a:t>تفاوت بین تعاریف پایه و متغیر</a:t>
            </a:r>
            <a:endParaRPr lang="en-US" dirty="0"/>
          </a:p>
        </p:txBody>
      </p:sp>
      <p:sp>
        <p:nvSpPr>
          <p:cNvPr id="3" name="Content Placeholder 2">
            <a:extLst>
              <a:ext uri="{FF2B5EF4-FFF2-40B4-BE49-F238E27FC236}">
                <a16:creationId xmlns:a16="http://schemas.microsoft.com/office/drawing/2014/main" id="{D6000334-4AFF-E3C6-B069-61611FFF0F18}"/>
              </a:ext>
            </a:extLst>
          </p:cNvPr>
          <p:cNvSpPr>
            <a:spLocks noGrp="1"/>
          </p:cNvSpPr>
          <p:nvPr>
            <p:ph idx="1"/>
          </p:nvPr>
        </p:nvSpPr>
        <p:spPr/>
        <p:txBody>
          <a:bodyPr>
            <a:normAutofit lnSpcReduction="10000"/>
          </a:bodyPr>
          <a:lstStyle/>
          <a:p>
            <a:r>
              <a:rPr lang="fa-IR" dirty="0"/>
              <a:t>متغیر: هر چیزی که در بین نمونه‌های وارد شده به مطالعه تغییر کند و امکان پذیرش مقادیر مختلف را داشته‌باشد</a:t>
            </a:r>
          </a:p>
          <a:p>
            <a:pPr marL="914400" lvl="2" indent="0">
              <a:buNone/>
            </a:pPr>
            <a:r>
              <a:rPr lang="fa-IR" b="1" dirty="0">
                <a:solidFill>
                  <a:srgbClr val="FF0000"/>
                </a:solidFill>
                <a:effectLst>
                  <a:outerShdw blurRad="38100" dist="38100" dir="2700000" algn="tl">
                    <a:srgbClr val="000000">
                      <a:alpha val="43137"/>
                    </a:srgbClr>
                  </a:outerShdw>
                </a:effectLst>
              </a:rPr>
              <a:t>بررسی شیوع دیابت در شهر کرمان</a:t>
            </a:r>
            <a:endParaRPr lang="en-US" b="1" dirty="0">
              <a:solidFill>
                <a:srgbClr val="FF0000"/>
              </a:solidFill>
              <a:effectLst>
                <a:outerShdw blurRad="38100" dist="38100" dir="2700000" algn="tl">
                  <a:srgbClr val="000000">
                    <a:alpha val="43137"/>
                  </a:srgbClr>
                </a:outerShdw>
              </a:effectLst>
            </a:endParaRPr>
          </a:p>
          <a:p>
            <a:pPr marL="457200" lvl="1" indent="0">
              <a:buNone/>
            </a:pPr>
            <a:r>
              <a:rPr lang="fa-IR" b="1" dirty="0">
                <a:effectLst>
                  <a:outerShdw blurRad="38100" dist="38100" dir="2700000" algn="tl">
                    <a:srgbClr val="000000">
                      <a:alpha val="43137"/>
                    </a:srgbClr>
                  </a:outerShdw>
                </a:effectLst>
                <a:cs typeface="B Mitra" panose="00000400000000000000" pitchFamily="2" charset="-78"/>
              </a:rPr>
              <a:t>متغیر اصلی ابتلا به دیابت است که از یک نمونه به نمونه دیگر می‌تواند تغییر کند</a:t>
            </a:r>
            <a:endParaRPr lang="en-US" b="1" dirty="0">
              <a:effectLst>
                <a:outerShdw blurRad="38100" dist="38100" dir="2700000" algn="tl">
                  <a:srgbClr val="000000">
                    <a:alpha val="43137"/>
                  </a:srgbClr>
                </a:outerShdw>
              </a:effectLst>
              <a:cs typeface="B Mitra" panose="00000400000000000000" pitchFamily="2" charset="-78"/>
            </a:endParaRPr>
          </a:p>
          <a:p>
            <a:pPr marL="457200" lvl="1" indent="0">
              <a:buNone/>
            </a:pPr>
            <a:r>
              <a:rPr lang="fa-IR" b="1" dirty="0">
                <a:effectLst>
                  <a:outerShdw blurRad="38100" dist="38100" dir="2700000" algn="tl">
                    <a:srgbClr val="000000">
                      <a:alpha val="43137"/>
                    </a:srgbClr>
                  </a:outerShdw>
                </a:effectLst>
                <a:cs typeface="B Mitra" panose="00000400000000000000" pitchFamily="2" charset="-78"/>
              </a:rPr>
              <a:t>آیا جنس نیز متغیر است؟ </a:t>
            </a:r>
          </a:p>
          <a:p>
            <a:pPr marL="457200" lvl="1" indent="0">
              <a:buNone/>
            </a:pPr>
            <a:endParaRPr lang="fa-IR" dirty="0"/>
          </a:p>
          <a:p>
            <a:r>
              <a:rPr lang="fa-IR" dirty="0"/>
              <a:t>تعاریف پایه: ورود نمونه‌ها به مطالعه بر اساس یک سری معیارهای ورود و خروج و یا معیارهای برازندگی (</a:t>
            </a:r>
            <a:r>
              <a:rPr lang="en-US" dirty="0"/>
              <a:t>eligibility</a:t>
            </a:r>
            <a:r>
              <a:rPr lang="fa-IR" dirty="0"/>
              <a:t>) است، در این صورت این معیارها جزو متغیرها نیست چراکه قاعدتاً در بین نمونه‌ها ثابت خواهندبود.</a:t>
            </a:r>
          </a:p>
          <a:p>
            <a:pPr marL="0" indent="0" algn="ctr">
              <a:buNone/>
            </a:pPr>
            <a:r>
              <a:rPr lang="fa-IR" sz="2400" b="1" dirty="0">
                <a:effectLst>
                  <a:outerShdw blurRad="38100" dist="38100" dir="2700000" algn="tl">
                    <a:srgbClr val="000000">
                      <a:alpha val="43137"/>
                    </a:srgbClr>
                  </a:outerShdw>
                </a:effectLst>
                <a:cs typeface="B Mitra" panose="00000400000000000000" pitchFamily="2" charset="-78"/>
              </a:rPr>
              <a:t>محل سکونت (ساکن شهر کرمان بودن یا نبودن)، متغیر نیست چراکه قاعدتاً انتظار می‌رود تمامی نمونه‌های وارد شده به مطالعه طبق تعریفی مشخص، ساکن این شهر باشند.</a:t>
            </a:r>
            <a:endParaRPr lang="en-US" sz="2400" b="1" dirty="0">
              <a:effectLst>
                <a:outerShdw blurRad="38100" dist="38100" dir="2700000" algn="tl">
                  <a:srgbClr val="000000">
                    <a:alpha val="43137"/>
                  </a:srgbClr>
                </a:outerShdw>
              </a:effectLst>
              <a:cs typeface="B Mitra" panose="00000400000000000000" pitchFamily="2" charset="-78"/>
            </a:endParaRPr>
          </a:p>
        </p:txBody>
      </p:sp>
    </p:spTree>
    <p:extLst>
      <p:ext uri="{BB962C8B-B14F-4D97-AF65-F5344CB8AC3E}">
        <p14:creationId xmlns:p14="http://schemas.microsoft.com/office/powerpoint/2010/main" val="3483010074"/>
      </p:ext>
    </p:extLst>
  </p:cSld>
  <p:clrMapOvr>
    <a:masterClrMapping/>
  </p:clrMapOvr>
  <p:transition advTm="109920"/>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7B5CB-02E8-BFC9-2423-8F026CF759DF}"/>
              </a:ext>
            </a:extLst>
          </p:cNvPr>
          <p:cNvSpPr>
            <a:spLocks noGrp="1"/>
          </p:cNvSpPr>
          <p:nvPr>
            <p:ph type="title"/>
          </p:nvPr>
        </p:nvSpPr>
        <p:spPr/>
        <p:txBody>
          <a:bodyPr/>
          <a:lstStyle/>
          <a:p>
            <a:r>
              <a:rPr lang="fa-IR" dirty="0"/>
              <a:t>شناسایی متغیرها</a:t>
            </a:r>
            <a:endParaRPr lang="en-US" dirty="0"/>
          </a:p>
        </p:txBody>
      </p:sp>
      <p:sp>
        <p:nvSpPr>
          <p:cNvPr id="3" name="Content Placeholder 2">
            <a:extLst>
              <a:ext uri="{FF2B5EF4-FFF2-40B4-BE49-F238E27FC236}">
                <a16:creationId xmlns:a16="http://schemas.microsoft.com/office/drawing/2014/main" id="{1EE07281-EF3F-1714-82BB-DFBD5ADC5327}"/>
              </a:ext>
            </a:extLst>
          </p:cNvPr>
          <p:cNvSpPr>
            <a:spLocks noGrp="1"/>
          </p:cNvSpPr>
          <p:nvPr>
            <p:ph idx="1"/>
          </p:nvPr>
        </p:nvSpPr>
        <p:spPr/>
        <p:txBody>
          <a:bodyPr/>
          <a:lstStyle/>
          <a:p>
            <a:r>
              <a:rPr lang="fa-IR" dirty="0"/>
              <a:t>متغیرها باید بر اساس اهداف جزئی و اهداف فرعی شناسایی و لیست شوند.</a:t>
            </a:r>
          </a:p>
          <a:p>
            <a:r>
              <a:rPr lang="fa-IR" dirty="0"/>
              <a:t>باید دقت شود که برای رسیدن به اهداف چه چیزهایی باید اندازه‌گیری شوند و بدین شکل متغیرها مشخص و لیست گردند.</a:t>
            </a:r>
          </a:p>
          <a:p>
            <a:endParaRPr lang="fa-IR" dirty="0"/>
          </a:p>
          <a:p>
            <a:pPr marL="0" indent="0">
              <a:buNone/>
            </a:pPr>
            <a:r>
              <a:rPr lang="fa-IR" sz="2400" b="1" dirty="0">
                <a:effectLst>
                  <a:outerShdw blurRad="38100" dist="38100" dir="2700000" algn="tl">
                    <a:srgbClr val="000000">
                      <a:alpha val="43137"/>
                    </a:srgbClr>
                  </a:outerShdw>
                </a:effectLst>
                <a:cs typeface="B Mitra" panose="00000400000000000000" pitchFamily="2" charset="-78"/>
              </a:rPr>
              <a:t>تعیین درصد بیماران مبتلا به کووید19 بستری در بیمارستان در گروه اچ‌آی‌وی مثبت و منفی</a:t>
            </a:r>
          </a:p>
          <a:p>
            <a:pPr marL="0" indent="0">
              <a:buNone/>
            </a:pPr>
            <a:r>
              <a:rPr lang="fa-IR" sz="2400" b="1" dirty="0">
                <a:effectLst>
                  <a:outerShdw blurRad="38100" dist="38100" dir="2700000" algn="tl">
                    <a:srgbClr val="000000">
                      <a:alpha val="43137"/>
                    </a:srgbClr>
                  </a:outerShdw>
                </a:effectLst>
                <a:cs typeface="B Mitra" panose="00000400000000000000" pitchFamily="2" charset="-78"/>
              </a:rPr>
              <a:t>برای رسیدن به این هدف باید دو متغیر اصلی اندازه‌گیری شوند</a:t>
            </a:r>
          </a:p>
          <a:p>
            <a:pPr marL="457200" lvl="1" indent="0">
              <a:buNone/>
            </a:pPr>
            <a:r>
              <a:rPr lang="fa-IR" sz="2000" b="1" dirty="0">
                <a:effectLst>
                  <a:outerShdw blurRad="38100" dist="38100" dir="2700000" algn="tl">
                    <a:srgbClr val="000000">
                      <a:alpha val="43137"/>
                    </a:srgbClr>
                  </a:outerShdw>
                </a:effectLst>
                <a:cs typeface="B Mitra" panose="00000400000000000000" pitchFamily="2" charset="-78"/>
              </a:rPr>
              <a:t>1) تعلق داشتن فرد به گروه اچ‌آی‌وی مثبت یا منفی</a:t>
            </a:r>
          </a:p>
          <a:p>
            <a:pPr marL="457200" lvl="1" indent="0">
              <a:buNone/>
            </a:pPr>
            <a:r>
              <a:rPr lang="fa-IR" sz="2000" b="1" dirty="0">
                <a:effectLst>
                  <a:outerShdw blurRad="38100" dist="38100" dir="2700000" algn="tl">
                    <a:srgbClr val="000000">
                      <a:alpha val="43137"/>
                    </a:srgbClr>
                  </a:outerShdw>
                </a:effectLst>
                <a:cs typeface="B Mitra" panose="00000400000000000000" pitchFamily="2" charset="-78"/>
              </a:rPr>
              <a:t>2) بستری شدن یا بستری نشدن در بیمارستان بعد از ابتلا به کووید19</a:t>
            </a:r>
            <a:endParaRPr lang="en-US" sz="2000" b="1" dirty="0">
              <a:effectLst>
                <a:outerShdw blurRad="38100" dist="38100" dir="2700000" algn="tl">
                  <a:srgbClr val="000000">
                    <a:alpha val="43137"/>
                  </a:srgbClr>
                </a:outerShdw>
              </a:effectLst>
              <a:cs typeface="B Mitra" panose="00000400000000000000" pitchFamily="2" charset="-78"/>
            </a:endParaRPr>
          </a:p>
        </p:txBody>
      </p:sp>
    </p:spTree>
    <p:extLst>
      <p:ext uri="{BB962C8B-B14F-4D97-AF65-F5344CB8AC3E}">
        <p14:creationId xmlns:p14="http://schemas.microsoft.com/office/powerpoint/2010/main" val="1382046315"/>
      </p:ext>
    </p:extLst>
  </p:cSld>
  <p:clrMapOvr>
    <a:overrideClrMapping bg1="lt1" tx1="dk1" bg2="lt2" tx2="dk2" accent1="accent1" accent2="accent2" accent3="accent3" accent4="accent4" accent5="accent5" accent6="accent6" hlink="hlink" folHlink="folHlink"/>
  </p:clrMapOvr>
  <p:transition advTm="109920"/>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B8130-1153-A900-D78F-BC3054AA47F4}"/>
              </a:ext>
            </a:extLst>
          </p:cNvPr>
          <p:cNvSpPr>
            <a:spLocks noGrp="1"/>
          </p:cNvSpPr>
          <p:nvPr>
            <p:ph type="title"/>
          </p:nvPr>
        </p:nvSpPr>
        <p:spPr/>
        <p:txBody>
          <a:bodyPr/>
          <a:lstStyle/>
          <a:p>
            <a:r>
              <a:rPr lang="fa-IR" dirty="0"/>
              <a:t>متغیرهای ساده و متغیرهای ترکیبی</a:t>
            </a:r>
            <a:endParaRPr lang="en-US" dirty="0"/>
          </a:p>
        </p:txBody>
      </p:sp>
      <p:sp>
        <p:nvSpPr>
          <p:cNvPr id="3" name="Content Placeholder 2">
            <a:extLst>
              <a:ext uri="{FF2B5EF4-FFF2-40B4-BE49-F238E27FC236}">
                <a16:creationId xmlns:a16="http://schemas.microsoft.com/office/drawing/2014/main" id="{D26C6A74-E484-6A78-26B9-AADED63DCB02}"/>
              </a:ext>
            </a:extLst>
          </p:cNvPr>
          <p:cNvSpPr>
            <a:spLocks noGrp="1"/>
          </p:cNvSpPr>
          <p:nvPr>
            <p:ph idx="1"/>
          </p:nvPr>
        </p:nvSpPr>
        <p:spPr/>
        <p:txBody>
          <a:bodyPr>
            <a:normAutofit fontScale="92500" lnSpcReduction="20000"/>
          </a:bodyPr>
          <a:lstStyle/>
          <a:p>
            <a:r>
              <a:rPr lang="fa-IR" dirty="0"/>
              <a:t>متغیرهای ساده مستقیماً و بدون واسطه در مطالعه اندازه‌گیری و ما را به هدف مورد نظر می‌رساند در حالی که متغیر ترکیبی، با واسطه اندازه‌گیری متغیرهای ساده دیگر محاسبه خواهندشد.</a:t>
            </a:r>
          </a:p>
          <a:p>
            <a:endParaRPr lang="fa-IR" dirty="0"/>
          </a:p>
          <a:p>
            <a:pPr marL="0" indent="0">
              <a:buNone/>
            </a:pPr>
            <a:r>
              <a:rPr lang="fa-IR" sz="2000" b="1" dirty="0">
                <a:solidFill>
                  <a:srgbClr val="FF0000"/>
                </a:solidFill>
                <a:effectLst>
                  <a:outerShdw blurRad="38100" dist="38100" dir="2700000" algn="tl">
                    <a:srgbClr val="000000">
                      <a:alpha val="43137"/>
                    </a:srgbClr>
                  </a:outerShdw>
                </a:effectLst>
                <a:cs typeface="B Mitra" panose="00000400000000000000" pitchFamily="2" charset="-78"/>
              </a:rPr>
              <a:t>تعیین درصد دیابت در شهر کرمان</a:t>
            </a:r>
          </a:p>
          <a:p>
            <a:pPr marL="0" indent="0">
              <a:buNone/>
            </a:pPr>
            <a:r>
              <a:rPr lang="fa-IR" sz="2000" b="1" dirty="0">
                <a:effectLst>
                  <a:outerShdw blurRad="38100" dist="38100" dir="2700000" algn="tl">
                    <a:srgbClr val="000000">
                      <a:alpha val="43137"/>
                    </a:srgbClr>
                  </a:outerShdw>
                </a:effectLst>
                <a:cs typeface="B Mitra" panose="00000400000000000000" pitchFamily="2" charset="-78"/>
              </a:rPr>
              <a:t>با اندازه‌گیری قندخون و یا </a:t>
            </a:r>
            <a:r>
              <a:rPr lang="en-US" sz="2000" b="1" dirty="0">
                <a:effectLst>
                  <a:outerShdw blurRad="38100" dist="38100" dir="2700000" algn="tl">
                    <a:srgbClr val="000000">
                      <a:alpha val="43137"/>
                    </a:srgbClr>
                  </a:outerShdw>
                </a:effectLst>
                <a:cs typeface="B Mitra" panose="00000400000000000000" pitchFamily="2" charset="-78"/>
              </a:rPr>
              <a:t>HbA1C</a:t>
            </a:r>
            <a:r>
              <a:rPr lang="fa-IR" sz="2000" b="1" dirty="0">
                <a:effectLst>
                  <a:outerShdw blurRad="38100" dist="38100" dir="2700000" algn="tl">
                    <a:srgbClr val="000000">
                      <a:alpha val="43137"/>
                    </a:srgbClr>
                  </a:outerShdw>
                </a:effectLst>
                <a:cs typeface="B Mitra" panose="00000400000000000000" pitchFamily="2" charset="-78"/>
              </a:rPr>
              <a:t> ابتلا به دیابت یک نفر مشخص و به سادگی به هدف تحقیق پاسخ داده‌خواهدشد. </a:t>
            </a:r>
          </a:p>
          <a:p>
            <a:pPr marL="0" indent="0">
              <a:buNone/>
            </a:pPr>
            <a:r>
              <a:rPr lang="fa-IR" sz="2000" b="1" dirty="0">
                <a:solidFill>
                  <a:srgbClr val="FF0000"/>
                </a:solidFill>
                <a:effectLst>
                  <a:outerShdw blurRad="38100" dist="38100" dir="2700000" algn="tl">
                    <a:srgbClr val="000000">
                      <a:alpha val="43137"/>
                    </a:srgbClr>
                  </a:outerShdw>
                </a:effectLst>
                <a:cs typeface="B Mitra" panose="00000400000000000000" pitchFamily="2" charset="-78"/>
              </a:rPr>
              <a:t>تعیین میانگین توده بدنی مردم در شهر کرمان</a:t>
            </a:r>
          </a:p>
          <a:p>
            <a:pPr marL="0" indent="0">
              <a:buNone/>
            </a:pPr>
            <a:r>
              <a:rPr lang="fa-IR" sz="2000" b="1" dirty="0">
                <a:effectLst>
                  <a:outerShdw blurRad="38100" dist="38100" dir="2700000" algn="tl">
                    <a:srgbClr val="000000">
                      <a:alpha val="43137"/>
                    </a:srgbClr>
                  </a:outerShdw>
                </a:effectLst>
                <a:cs typeface="B Mitra" panose="00000400000000000000" pitchFamily="2" charset="-78"/>
              </a:rPr>
              <a:t>باید قد و وزن نمونه‌ها اندازه‌گیری شود و از ترکیب این دو به متغیر اصلی یعنی توده بدنی خواهیم رسید. لذا توده بدنی یک متغیر ترکیبی است.</a:t>
            </a:r>
          </a:p>
          <a:p>
            <a:pPr marL="0" indent="0">
              <a:buNone/>
            </a:pPr>
            <a:endParaRPr lang="fa-IR" sz="2000" b="1" dirty="0">
              <a:effectLst>
                <a:outerShdw blurRad="38100" dist="38100" dir="2700000" algn="tl">
                  <a:srgbClr val="000000">
                    <a:alpha val="43137"/>
                  </a:srgbClr>
                </a:outerShdw>
              </a:effectLst>
              <a:cs typeface="B Mitra" panose="00000400000000000000" pitchFamily="2" charset="-78"/>
            </a:endParaRPr>
          </a:p>
          <a:p>
            <a:pPr marL="0" indent="0">
              <a:buNone/>
            </a:pPr>
            <a:r>
              <a:rPr lang="fa-IR" sz="2000" b="1" dirty="0">
                <a:effectLst>
                  <a:outerShdw blurRad="38100" dist="38100" dir="2700000" algn="tl">
                    <a:srgbClr val="000000">
                      <a:alpha val="43137"/>
                    </a:srgbClr>
                  </a:outerShdw>
                </a:effectLst>
                <a:cs typeface="B Mitra" panose="00000400000000000000" pitchFamily="2" charset="-78"/>
              </a:rPr>
              <a:t>به نظر شما برای تعیین درصد افسردگی مردم شهر کرمان، چه باید بکنیم؟ متغیر ابتلا به افسردگی یک متغیر ساده است یا ترکیبی؟</a:t>
            </a:r>
          </a:p>
          <a:p>
            <a:pPr marL="0" indent="0">
              <a:buNone/>
            </a:pPr>
            <a:r>
              <a:rPr lang="fa-IR" sz="2000" b="1" dirty="0">
                <a:effectLst>
                  <a:outerShdw blurRad="38100" dist="38100" dir="2700000" algn="tl">
                    <a:srgbClr val="000000">
                      <a:alpha val="43137"/>
                    </a:srgbClr>
                  </a:outerShdw>
                </a:effectLst>
                <a:cs typeface="B Mitra" panose="00000400000000000000" pitchFamily="2" charset="-78"/>
              </a:rPr>
              <a:t>اگر برای تعیین افسردگی از پرسشنامه استانداردی با 20 سوال استفاده شود، آیا تک‌تک سوالات یک متغیر محسوب می‌شوند؟ در صورت مثبت بودن پاسخ آیا باید در جدول متغیرها وارد شوند؟</a:t>
            </a:r>
          </a:p>
        </p:txBody>
      </p:sp>
    </p:spTree>
    <p:extLst>
      <p:ext uri="{BB962C8B-B14F-4D97-AF65-F5344CB8AC3E}">
        <p14:creationId xmlns:p14="http://schemas.microsoft.com/office/powerpoint/2010/main" val="666428477"/>
      </p:ext>
    </p:extLst>
  </p:cSld>
  <p:clrMapOvr>
    <a:overrideClrMapping bg1="lt1" tx1="dk1" bg2="lt2" tx2="dk2" accent1="accent1" accent2="accent2" accent3="accent3" accent4="accent4" accent5="accent5" accent6="accent6" hlink="hlink" folHlink="folHlink"/>
  </p:clrMapOvr>
  <p:transition advTm="10992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FEB90-61C6-63BB-4CAC-E8C97ED256B6}"/>
              </a:ext>
            </a:extLst>
          </p:cNvPr>
          <p:cNvSpPr>
            <a:spLocks noGrp="1"/>
          </p:cNvSpPr>
          <p:nvPr>
            <p:ph type="title"/>
          </p:nvPr>
        </p:nvSpPr>
        <p:spPr/>
        <p:txBody>
          <a:bodyPr/>
          <a:lstStyle/>
          <a:p>
            <a:r>
              <a:rPr lang="fa-IR" dirty="0"/>
              <a:t>معرفی متغیرها: تعریف متغیر</a:t>
            </a:r>
            <a:endParaRPr lang="en-US" dirty="0"/>
          </a:p>
        </p:txBody>
      </p:sp>
      <p:sp>
        <p:nvSpPr>
          <p:cNvPr id="3" name="Content Placeholder 2">
            <a:extLst>
              <a:ext uri="{FF2B5EF4-FFF2-40B4-BE49-F238E27FC236}">
                <a16:creationId xmlns:a16="http://schemas.microsoft.com/office/drawing/2014/main" id="{1795C5DB-12B4-9952-B023-09F6DBA80622}"/>
              </a:ext>
            </a:extLst>
          </p:cNvPr>
          <p:cNvSpPr>
            <a:spLocks noGrp="1"/>
          </p:cNvSpPr>
          <p:nvPr>
            <p:ph idx="1"/>
          </p:nvPr>
        </p:nvSpPr>
        <p:spPr>
          <a:xfrm>
            <a:off x="838200" y="1414464"/>
            <a:ext cx="10515600" cy="5443536"/>
          </a:xfrm>
        </p:spPr>
        <p:txBody>
          <a:bodyPr>
            <a:normAutofit/>
          </a:bodyPr>
          <a:lstStyle/>
          <a:p>
            <a:r>
              <a:rPr lang="fa-IR" dirty="0"/>
              <a:t>منظور آن است که از نظر علمی و از نظر عملی چگونه متغیر قابل شناسایی و اندازه‌گیری است</a:t>
            </a:r>
          </a:p>
          <a:p>
            <a:r>
              <a:rPr lang="fa-IR" dirty="0"/>
              <a:t>ابتلا به دیابت</a:t>
            </a:r>
          </a:p>
          <a:p>
            <a:pPr lvl="1"/>
            <a:r>
              <a:rPr lang="fa-IR" sz="1900" b="1" dirty="0">
                <a:effectLst>
                  <a:outerShdw blurRad="38100" dist="38100" dir="2700000" algn="tl">
                    <a:srgbClr val="000000">
                      <a:alpha val="43137"/>
                    </a:srgbClr>
                  </a:outerShdw>
                </a:effectLst>
                <a:cs typeface="B Mitra" panose="00000400000000000000" pitchFamily="2" charset="-78"/>
              </a:rPr>
              <a:t>تعریف علمی: باید بر اساس یک کتاب و رفرنس استاندارد شرح داده و یا ارجاع شود. مثلا فردی که قند خون ناشنای گرفته شده از وی در دو نوبت بالای 125 میلی‌گرم در دسی‌لیتر باشد و یا یکبار قند خون ناشنای بالای 140 داشته‌باشد و یا مقدار </a:t>
            </a:r>
            <a:r>
              <a:rPr lang="en-US" sz="1900" b="1" dirty="0">
                <a:effectLst>
                  <a:outerShdw blurRad="38100" dist="38100" dir="2700000" algn="tl">
                    <a:srgbClr val="000000">
                      <a:alpha val="43137"/>
                    </a:srgbClr>
                  </a:outerShdw>
                </a:effectLst>
                <a:cs typeface="B Mitra" panose="00000400000000000000" pitchFamily="2" charset="-78"/>
              </a:rPr>
              <a:t>HbA1C</a:t>
            </a:r>
            <a:r>
              <a:rPr lang="fa-IR" sz="1900" b="1" dirty="0">
                <a:effectLst>
                  <a:outerShdw blurRad="38100" dist="38100" dir="2700000" algn="tl">
                    <a:srgbClr val="000000">
                      <a:alpha val="43137"/>
                    </a:srgbClr>
                  </a:outerShdw>
                </a:effectLst>
                <a:cs typeface="B Mitra" panose="00000400000000000000" pitchFamily="2" charset="-78"/>
              </a:rPr>
              <a:t> وی بالای هفت باشد.</a:t>
            </a:r>
          </a:p>
          <a:p>
            <a:pPr lvl="1"/>
            <a:r>
              <a:rPr lang="fa-IR" sz="1900" b="1" dirty="0">
                <a:effectLst>
                  <a:outerShdw blurRad="38100" dist="38100" dir="2700000" algn="tl">
                    <a:srgbClr val="000000">
                      <a:alpha val="43137"/>
                    </a:srgbClr>
                  </a:outerShdw>
                </a:effectLst>
                <a:cs typeface="B Mitra" panose="00000400000000000000" pitchFamily="2" charset="-78"/>
              </a:rPr>
              <a:t>تعریف عملی: چگونه این اندازه‌گیریها صورت می‌گیرد. آیا یک نوبت خون‌گیری صورت می‌گیرد؟ قندخون توسط چه دستگاهی اندازه‌گیری خواهدشد؟ آیا از گلوکومتر و سرپایی انجام می‌شود یا نمونه وریدی گرفته‌می‌شود؟ ......</a:t>
            </a:r>
          </a:p>
          <a:p>
            <a:r>
              <a:rPr lang="fa-IR" dirty="0"/>
              <a:t>جنس</a:t>
            </a:r>
          </a:p>
          <a:p>
            <a:r>
              <a:rPr lang="fa-IR" sz="1900" b="1" dirty="0">
                <a:effectLst>
                  <a:outerShdw blurRad="38100" dist="38100" dir="2700000" algn="tl">
                    <a:srgbClr val="000000">
                      <a:alpha val="43137"/>
                    </a:srgbClr>
                  </a:outerShdw>
                </a:effectLst>
                <a:cs typeface="B Mitra" panose="00000400000000000000" pitchFamily="2" charset="-78"/>
              </a:rPr>
              <a:t>تعریف علمی: هویت قابل شناسایی هر فرد از نظر مرد یا زن بودن</a:t>
            </a:r>
          </a:p>
          <a:p>
            <a:r>
              <a:rPr lang="fa-IR" sz="1900" b="1" dirty="0">
                <a:effectLst>
                  <a:outerShdw blurRad="38100" dist="38100" dir="2700000" algn="tl">
                    <a:srgbClr val="000000">
                      <a:alpha val="43137"/>
                    </a:srgbClr>
                  </a:outerShdw>
                </a:effectLst>
                <a:cs typeface="B Mitra" panose="00000400000000000000" pitchFamily="2" charset="-78"/>
              </a:rPr>
              <a:t>تعریف عملی: آیا از خود فرد سوال می‌شود و یا پرسشگر آن را ثبت می‌کند و یا بر اساس اسم مشخص می‌شود و یا شما شناسنامه فرد را نگاه می‌کنید و یا بر اساس کاریوتایپ مرد و زن بودن فرد تعیین می‌شود؟</a:t>
            </a:r>
            <a:endParaRPr lang="en-US" sz="1900" b="1" dirty="0">
              <a:effectLst>
                <a:outerShdw blurRad="38100" dist="38100" dir="2700000" algn="tl">
                  <a:srgbClr val="000000">
                    <a:alpha val="43137"/>
                  </a:srgbClr>
                </a:outerShdw>
              </a:effectLst>
              <a:cs typeface="B Mitra" panose="00000400000000000000" pitchFamily="2" charset="-78"/>
            </a:endParaRPr>
          </a:p>
        </p:txBody>
      </p:sp>
    </p:spTree>
    <p:extLst>
      <p:ext uri="{BB962C8B-B14F-4D97-AF65-F5344CB8AC3E}">
        <p14:creationId xmlns:p14="http://schemas.microsoft.com/office/powerpoint/2010/main" val="452809835"/>
      </p:ext>
    </p:extLst>
  </p:cSld>
  <p:clrMapOvr>
    <a:masterClrMapping/>
  </p:clrMapOvr>
  <p:transition advTm="10992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BC2B6-7276-B155-8C63-CD1EEE755DED}"/>
              </a:ext>
            </a:extLst>
          </p:cNvPr>
          <p:cNvSpPr>
            <a:spLocks noGrp="1"/>
          </p:cNvSpPr>
          <p:nvPr>
            <p:ph type="title"/>
          </p:nvPr>
        </p:nvSpPr>
        <p:spPr/>
        <p:txBody>
          <a:bodyPr/>
          <a:lstStyle/>
          <a:p>
            <a:r>
              <a:rPr lang="fa-IR" dirty="0"/>
              <a:t>معرفی متغیرها: نقش متغیر</a:t>
            </a:r>
            <a:endParaRPr lang="en-US" dirty="0"/>
          </a:p>
        </p:txBody>
      </p:sp>
      <p:sp>
        <p:nvSpPr>
          <p:cNvPr id="3" name="Content Placeholder 2">
            <a:extLst>
              <a:ext uri="{FF2B5EF4-FFF2-40B4-BE49-F238E27FC236}">
                <a16:creationId xmlns:a16="http://schemas.microsoft.com/office/drawing/2014/main" id="{F8278B58-12C4-7C9F-36C7-4144B45EFAB9}"/>
              </a:ext>
            </a:extLst>
          </p:cNvPr>
          <p:cNvSpPr>
            <a:spLocks noGrp="1"/>
          </p:cNvSpPr>
          <p:nvPr>
            <p:ph idx="1"/>
          </p:nvPr>
        </p:nvSpPr>
        <p:spPr/>
        <p:txBody>
          <a:bodyPr>
            <a:normAutofit lnSpcReduction="10000"/>
          </a:bodyPr>
          <a:lstStyle/>
          <a:p>
            <a:r>
              <a:rPr lang="fa-IR" dirty="0"/>
              <a:t>مطالعات توصیفی</a:t>
            </a:r>
          </a:p>
          <a:p>
            <a:pPr lvl="1"/>
            <a:r>
              <a:rPr lang="fa-IR" dirty="0"/>
              <a:t>متغیر اصلی مانند ابتلا به دیابت یا افسردگی و یا مقدار توده بدنی زمانی که هدف اصلی مطالعه تعیین فراوانی و یا میانگین این متغیرها در جامعه هدف باشد</a:t>
            </a:r>
          </a:p>
          <a:p>
            <a:pPr lvl="1"/>
            <a:r>
              <a:rPr lang="fa-IR" dirty="0"/>
              <a:t>متغیرهای زمینه‌ای مانند جنس و یا گروه سنی و یا وضعیت اقتصادی و اجتماعی، زمانی که بخواهیم متغیرهای اصلی در مثال بالا را در این زیر گروه‎ها نیز بررسی کنید و این موارد در اهداف فرعی مطالعه ذکر شده‌باشند</a:t>
            </a:r>
          </a:p>
          <a:p>
            <a:r>
              <a:rPr lang="fa-IR" dirty="0"/>
              <a:t>مطالعات تحلیلی</a:t>
            </a:r>
          </a:p>
          <a:p>
            <a:pPr lvl="1"/>
            <a:r>
              <a:rPr lang="fa-IR" dirty="0"/>
              <a:t>متغیر مستقل: متغیری است که اثرگذار است، مانند ابتلا به اچ‌آی‌وی</a:t>
            </a:r>
          </a:p>
          <a:p>
            <a:pPr lvl="1"/>
            <a:r>
              <a:rPr lang="fa-IR" dirty="0"/>
              <a:t>متغیر وابسته: متغیر اثرپذیر است، مانند بستری شدن یا بستری نشدن در بیمارستان</a:t>
            </a:r>
          </a:p>
          <a:p>
            <a:pPr lvl="1"/>
            <a:r>
              <a:rPr lang="fa-IR" dirty="0"/>
              <a:t>متغیر زمینه‌ای: مانند شدت پیشرفت عفونت اچ‌آی‌وی با اندازه‌گیری </a:t>
            </a:r>
            <a:r>
              <a:rPr lang="en-US" dirty="0"/>
              <a:t>CD4</a:t>
            </a:r>
            <a:r>
              <a:rPr lang="fa-IR" dirty="0"/>
              <a:t> بیماران</a:t>
            </a:r>
          </a:p>
          <a:p>
            <a:pPr lvl="1"/>
            <a:r>
              <a:rPr lang="fa-IR" dirty="0"/>
              <a:t>متغیرهای مخدوش کننده: متغیرهایی که ممکن است رابطه بین متغیرهای مستقل و وابسته را تحت تاثیر قرار دهند.</a:t>
            </a:r>
            <a:endParaRPr lang="en-US" dirty="0"/>
          </a:p>
        </p:txBody>
      </p:sp>
    </p:spTree>
    <p:extLst>
      <p:ext uri="{BB962C8B-B14F-4D97-AF65-F5344CB8AC3E}">
        <p14:creationId xmlns:p14="http://schemas.microsoft.com/office/powerpoint/2010/main" val="1361338328"/>
      </p:ext>
    </p:extLst>
  </p:cSld>
  <p:clrMapOvr>
    <a:masterClrMapping/>
  </p:clrMapOvr>
  <p:transition advTm="10992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CF420-693A-0926-ED32-E82A85B946F5}"/>
              </a:ext>
            </a:extLst>
          </p:cNvPr>
          <p:cNvSpPr>
            <a:spLocks noGrp="1"/>
          </p:cNvSpPr>
          <p:nvPr>
            <p:ph type="title"/>
          </p:nvPr>
        </p:nvSpPr>
        <p:spPr/>
        <p:txBody>
          <a:bodyPr/>
          <a:lstStyle/>
          <a:p>
            <a:r>
              <a:rPr lang="fa-IR" dirty="0"/>
              <a:t>معرفی متغیرها: نوع متغیر</a:t>
            </a:r>
            <a:endParaRPr lang="en-US" dirty="0"/>
          </a:p>
        </p:txBody>
      </p:sp>
      <p:sp>
        <p:nvSpPr>
          <p:cNvPr id="3" name="Content Placeholder 2">
            <a:extLst>
              <a:ext uri="{FF2B5EF4-FFF2-40B4-BE49-F238E27FC236}">
                <a16:creationId xmlns:a16="http://schemas.microsoft.com/office/drawing/2014/main" id="{E7A7A40F-9FAE-EDA4-5649-C4E9C53DED25}"/>
              </a:ext>
            </a:extLst>
          </p:cNvPr>
          <p:cNvSpPr>
            <a:spLocks noGrp="1"/>
          </p:cNvSpPr>
          <p:nvPr>
            <p:ph idx="1"/>
          </p:nvPr>
        </p:nvSpPr>
        <p:spPr/>
        <p:txBody>
          <a:bodyPr/>
          <a:lstStyle/>
          <a:p>
            <a:r>
              <a:rPr lang="fa-IR" dirty="0"/>
              <a:t>کمّی: با عدد مشخص می‌شود</a:t>
            </a:r>
          </a:p>
          <a:p>
            <a:pPr lvl="1"/>
            <a:r>
              <a:rPr lang="fa-IR" dirty="0"/>
              <a:t>نسبتی: عددی واقعی با صفر مطلق مانند سن و یا وزن</a:t>
            </a:r>
          </a:p>
          <a:p>
            <a:pPr lvl="1"/>
            <a:r>
              <a:rPr lang="fa-IR" dirty="0"/>
              <a:t>فاصله‌ای: عدد واقعی که فواصل بین مقادیر آن ثابت است ولی صفر مطلق ندارد مانند ارتفاع از سطح دریا و یا دمای هوا</a:t>
            </a:r>
          </a:p>
          <a:p>
            <a:pPr lvl="1"/>
            <a:r>
              <a:rPr lang="fa-IR" dirty="0"/>
              <a:t>رتبه‌ای: گاهی مقادیر با عدد نشان داده‌می‌شود ولی فواصل بین واحدها برابر نیست مانند نمره امتحانی و یا نمره افسردگی یک فرد که بر اساس یک پرسشنامه سنجیده‌می‌شود</a:t>
            </a:r>
          </a:p>
          <a:p>
            <a:r>
              <a:rPr lang="fa-IR" dirty="0"/>
              <a:t>کیفی: معنای عدد ندارد</a:t>
            </a:r>
          </a:p>
          <a:p>
            <a:pPr lvl="1"/>
            <a:r>
              <a:rPr lang="fa-IR" dirty="0"/>
              <a:t>اسمی دو حالته: مانند جنس و یا زنده ماندن و یا فوت شدن</a:t>
            </a:r>
          </a:p>
          <a:p>
            <a:pPr lvl="1"/>
            <a:r>
              <a:rPr lang="fa-IR" dirty="0"/>
              <a:t>اسمی چند حالته: مانند گروه‌های خونی</a:t>
            </a:r>
          </a:p>
          <a:p>
            <a:pPr lvl="1"/>
            <a:r>
              <a:rPr lang="fa-IR" dirty="0"/>
              <a:t>رتبه‌ای: ترتیب بین واحدها وجود دارد ولی کمیت پذیر نیستند مانند گروه سنی و یا شدت افسردگی</a:t>
            </a:r>
          </a:p>
        </p:txBody>
      </p:sp>
    </p:spTree>
    <p:extLst>
      <p:ext uri="{BB962C8B-B14F-4D97-AF65-F5344CB8AC3E}">
        <p14:creationId xmlns:p14="http://schemas.microsoft.com/office/powerpoint/2010/main" val="225960659"/>
      </p:ext>
    </p:extLst>
  </p:cSld>
  <p:clrMapOvr>
    <a:masterClrMapping/>
  </p:clrMapOvr>
  <p:transition advTm="10992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0BD98-0F91-DD83-729C-E05577B57D95}"/>
              </a:ext>
            </a:extLst>
          </p:cNvPr>
          <p:cNvSpPr>
            <a:spLocks noGrp="1"/>
          </p:cNvSpPr>
          <p:nvPr>
            <p:ph type="title"/>
          </p:nvPr>
        </p:nvSpPr>
        <p:spPr/>
        <p:txBody>
          <a:bodyPr/>
          <a:lstStyle/>
          <a:p>
            <a:r>
              <a:rPr lang="fa-IR" dirty="0"/>
              <a:t>سوالات کلیدی</a:t>
            </a:r>
            <a:endParaRPr lang="en-US" dirty="0"/>
          </a:p>
        </p:txBody>
      </p:sp>
      <p:sp>
        <p:nvSpPr>
          <p:cNvPr id="3" name="Content Placeholder 2">
            <a:extLst>
              <a:ext uri="{FF2B5EF4-FFF2-40B4-BE49-F238E27FC236}">
                <a16:creationId xmlns:a16="http://schemas.microsoft.com/office/drawing/2014/main" id="{AAE43E40-29AA-E1A2-7D79-970645DBEC88}"/>
              </a:ext>
            </a:extLst>
          </p:cNvPr>
          <p:cNvSpPr>
            <a:spLocks noGrp="1"/>
          </p:cNvSpPr>
          <p:nvPr>
            <p:ph idx="1"/>
          </p:nvPr>
        </p:nvSpPr>
        <p:spPr/>
        <p:txBody>
          <a:bodyPr/>
          <a:lstStyle/>
          <a:p>
            <a:r>
              <a:rPr lang="fa-IR" dirty="0"/>
              <a:t>آیا در مطالعات کیفی متغیر وجود دارد؟</a:t>
            </a:r>
          </a:p>
          <a:p>
            <a:r>
              <a:rPr lang="fa-IR" dirty="0"/>
              <a:t>آیا در مطالعات ثانویه مانند مرورساختارمند متغیر وجود دارد؟</a:t>
            </a:r>
          </a:p>
          <a:p>
            <a:r>
              <a:rPr lang="fa-IR" dirty="0"/>
              <a:t>آیا تعاریف و مشخصات متغیرها حتما باید در یک جدول به صورت مبسوط نوشته‌شود؟</a:t>
            </a:r>
          </a:p>
          <a:p>
            <a:r>
              <a:rPr lang="fa-IR" dirty="0"/>
              <a:t>آیا حق داریم متغیرهایی که رد پای آنها در اهداف نیست را به عنوان متغیر بیاوریم؟</a:t>
            </a:r>
          </a:p>
          <a:p>
            <a:r>
              <a:rPr lang="fa-IR"/>
              <a:t>در مطالعات بسیار پیچیده و مساله محور که چندین جز دارند، چگونه باید متغیرها را تنظیم کنیم؟</a:t>
            </a:r>
            <a:endParaRPr lang="en-US"/>
          </a:p>
        </p:txBody>
      </p:sp>
    </p:spTree>
    <p:extLst>
      <p:ext uri="{BB962C8B-B14F-4D97-AF65-F5344CB8AC3E}">
        <p14:creationId xmlns:p14="http://schemas.microsoft.com/office/powerpoint/2010/main" val="2622310322"/>
      </p:ext>
    </p:extLst>
  </p:cSld>
  <p:clrMapOvr>
    <a:masterClrMapping/>
  </p:clrMapOvr>
  <p:transition advTm="10992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برداشت درست از ابعاد متدلوژی تحقیق</a:t>
            </a:r>
            <a:endParaRPr lang="en-US" dirty="0"/>
          </a:p>
        </p:txBody>
      </p:sp>
      <p:sp>
        <p:nvSpPr>
          <p:cNvPr id="3" name="Content Placeholder 2"/>
          <p:cNvSpPr>
            <a:spLocks noGrp="1"/>
          </p:cNvSpPr>
          <p:nvPr>
            <p:ph idx="1"/>
          </p:nvPr>
        </p:nvSpPr>
        <p:spPr/>
        <p:txBody>
          <a:bodyPr/>
          <a:lstStyle/>
          <a:p>
            <a:r>
              <a:rPr lang="fa-IR" dirty="0"/>
              <a:t>متدلوژی تحقیق بایست مسیر دقیق تحقیق را روشن نماید.</a:t>
            </a:r>
          </a:p>
          <a:p>
            <a:pPr lvl="1"/>
            <a:r>
              <a:rPr lang="fa-IR" dirty="0"/>
              <a:t>چگونه و چرا سوال پژوهش مهم است؟</a:t>
            </a:r>
          </a:p>
          <a:p>
            <a:pPr lvl="1"/>
            <a:r>
              <a:rPr lang="fa-IR" dirty="0"/>
              <a:t>چگونه بایست سوال پژوهش را تجزیه نمود و راه رسیدن به پاسخ درست را کشف نمود</a:t>
            </a:r>
          </a:p>
          <a:p>
            <a:pPr lvl="1"/>
            <a:r>
              <a:rPr lang="fa-IR" dirty="0"/>
              <a:t>چگونه باید تحقیق را انجام داد. یعنی مشخص نمود که چه متغیرهایی در چه گروههای باید</a:t>
            </a:r>
            <a:r>
              <a:rPr lang="en-US" dirty="0"/>
              <a:t> </a:t>
            </a:r>
            <a:r>
              <a:rPr lang="fa-IR" dirty="0"/>
              <a:t> و چگونه سنجیده شود </a:t>
            </a:r>
          </a:p>
          <a:p>
            <a:pPr lvl="1"/>
            <a:r>
              <a:rPr lang="fa-IR" dirty="0"/>
              <a:t>باید روشن نمود که چگونه نتایج تحقیق تفسیرشده و یافته ها منتشر خواهند شد.</a:t>
            </a:r>
            <a:endParaRPr lang="en-US" dirty="0"/>
          </a:p>
        </p:txBody>
      </p:sp>
    </p:spTree>
  </p:cSld>
  <p:clrMapOvr>
    <a:masterClrMapping/>
  </p:clrMapOvr>
  <p:transition advTm="10992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گستره روش تحقیق</a:t>
            </a:r>
            <a:endParaRPr lang="en-US" dirty="0"/>
          </a:p>
        </p:txBody>
      </p:sp>
      <p:sp>
        <p:nvSpPr>
          <p:cNvPr id="3" name="Content Placeholder 2"/>
          <p:cNvSpPr>
            <a:spLocks noGrp="1"/>
          </p:cNvSpPr>
          <p:nvPr>
            <p:ph idx="1"/>
          </p:nvPr>
        </p:nvSpPr>
        <p:spPr>
          <a:xfrm>
            <a:off x="1738282" y="1774826"/>
            <a:ext cx="8472518" cy="4625975"/>
          </a:xfrm>
        </p:spPr>
        <p:txBody>
          <a:bodyPr/>
          <a:lstStyle/>
          <a:p>
            <a:pPr>
              <a:buNone/>
            </a:pPr>
            <a:r>
              <a:rPr lang="fa-IR" dirty="0"/>
              <a:t>پس در متدلوژی تحقیق بایست</a:t>
            </a:r>
          </a:p>
          <a:p>
            <a:r>
              <a:rPr lang="fa-IR" dirty="0"/>
              <a:t>مبانی علمی و مفاهیم و مصادیق ظریف تخصصی رعایت شود</a:t>
            </a:r>
          </a:p>
          <a:p>
            <a:r>
              <a:rPr lang="fa-IR" dirty="0"/>
              <a:t>به شیوه درست و مناسب برای پاسخ به سوال پژوهشی، روش تحقیق طراحی گردد</a:t>
            </a:r>
          </a:p>
          <a:p>
            <a:r>
              <a:rPr lang="fa-IR" dirty="0"/>
              <a:t>بایست درست و به شکل مناسب تحقیق اجرا گردد و در متدلوژی تحقیق به مدیریت نیروی انسانی، مدیریت مالی، مدیریت زمان و ... اشاره می شود</a:t>
            </a:r>
          </a:p>
          <a:p>
            <a:r>
              <a:rPr lang="fa-IR" dirty="0"/>
              <a:t>به شیوه تحلیل نتایج دقت زیادی شود</a:t>
            </a:r>
          </a:p>
          <a:p>
            <a:r>
              <a:rPr lang="fa-IR" dirty="0"/>
              <a:t>و نهایتاً همیشه و در همه مراحل اخلاق پژوهش باید رعایت گردد</a:t>
            </a:r>
            <a:endParaRPr lang="en-US" dirty="0"/>
          </a:p>
        </p:txBody>
      </p:sp>
    </p:spTree>
  </p:cSld>
  <p:clrMapOvr>
    <a:masterClrMapping/>
  </p:clrMapOvr>
  <p:transition advTm="10992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سوالاتی برای شما</a:t>
            </a:r>
            <a:endParaRPr lang="en-US" dirty="0"/>
          </a:p>
        </p:txBody>
      </p:sp>
      <p:sp>
        <p:nvSpPr>
          <p:cNvPr id="3" name="Content Placeholder 2"/>
          <p:cNvSpPr>
            <a:spLocks noGrp="1"/>
          </p:cNvSpPr>
          <p:nvPr>
            <p:ph idx="1"/>
          </p:nvPr>
        </p:nvSpPr>
        <p:spPr/>
        <p:txBody>
          <a:bodyPr>
            <a:normAutofit/>
          </a:bodyPr>
          <a:lstStyle/>
          <a:p>
            <a:r>
              <a:rPr lang="fa-IR" dirty="0"/>
              <a:t>آیا روش تحقیق صرفاً نوشتن پروپزال تحقیق است؟</a:t>
            </a:r>
          </a:p>
          <a:p>
            <a:endParaRPr lang="fa-IR" sz="1800" dirty="0"/>
          </a:p>
          <a:p>
            <a:r>
              <a:rPr lang="fa-IR" dirty="0"/>
              <a:t>آیا روش تحقیق در علوم پزشکی با سایر علوم متفاوت است؟ در زیرشاخه های علوم پزشکی چطور؟</a:t>
            </a:r>
          </a:p>
          <a:p>
            <a:endParaRPr lang="fa-IR" sz="1800" dirty="0"/>
          </a:p>
          <a:p>
            <a:r>
              <a:rPr lang="fa-IR" dirty="0"/>
              <a:t>برای محقق خوب بودن چه میزان فراگیری روش تحقیق کمک کننده است؟</a:t>
            </a:r>
          </a:p>
          <a:p>
            <a:endParaRPr lang="fa-IR" sz="1800" dirty="0"/>
          </a:p>
          <a:p>
            <a:r>
              <a:rPr lang="fa-IR" dirty="0"/>
              <a:t>آیا تبعیت از روشهای استاندارد شده مانع نبوغ محقق می شود؟</a:t>
            </a:r>
          </a:p>
          <a:p>
            <a:endParaRPr lang="fa-IR" dirty="0"/>
          </a:p>
        </p:txBody>
      </p:sp>
    </p:spTree>
  </p:cSld>
  <p:clrMapOvr>
    <a:masterClrMapping/>
  </p:clrMapOvr>
  <p:transition advTm="10992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1E17E-4624-7034-FC45-52A39CC4AE2A}"/>
              </a:ext>
            </a:extLst>
          </p:cNvPr>
          <p:cNvSpPr>
            <a:spLocks noGrp="1"/>
          </p:cNvSpPr>
          <p:nvPr>
            <p:ph type="title"/>
          </p:nvPr>
        </p:nvSpPr>
        <p:spPr/>
        <p:txBody>
          <a:bodyPr/>
          <a:lstStyle/>
          <a:p>
            <a:r>
              <a:rPr lang="fa-IR" dirty="0"/>
              <a:t>پروپزال یا منشور تحقیق</a:t>
            </a:r>
            <a:endParaRPr lang="en-US" dirty="0"/>
          </a:p>
        </p:txBody>
      </p:sp>
      <p:sp>
        <p:nvSpPr>
          <p:cNvPr id="3" name="Content Placeholder 2">
            <a:extLst>
              <a:ext uri="{FF2B5EF4-FFF2-40B4-BE49-F238E27FC236}">
                <a16:creationId xmlns:a16="http://schemas.microsoft.com/office/drawing/2014/main" id="{12ABECB6-EA74-92A4-6748-9D670D4AC497}"/>
              </a:ext>
            </a:extLst>
          </p:cNvPr>
          <p:cNvSpPr>
            <a:spLocks noGrp="1"/>
          </p:cNvSpPr>
          <p:nvPr>
            <p:ph idx="1"/>
          </p:nvPr>
        </p:nvSpPr>
        <p:spPr/>
        <p:txBody>
          <a:bodyPr>
            <a:normAutofit lnSpcReduction="10000"/>
          </a:bodyPr>
          <a:lstStyle/>
          <a:p>
            <a:r>
              <a:rPr lang="fa-IR" dirty="0"/>
              <a:t>مستندی ساختارمند که به داوران و خوانندگان بیان می‌کند ساختار و ابعاد تحقیق چگونه است</a:t>
            </a:r>
          </a:p>
          <a:p>
            <a:pPr lvl="1"/>
            <a:r>
              <a:rPr lang="fa-IR" dirty="0"/>
              <a:t>سوال و فرضیه مورد تحقیق چیست؟</a:t>
            </a:r>
          </a:p>
          <a:p>
            <a:pPr lvl="1"/>
            <a:r>
              <a:rPr lang="fa-IR" dirty="0"/>
              <a:t>چرا این سوال یا فرضیه مهم است؟</a:t>
            </a:r>
          </a:p>
          <a:p>
            <a:pPr lvl="1"/>
            <a:r>
              <a:rPr lang="fa-IR" dirty="0"/>
              <a:t>چه چیزی به دانش اضافه می‌کند؟</a:t>
            </a:r>
          </a:p>
          <a:p>
            <a:pPr lvl="1"/>
            <a:r>
              <a:rPr lang="fa-IR" dirty="0"/>
              <a:t>چگونه مطالعه انجام می‌شود؟</a:t>
            </a:r>
          </a:p>
          <a:p>
            <a:pPr lvl="1"/>
            <a:r>
              <a:rPr lang="fa-IR" dirty="0"/>
              <a:t>چگونه محدودیت‌ها و خطاها کنترل می‌شود؟</a:t>
            </a:r>
          </a:p>
          <a:p>
            <a:pPr lvl="1"/>
            <a:r>
              <a:rPr lang="fa-IR" dirty="0"/>
              <a:t>شیوه تجزیه و تحلیل و تفسیر نتایج چه خواهدبود؟</a:t>
            </a:r>
          </a:p>
          <a:p>
            <a:pPr lvl="1"/>
            <a:r>
              <a:rPr lang="fa-IR" dirty="0"/>
              <a:t>زمانبندی و بودجه‌بندی تحقیق چگونه است؟</a:t>
            </a:r>
          </a:p>
          <a:p>
            <a:pPr lvl="1"/>
            <a:r>
              <a:rPr lang="fa-IR" dirty="0"/>
              <a:t>شیوه مدیریت، نظارت، تضمین کیفیت چگونه خواهدبود؟</a:t>
            </a:r>
          </a:p>
          <a:p>
            <a:pPr lvl="1"/>
            <a:r>
              <a:rPr lang="fa-IR" dirty="0"/>
              <a:t>ابعاد مختلف اخلاق در پژوهش چگونه در نظر گرفته‌خواهدشد؟</a:t>
            </a:r>
            <a:endParaRPr lang="en-US" dirty="0"/>
          </a:p>
        </p:txBody>
      </p:sp>
    </p:spTree>
    <p:extLst>
      <p:ext uri="{BB962C8B-B14F-4D97-AF65-F5344CB8AC3E}">
        <p14:creationId xmlns:p14="http://schemas.microsoft.com/office/powerpoint/2010/main" val="2431553366"/>
      </p:ext>
    </p:extLst>
  </p:cSld>
  <p:clrMapOvr>
    <a:masterClrMapping/>
  </p:clrMapOvr>
  <p:transition advTm="10992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حیطه/ موضوع/ عنوان تحقیق</a:t>
            </a:r>
            <a:endParaRPr lang="en-US" dirty="0"/>
          </a:p>
        </p:txBody>
      </p:sp>
      <p:sp>
        <p:nvSpPr>
          <p:cNvPr id="3" name="Content Placeholder 2"/>
          <p:cNvSpPr>
            <a:spLocks noGrp="1"/>
          </p:cNvSpPr>
          <p:nvPr>
            <p:ph idx="1"/>
          </p:nvPr>
        </p:nvSpPr>
        <p:spPr>
          <a:xfrm>
            <a:off x="1809720" y="1774826"/>
            <a:ext cx="8643998" cy="4625975"/>
          </a:xfrm>
        </p:spPr>
        <p:txBody>
          <a:bodyPr/>
          <a:lstStyle/>
          <a:p>
            <a:r>
              <a:rPr lang="fa-IR" dirty="0"/>
              <a:t>برای انتخاب موضوع باید دید وسیع داشت و ابتدا حیطه تحقیق (</a:t>
            </a:r>
            <a:r>
              <a:rPr lang="en-US" dirty="0"/>
              <a:t>area</a:t>
            </a:r>
            <a:r>
              <a:rPr lang="fa-IR" dirty="0"/>
              <a:t>) را شناسایی نمود، در مرحله بعد موضوع تحقیق (</a:t>
            </a:r>
            <a:r>
              <a:rPr lang="en-US" dirty="0"/>
              <a:t>subject</a:t>
            </a:r>
            <a:r>
              <a:rPr lang="fa-IR" dirty="0"/>
              <a:t>)</a:t>
            </a:r>
            <a:r>
              <a:rPr lang="en-US" dirty="0"/>
              <a:t> </a:t>
            </a:r>
            <a:r>
              <a:rPr lang="fa-IR" dirty="0"/>
              <a:t> را یافت و در انتها عنوان (</a:t>
            </a:r>
            <a:r>
              <a:rPr lang="en-US" dirty="0"/>
              <a:t>topic</a:t>
            </a:r>
            <a:r>
              <a:rPr lang="fa-IR" dirty="0"/>
              <a:t>) را نوشت</a:t>
            </a:r>
          </a:p>
          <a:p>
            <a:endParaRPr lang="fa-IR" dirty="0"/>
          </a:p>
          <a:p>
            <a:pPr>
              <a:buNone/>
            </a:pPr>
            <a:r>
              <a:rPr lang="fa-IR" sz="3600" dirty="0">
                <a:solidFill>
                  <a:srgbClr val="FF0000"/>
                </a:solidFill>
                <a:effectLst>
                  <a:outerShdw blurRad="38100" dist="38100" dir="2700000" algn="tl">
                    <a:srgbClr val="000000">
                      <a:alpha val="43137"/>
                    </a:srgbClr>
                  </a:outerShdw>
                </a:effectLst>
              </a:rPr>
              <a:t>مثال</a:t>
            </a:r>
            <a:endParaRPr lang="fa-IR" dirty="0">
              <a:solidFill>
                <a:srgbClr val="FF0000"/>
              </a:solidFill>
              <a:effectLst>
                <a:outerShdw blurRad="38100" dist="38100" dir="2700000" algn="tl">
                  <a:srgbClr val="000000">
                    <a:alpha val="43137"/>
                  </a:srgbClr>
                </a:outerShdw>
              </a:effectLst>
            </a:endParaRPr>
          </a:p>
          <a:p>
            <a:r>
              <a:rPr lang="fa-IR" dirty="0"/>
              <a:t>حیطه: ارزیابی شیوه تدریس اساتید</a:t>
            </a:r>
          </a:p>
          <a:p>
            <a:pPr lvl="1"/>
            <a:r>
              <a:rPr lang="fa-IR" dirty="0"/>
              <a:t>موضوع: سنجش قدرت بیان اساتید بر اساس نظر دانشجویان</a:t>
            </a:r>
          </a:p>
          <a:p>
            <a:pPr lvl="2"/>
            <a:r>
              <a:rPr lang="fa-IR" dirty="0"/>
              <a:t>عنوان: تعیین مشخصات موثر شخصیتی مدرسین در انتقال مفاهیم درسی از دیدگاه دانشجویان</a:t>
            </a:r>
            <a:endParaRPr lang="en-US" dirty="0"/>
          </a:p>
        </p:txBody>
      </p:sp>
    </p:spTree>
  </p:cSld>
  <p:clrMapOvr>
    <a:masterClrMapping/>
  </p:clrMapOvr>
  <p:transition advTm="10992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یافتن حیطه و موضوع تحقیق (1)</a:t>
            </a:r>
            <a:endParaRPr lang="en-US" dirty="0"/>
          </a:p>
        </p:txBody>
      </p:sp>
      <p:sp>
        <p:nvSpPr>
          <p:cNvPr id="3" name="Content Placeholder 2"/>
          <p:cNvSpPr>
            <a:spLocks noGrp="1"/>
          </p:cNvSpPr>
          <p:nvPr>
            <p:ph idx="1"/>
          </p:nvPr>
        </p:nvSpPr>
        <p:spPr/>
        <p:txBody>
          <a:bodyPr/>
          <a:lstStyle/>
          <a:p>
            <a:r>
              <a:rPr lang="fa-IR" dirty="0"/>
              <a:t>یکی از بزرگترین مشکلات بر سر راه تحقیق نداشتن ایده است.</a:t>
            </a:r>
          </a:p>
          <a:p>
            <a:endParaRPr lang="fa-IR" dirty="0"/>
          </a:p>
          <a:p>
            <a:r>
              <a:rPr lang="fa-IR" dirty="0"/>
              <a:t>یافتن موضوع خوب تحقیق یک هنر بسیار مهم و نوعی نبوغ است. بدون داشتن این فرامهارت و صرف خواندن و یادگرفتن روش تحقیق هرگز انسان را محقق نخواهد کرد.</a:t>
            </a:r>
          </a:p>
          <a:p>
            <a:endParaRPr lang="fa-IR" dirty="0"/>
          </a:p>
          <a:p>
            <a:r>
              <a:rPr lang="fa-IR" dirty="0"/>
              <a:t>ذهن پژوهشگر باید با دیدن هر مشکل و با خواندن هر مطلب علمی، دهها موضوع جدید برای تحقیق را بیافریند.</a:t>
            </a:r>
            <a:endParaRPr lang="en-US" dirty="0"/>
          </a:p>
        </p:txBody>
      </p:sp>
    </p:spTree>
  </p:cSld>
  <p:clrMapOvr>
    <a:masterClrMapping/>
  </p:clrMapOvr>
  <p:transition advTm="10992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5444</TotalTime>
  <Words>3339</Words>
  <Application>Microsoft Office PowerPoint</Application>
  <PresentationFormat>Widescreen</PresentationFormat>
  <Paragraphs>296</Paragraphs>
  <Slides>38</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Calibri</vt:lpstr>
      <vt:lpstr>B Koodak</vt:lpstr>
      <vt:lpstr>B Titr</vt:lpstr>
      <vt:lpstr>Arial</vt:lpstr>
      <vt:lpstr>B Zar</vt:lpstr>
      <vt:lpstr>Calibri Light</vt:lpstr>
      <vt:lpstr>B Mitra</vt:lpstr>
      <vt:lpstr>Office Theme</vt:lpstr>
      <vt:lpstr>روش تحقیق</vt:lpstr>
      <vt:lpstr>منظور از متدلوژی تحقیق چیست؟</vt:lpstr>
      <vt:lpstr>اجزای اصلی متدلوژی تحقیق</vt:lpstr>
      <vt:lpstr>برداشت درست از ابعاد متدلوژی تحقیق</vt:lpstr>
      <vt:lpstr>گستره روش تحقیق</vt:lpstr>
      <vt:lpstr>سوالاتی برای شما</vt:lpstr>
      <vt:lpstr>پروپزال یا منشور تحقیق</vt:lpstr>
      <vt:lpstr>حیطه/ موضوع/ عنوان تحقیق</vt:lpstr>
      <vt:lpstr>یافتن حیطه و موضوع تحقیق (1)</vt:lpstr>
      <vt:lpstr>یافتن حیطه و موضوع تحقیق (2)</vt:lpstr>
      <vt:lpstr>یک مثال به نظرم شما در آموزش علوم پزشکی چه حیطه هایی را می توان تصور نمود؟</vt:lpstr>
      <vt:lpstr>مشخصات موضوع</vt:lpstr>
      <vt:lpstr>مشخصات عنوان مناسب</vt:lpstr>
      <vt:lpstr>چگونه عنوان تحقیق نوشته شود؟</vt:lpstr>
      <vt:lpstr>به نظر شما عناوین زیر دارای چه ایرادتی هستند؟</vt:lpstr>
      <vt:lpstr>چرا به بیان مسئله نیاز داریم</vt:lpstr>
      <vt:lpstr>آیا بیان مساله همان بررسی متون است؟</vt:lpstr>
      <vt:lpstr>خصوصیات بیان مساله (1)</vt:lpstr>
      <vt:lpstr>خصوصیات بیان مساله (2)</vt:lpstr>
      <vt:lpstr>خصوصیات بیان مساله (3)</vt:lpstr>
      <vt:lpstr>شما می توانید در بیان مساله</vt:lpstr>
      <vt:lpstr>در بیان مساله نباید</vt:lpstr>
      <vt:lpstr>از کجا شروع کنیم؟</vt:lpstr>
      <vt:lpstr>اهداف</vt:lpstr>
      <vt:lpstr>هدف کلی</vt:lpstr>
      <vt:lpstr>اهداف جزئی</vt:lpstr>
      <vt:lpstr>اهداف فرعی</vt:lpstr>
      <vt:lpstr>اهداف کاربردی</vt:lpstr>
      <vt:lpstr>اشتباهات رایج در نوشتن اهداف</vt:lpstr>
      <vt:lpstr>فرضیات و سوالات</vt:lpstr>
      <vt:lpstr>مثالی از انطباق اهداف با فرضیات و سوالات</vt:lpstr>
      <vt:lpstr>تفاوت بین تعاریف پایه و متغیر</vt:lpstr>
      <vt:lpstr>شناسایی متغیرها</vt:lpstr>
      <vt:lpstr>متغیرهای ساده و متغیرهای ترکیبی</vt:lpstr>
      <vt:lpstr>معرفی متغیرها: تعریف متغیر</vt:lpstr>
      <vt:lpstr>معرفی متغیرها: نقش متغیر</vt:lpstr>
      <vt:lpstr>معرفی متغیرها: نوع متغیر</vt:lpstr>
      <vt:lpstr>سوالات کلیدی</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Ehsam Mostafavi</dc:creator>
  <cp:lastModifiedBy>NASER</cp:lastModifiedBy>
  <cp:revision>444</cp:revision>
  <cp:lastPrinted>2020-09-14T01:27:30Z</cp:lastPrinted>
  <dcterms:created xsi:type="dcterms:W3CDTF">2020-04-21T16:49:02Z</dcterms:created>
  <dcterms:modified xsi:type="dcterms:W3CDTF">2022-11-14T05:08:27Z</dcterms:modified>
</cp:coreProperties>
</file>