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75" r:id="rId2"/>
    <p:sldId id="276" r:id="rId3"/>
    <p:sldId id="285" r:id="rId4"/>
    <p:sldId id="286" r:id="rId5"/>
    <p:sldId id="287" r:id="rId6"/>
    <p:sldId id="348" r:id="rId7"/>
    <p:sldId id="262" r:id="rId8"/>
    <p:sldId id="288" r:id="rId9"/>
    <p:sldId id="289" r:id="rId10"/>
    <p:sldId id="269" r:id="rId11"/>
    <p:sldId id="270" r:id="rId12"/>
    <p:sldId id="320" r:id="rId13"/>
    <p:sldId id="347" r:id="rId14"/>
    <p:sldId id="349" r:id="rId15"/>
    <p:sldId id="351" r:id="rId16"/>
    <p:sldId id="354" r:id="rId17"/>
    <p:sldId id="355" r:id="rId18"/>
    <p:sldId id="370" r:id="rId19"/>
    <p:sldId id="371" r:id="rId20"/>
    <p:sldId id="350" r:id="rId21"/>
    <p:sldId id="352" r:id="rId22"/>
    <p:sldId id="353" r:id="rId23"/>
    <p:sldId id="356" r:id="rId24"/>
    <p:sldId id="357" r:id="rId25"/>
    <p:sldId id="363" r:id="rId26"/>
    <p:sldId id="373" r:id="rId27"/>
    <p:sldId id="367" r:id="rId28"/>
    <p:sldId id="368" r:id="rId29"/>
    <p:sldId id="369" r:id="rId30"/>
    <p:sldId id="358" r:id="rId31"/>
    <p:sldId id="359" r:id="rId32"/>
    <p:sldId id="360" r:id="rId33"/>
    <p:sldId id="372" r:id="rId34"/>
    <p:sldId id="361" r:id="rId35"/>
    <p:sldId id="362" r:id="rId36"/>
    <p:sldId id="364" r:id="rId37"/>
    <p:sldId id="365" r:id="rId38"/>
    <p:sldId id="366" r:id="rId39"/>
  </p:sldIdLst>
  <p:sldSz cx="12192000" cy="6858000"/>
  <p:notesSz cx="7315200" cy="9601200"/>
  <p:embeddedFontLst>
    <p:embeddedFont>
      <p:font typeface="Vazir" panose="020B0604020202020204" charset="0"/>
      <p:regular r:id="rId41"/>
    </p:embeddedFont>
    <p:embeddedFont>
      <p:font typeface="Vazir" panose="020B0604020202020204" charset="0"/>
      <p:regular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B Homa" panose="00000400000000000000" pitchFamily="2" charset="-78"/>
      <p:regular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B Titr" panose="00000700000000000000" pitchFamily="2" charset="-78"/>
      <p:bold r:id="rId51"/>
    </p:embeddedFont>
    <p:embeddedFont>
      <p:font typeface="B Mitra" panose="00000400000000000000" pitchFamily="2" charset="-78"/>
      <p:regular r:id="rId52"/>
      <p:bold r:id="rId53"/>
    </p:embeddedFont>
    <p:embeddedFont>
      <p:font typeface="B Nazanin" panose="00000400000000000000" pitchFamily="2" charset="-78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B Zar" panose="00000400000000000000" pitchFamily="2" charset="-78"/>
      <p:regular r:id="rId60"/>
      <p:bold r:id="rId61"/>
    </p:embeddedFont>
    <p:embeddedFont>
      <p:font typeface="B Roya" panose="00000400000000000000" pitchFamily="2" charset="-78"/>
      <p:regular r:id="rId62"/>
      <p:bold r:id="rId63"/>
    </p:embeddedFont>
    <p:embeddedFont>
      <p:font typeface="B Koodak" panose="00000700000000000000" pitchFamily="2" charset="-78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ات" id="{F0B14860-2AAC-478D-929E-3EAAA2FF931E}">
          <p14:sldIdLst>
            <p14:sldId id="275"/>
            <p14:sldId id="276"/>
            <p14:sldId id="285"/>
            <p14:sldId id="286"/>
            <p14:sldId id="287"/>
          </p14:sldIdLst>
        </p14:section>
        <p14:section name="تفکر خلاق" id="{F92B37BB-69E1-4469-8666-5CEF793AA78E}">
          <p14:sldIdLst>
            <p14:sldId id="348"/>
            <p14:sldId id="262"/>
            <p14:sldId id="288"/>
            <p14:sldId id="289"/>
            <p14:sldId id="269"/>
            <p14:sldId id="270"/>
            <p14:sldId id="320"/>
            <p14:sldId id="347"/>
          </p14:sldIdLst>
        </p14:section>
        <p14:section name="ذهن کنکاشگر" id="{0C6B2467-7749-4182-B696-291A9AEBFBC4}">
          <p14:sldIdLst>
            <p14:sldId id="349"/>
            <p14:sldId id="351"/>
            <p14:sldId id="354"/>
            <p14:sldId id="355"/>
            <p14:sldId id="370"/>
            <p14:sldId id="371"/>
            <p14:sldId id="350"/>
            <p14:sldId id="352"/>
            <p14:sldId id="353"/>
            <p14:sldId id="356"/>
          </p14:sldIdLst>
        </p14:section>
        <p14:section name="فلسفه علم" id="{4499E976-E141-4AE3-8376-43D7AC9D2CE7}">
          <p14:sldIdLst>
            <p14:sldId id="357"/>
            <p14:sldId id="363"/>
            <p14:sldId id="373"/>
            <p14:sldId id="367"/>
            <p14:sldId id="368"/>
            <p14:sldId id="369"/>
            <p14:sldId id="358"/>
            <p14:sldId id="359"/>
            <p14:sldId id="360"/>
            <p14:sldId id="372"/>
            <p14:sldId id="361"/>
            <p14:sldId id="362"/>
            <p14:sldId id="364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8" autoAdjust="0"/>
    <p:restoredTop sz="92771" autoAdjust="0"/>
  </p:normalViewPr>
  <p:slideViewPr>
    <p:cSldViewPr snapToGrid="0">
      <p:cViewPr varScale="1">
        <p:scale>
          <a:sx n="69" d="100"/>
          <a:sy n="69" d="100"/>
        </p:scale>
        <p:origin x="1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DB1BF-A56F-4B2F-A736-FB455CC6253A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1A7CA-0C1D-4545-91DF-9C788723518B}">
      <dgm:prSet phldrT="[Text]" custT="1"/>
      <dgm:spPr/>
      <dgm:t>
        <a:bodyPr/>
        <a:lstStyle/>
        <a:p>
          <a:r>
            <a:rPr lang="fa-IR" sz="3200" dirty="0">
              <a:cs typeface="B Mitra" panose="00000400000000000000" pitchFamily="2" charset="-78"/>
            </a:rPr>
            <a:t>تولید برتر دانش</a:t>
          </a:r>
          <a:endParaRPr lang="en-US" sz="3200" dirty="0">
            <a:cs typeface="B Mitra" panose="00000400000000000000" pitchFamily="2" charset="-78"/>
          </a:endParaRPr>
        </a:p>
      </dgm:t>
    </dgm:pt>
    <dgm:pt modelId="{9A765816-C5DD-427B-B040-C84BCC57BB4E}" type="parTrans" cxnId="{588EDEC2-A7D2-43F7-9F7A-FC017DB1D4D1}">
      <dgm:prSet/>
      <dgm:spPr/>
      <dgm:t>
        <a:bodyPr/>
        <a:lstStyle/>
        <a:p>
          <a:endParaRPr lang="en-US" sz="1200">
            <a:cs typeface="B Mitra" panose="00000400000000000000" pitchFamily="2" charset="-78"/>
          </a:endParaRPr>
        </a:p>
      </dgm:t>
    </dgm:pt>
    <dgm:pt modelId="{52F53BA8-510D-4A56-A683-6E8E6C2000CE}" type="sibTrans" cxnId="{588EDEC2-A7D2-43F7-9F7A-FC017DB1D4D1}">
      <dgm:prSet custT="1"/>
      <dgm:spPr>
        <a:solidFill>
          <a:srgbClr val="FF0000"/>
        </a:solidFill>
      </dgm:spPr>
      <dgm:t>
        <a:bodyPr/>
        <a:lstStyle/>
        <a:p>
          <a:endParaRPr lang="en-US" sz="4000">
            <a:cs typeface="B Mitra" panose="00000400000000000000" pitchFamily="2" charset="-78"/>
          </a:endParaRPr>
        </a:p>
      </dgm:t>
    </dgm:pt>
    <dgm:pt modelId="{6FCFED83-D9DD-481C-8E3A-0DA05C751DBC}">
      <dgm:prSet phldrT="[Text]" custT="1"/>
      <dgm:spPr/>
      <dgm:t>
        <a:bodyPr/>
        <a:lstStyle/>
        <a:p>
          <a:r>
            <a:rPr lang="fa-IR" sz="4000" dirty="0">
              <a:cs typeface="B Mitra" panose="00000400000000000000" pitchFamily="2" charset="-78"/>
            </a:rPr>
            <a:t>مصرف و استفاده بهتر از دانش</a:t>
          </a:r>
          <a:endParaRPr lang="en-US" sz="4000" dirty="0">
            <a:cs typeface="B Mitra" panose="00000400000000000000" pitchFamily="2" charset="-78"/>
          </a:endParaRPr>
        </a:p>
      </dgm:t>
    </dgm:pt>
    <dgm:pt modelId="{3CD2CEE0-C52C-433D-9923-6D584CDF152D}" type="parTrans" cxnId="{6D677EB2-CE71-4DA5-9FF4-66E79770E995}">
      <dgm:prSet/>
      <dgm:spPr/>
      <dgm:t>
        <a:bodyPr/>
        <a:lstStyle/>
        <a:p>
          <a:endParaRPr lang="en-US" sz="1200">
            <a:cs typeface="B Mitra" panose="00000400000000000000" pitchFamily="2" charset="-78"/>
          </a:endParaRPr>
        </a:p>
      </dgm:t>
    </dgm:pt>
    <dgm:pt modelId="{80873F9E-D123-44AB-A7A5-2C8DFFCF8AFD}" type="sibTrans" cxnId="{6D677EB2-CE71-4DA5-9FF4-66E79770E995}">
      <dgm:prSet/>
      <dgm:spPr/>
      <dgm:t>
        <a:bodyPr/>
        <a:lstStyle/>
        <a:p>
          <a:endParaRPr lang="en-US" sz="1200">
            <a:cs typeface="B Mitra" panose="00000400000000000000" pitchFamily="2" charset="-78"/>
          </a:endParaRPr>
        </a:p>
      </dgm:t>
    </dgm:pt>
    <dgm:pt modelId="{5B1290C4-A399-409B-BE33-44B0DF9DAD29}">
      <dgm:prSet phldrT="[Text]" custT="1"/>
      <dgm:spPr/>
      <dgm:t>
        <a:bodyPr/>
        <a:lstStyle/>
        <a:p>
          <a:r>
            <a:rPr lang="fa-IR" sz="3200" dirty="0">
              <a:cs typeface="B Mitra" panose="00000400000000000000" pitchFamily="2" charset="-78"/>
            </a:rPr>
            <a:t>تولید دانش برتر</a:t>
          </a:r>
          <a:endParaRPr lang="en-US" sz="3200" dirty="0">
            <a:cs typeface="B Mitra" panose="00000400000000000000" pitchFamily="2" charset="-78"/>
          </a:endParaRPr>
        </a:p>
      </dgm:t>
    </dgm:pt>
    <dgm:pt modelId="{C2C1A425-D4E7-4170-B857-60388CE91002}" type="parTrans" cxnId="{753A2FE7-00A5-4AA6-8627-8D161D50157F}">
      <dgm:prSet/>
      <dgm:spPr/>
      <dgm:t>
        <a:bodyPr/>
        <a:lstStyle/>
        <a:p>
          <a:endParaRPr lang="en-US" sz="1100"/>
        </a:p>
      </dgm:t>
    </dgm:pt>
    <dgm:pt modelId="{4296ABC3-D085-4EFB-ACC4-46C9BEA60DAE}" type="sibTrans" cxnId="{753A2FE7-00A5-4AA6-8627-8D161D50157F}">
      <dgm:prSet custT="1"/>
      <dgm:spPr/>
      <dgm:t>
        <a:bodyPr/>
        <a:lstStyle/>
        <a:p>
          <a:endParaRPr lang="en-US" sz="1100"/>
        </a:p>
      </dgm:t>
    </dgm:pt>
    <dgm:pt modelId="{F1C5256F-044B-4BE5-BEEA-A524F32B4EBC}" type="pres">
      <dgm:prSet presAssocID="{BE2DB1BF-A56F-4B2F-A736-FB455CC625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50989-C624-4371-A393-35E0A0619E86}" type="pres">
      <dgm:prSet presAssocID="{BE2DB1BF-A56F-4B2F-A736-FB455CC6253A}" presName="vNodes" presStyleCnt="0"/>
      <dgm:spPr/>
    </dgm:pt>
    <dgm:pt modelId="{70AB03E2-FB02-4A60-9A6F-847EA4EFBFB6}" type="pres">
      <dgm:prSet presAssocID="{5B1290C4-A399-409B-BE33-44B0DF9DAD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24465-988B-47BE-AE50-EEAE47DC8E1D}" type="pres">
      <dgm:prSet presAssocID="{4296ABC3-D085-4EFB-ACC4-46C9BEA60DAE}" presName="spacerT" presStyleCnt="0"/>
      <dgm:spPr/>
    </dgm:pt>
    <dgm:pt modelId="{A569EA86-1488-4042-8990-84539F8AB0B2}" type="pres">
      <dgm:prSet presAssocID="{4296ABC3-D085-4EFB-ACC4-46C9BEA60D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37A873D-26B2-4338-AFA3-76B23DD06533}" type="pres">
      <dgm:prSet presAssocID="{4296ABC3-D085-4EFB-ACC4-46C9BEA60DAE}" presName="spacerB" presStyleCnt="0"/>
      <dgm:spPr/>
    </dgm:pt>
    <dgm:pt modelId="{3EFA2CD6-0B78-4848-8430-B2935C2F163C}" type="pres">
      <dgm:prSet presAssocID="{1D71A7CA-0C1D-4545-91DF-9C78872351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C1197-9C06-4E53-8B83-1C52B6F7F718}" type="pres">
      <dgm:prSet presAssocID="{BE2DB1BF-A56F-4B2F-A736-FB455CC6253A}" presName="sibTransLast" presStyleLbl="sibTrans2D1" presStyleIdx="1" presStyleCnt="2" custScaleX="193143" custLinFactNeighborX="-31278" custLinFactNeighborY="-2815"/>
      <dgm:spPr/>
      <dgm:t>
        <a:bodyPr/>
        <a:lstStyle/>
        <a:p>
          <a:endParaRPr lang="en-US"/>
        </a:p>
      </dgm:t>
    </dgm:pt>
    <dgm:pt modelId="{2C8877E6-9A43-44F7-BBD6-F2625B914748}" type="pres">
      <dgm:prSet presAssocID="{BE2DB1BF-A56F-4B2F-A736-FB455CC6253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4F87956-8889-40AB-952C-4602A3233BB2}" type="pres">
      <dgm:prSet presAssocID="{BE2DB1BF-A56F-4B2F-A736-FB455CC6253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EDEC2-A7D2-43F7-9F7A-FC017DB1D4D1}" srcId="{BE2DB1BF-A56F-4B2F-A736-FB455CC6253A}" destId="{1D71A7CA-0C1D-4545-91DF-9C788723518B}" srcOrd="1" destOrd="0" parTransId="{9A765816-C5DD-427B-B040-C84BCC57BB4E}" sibTransId="{52F53BA8-510D-4A56-A683-6E8E6C2000CE}"/>
    <dgm:cxn modelId="{8AB0DC9E-5EE8-4A65-B141-C48106849E31}" type="presOf" srcId="{6FCFED83-D9DD-481C-8E3A-0DA05C751DBC}" destId="{F4F87956-8889-40AB-952C-4602A3233BB2}" srcOrd="0" destOrd="0" presId="urn:microsoft.com/office/officeart/2005/8/layout/equation2"/>
    <dgm:cxn modelId="{736F7B01-1E18-4536-B08D-D18EF87AF64B}" type="presOf" srcId="{52F53BA8-510D-4A56-A683-6E8E6C2000CE}" destId="{BD3C1197-9C06-4E53-8B83-1C52B6F7F718}" srcOrd="0" destOrd="0" presId="urn:microsoft.com/office/officeart/2005/8/layout/equation2"/>
    <dgm:cxn modelId="{84BD08F2-8AD4-4B23-A42A-B59D88E7F7A4}" type="presOf" srcId="{BE2DB1BF-A56F-4B2F-A736-FB455CC6253A}" destId="{F1C5256F-044B-4BE5-BEEA-A524F32B4EBC}" srcOrd="0" destOrd="0" presId="urn:microsoft.com/office/officeart/2005/8/layout/equation2"/>
    <dgm:cxn modelId="{CFB9EFCD-61A7-4E72-A7C1-AD8427EAA019}" type="presOf" srcId="{4296ABC3-D085-4EFB-ACC4-46C9BEA60DAE}" destId="{A569EA86-1488-4042-8990-84539F8AB0B2}" srcOrd="0" destOrd="0" presId="urn:microsoft.com/office/officeart/2005/8/layout/equation2"/>
    <dgm:cxn modelId="{2D59406C-DB1C-4733-A05C-07A468EF3AB2}" type="presOf" srcId="{52F53BA8-510D-4A56-A683-6E8E6C2000CE}" destId="{2C8877E6-9A43-44F7-BBD6-F2625B914748}" srcOrd="1" destOrd="0" presId="urn:microsoft.com/office/officeart/2005/8/layout/equation2"/>
    <dgm:cxn modelId="{6D677EB2-CE71-4DA5-9FF4-66E79770E995}" srcId="{BE2DB1BF-A56F-4B2F-A736-FB455CC6253A}" destId="{6FCFED83-D9DD-481C-8E3A-0DA05C751DBC}" srcOrd="2" destOrd="0" parTransId="{3CD2CEE0-C52C-433D-9923-6D584CDF152D}" sibTransId="{80873F9E-D123-44AB-A7A5-2C8DFFCF8AFD}"/>
    <dgm:cxn modelId="{E54AE029-89A3-4A09-85E4-2D14B2B0208C}" type="presOf" srcId="{1D71A7CA-0C1D-4545-91DF-9C788723518B}" destId="{3EFA2CD6-0B78-4848-8430-B2935C2F163C}" srcOrd="0" destOrd="0" presId="urn:microsoft.com/office/officeart/2005/8/layout/equation2"/>
    <dgm:cxn modelId="{753A2FE7-00A5-4AA6-8627-8D161D50157F}" srcId="{BE2DB1BF-A56F-4B2F-A736-FB455CC6253A}" destId="{5B1290C4-A399-409B-BE33-44B0DF9DAD29}" srcOrd="0" destOrd="0" parTransId="{C2C1A425-D4E7-4170-B857-60388CE91002}" sibTransId="{4296ABC3-D085-4EFB-ACC4-46C9BEA60DAE}"/>
    <dgm:cxn modelId="{60B163AB-3224-4F7E-8423-5273A0C398C6}" type="presOf" srcId="{5B1290C4-A399-409B-BE33-44B0DF9DAD29}" destId="{70AB03E2-FB02-4A60-9A6F-847EA4EFBFB6}" srcOrd="0" destOrd="0" presId="urn:microsoft.com/office/officeart/2005/8/layout/equation2"/>
    <dgm:cxn modelId="{CFD142D5-1274-4235-AD44-A6D6CD3639A6}" type="presParOf" srcId="{F1C5256F-044B-4BE5-BEEA-A524F32B4EBC}" destId="{5BA50989-C624-4371-A393-35E0A0619E86}" srcOrd="0" destOrd="0" presId="urn:microsoft.com/office/officeart/2005/8/layout/equation2"/>
    <dgm:cxn modelId="{090A5C67-00BC-4587-B756-66FB42976828}" type="presParOf" srcId="{5BA50989-C624-4371-A393-35E0A0619E86}" destId="{70AB03E2-FB02-4A60-9A6F-847EA4EFBFB6}" srcOrd="0" destOrd="0" presId="urn:microsoft.com/office/officeart/2005/8/layout/equation2"/>
    <dgm:cxn modelId="{DED16212-0BEE-4F71-B02E-98144FDFBB5E}" type="presParOf" srcId="{5BA50989-C624-4371-A393-35E0A0619E86}" destId="{5E924465-988B-47BE-AE50-EEAE47DC8E1D}" srcOrd="1" destOrd="0" presId="urn:microsoft.com/office/officeart/2005/8/layout/equation2"/>
    <dgm:cxn modelId="{FE1C0A58-39F6-4C65-BFD0-0D11714EC45D}" type="presParOf" srcId="{5BA50989-C624-4371-A393-35E0A0619E86}" destId="{A569EA86-1488-4042-8990-84539F8AB0B2}" srcOrd="2" destOrd="0" presId="urn:microsoft.com/office/officeart/2005/8/layout/equation2"/>
    <dgm:cxn modelId="{B0A3C8B4-A7F2-459E-9C37-5DA8A3E6BBAF}" type="presParOf" srcId="{5BA50989-C624-4371-A393-35E0A0619E86}" destId="{837A873D-26B2-4338-AFA3-76B23DD06533}" srcOrd="3" destOrd="0" presId="urn:microsoft.com/office/officeart/2005/8/layout/equation2"/>
    <dgm:cxn modelId="{DEFBE482-B14C-4DD0-86F2-7F8217B79AB6}" type="presParOf" srcId="{5BA50989-C624-4371-A393-35E0A0619E86}" destId="{3EFA2CD6-0B78-4848-8430-B2935C2F163C}" srcOrd="4" destOrd="0" presId="urn:microsoft.com/office/officeart/2005/8/layout/equation2"/>
    <dgm:cxn modelId="{CCB7C88F-A1C0-4FBC-889F-CDB9745C6EF6}" type="presParOf" srcId="{F1C5256F-044B-4BE5-BEEA-A524F32B4EBC}" destId="{BD3C1197-9C06-4E53-8B83-1C52B6F7F718}" srcOrd="1" destOrd="0" presId="urn:microsoft.com/office/officeart/2005/8/layout/equation2"/>
    <dgm:cxn modelId="{BE106143-2600-46E1-9FD2-8B9DACD1A60D}" type="presParOf" srcId="{BD3C1197-9C06-4E53-8B83-1C52B6F7F718}" destId="{2C8877E6-9A43-44F7-BBD6-F2625B914748}" srcOrd="0" destOrd="0" presId="urn:microsoft.com/office/officeart/2005/8/layout/equation2"/>
    <dgm:cxn modelId="{49018CD3-36EE-4267-B898-C8E12FD69376}" type="presParOf" srcId="{F1C5256F-044B-4BE5-BEEA-A524F32B4EBC}" destId="{F4F87956-8889-40AB-952C-4602A3233BB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5BF32-DF8E-4C85-B66F-1EAB5422491A}" type="doc">
      <dgm:prSet loTypeId="urn:microsoft.com/office/officeart/2005/8/layout/venn1" loCatId="relationship" qsTypeId="urn:microsoft.com/office/officeart/2005/8/quickstyle/3d6" qsCatId="3D" csTypeId="urn:microsoft.com/office/officeart/2005/8/colors/colorful5" csCatId="colorful" phldr="1"/>
      <dgm:spPr/>
    </dgm:pt>
    <dgm:pt modelId="{6F8A35E7-7A40-4170-AF8D-6B0698DCF6F1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fa-IR" sz="2800" baseline="0" dirty="0">
              <a:latin typeface="Comic Sans MS" pitchFamily="66" charset="0"/>
              <a:cs typeface="Tahoma" pitchFamily="34" charset="0"/>
            </a:rPr>
            <a:t>انگيزه</a:t>
          </a:r>
          <a:endParaRPr lang="en-US" sz="2800" baseline="0" dirty="0">
            <a:latin typeface="Comic Sans MS" pitchFamily="66" charset="0"/>
            <a:cs typeface="Tahoma" pitchFamily="34" charset="0"/>
          </a:endParaRPr>
        </a:p>
      </dgm:t>
    </dgm:pt>
    <dgm:pt modelId="{1D915E9A-E125-4F31-8493-968CC6801E67}" type="parTrans" cxnId="{65938465-E71C-4F6F-A657-8707F348F8AC}">
      <dgm:prSet/>
      <dgm:spPr/>
      <dgm:t>
        <a:bodyPr/>
        <a:lstStyle/>
        <a:p>
          <a:endParaRPr lang="en-US" sz="2000"/>
        </a:p>
      </dgm:t>
    </dgm:pt>
    <dgm:pt modelId="{71202A67-00DB-4C17-B2B6-CBC27E2F8CC1}" type="sibTrans" cxnId="{65938465-E71C-4F6F-A657-8707F348F8AC}">
      <dgm:prSet/>
      <dgm:spPr/>
      <dgm:t>
        <a:bodyPr/>
        <a:lstStyle/>
        <a:p>
          <a:endParaRPr lang="en-US" sz="2000"/>
        </a:p>
      </dgm:t>
    </dgm:pt>
    <dgm:pt modelId="{4B50F6DA-3782-4B72-A08C-9CD1E4054B48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a-IR" sz="2800" baseline="0" dirty="0">
              <a:latin typeface="Comic Sans MS" pitchFamily="66" charset="0"/>
              <a:cs typeface="Tahoma" pitchFamily="34" charset="0"/>
            </a:rPr>
            <a:t>دانش</a:t>
          </a:r>
          <a:endParaRPr lang="en-US" sz="2800" baseline="0" dirty="0">
            <a:latin typeface="Comic Sans MS" pitchFamily="66" charset="0"/>
            <a:cs typeface="Tahoma" pitchFamily="34" charset="0"/>
          </a:endParaRPr>
        </a:p>
      </dgm:t>
    </dgm:pt>
    <dgm:pt modelId="{A2350809-3910-4BD9-9933-54F33977AA5F}" type="parTrans" cxnId="{84798343-0DB9-47F9-B513-88B4FD5BBECC}">
      <dgm:prSet/>
      <dgm:spPr/>
      <dgm:t>
        <a:bodyPr/>
        <a:lstStyle/>
        <a:p>
          <a:endParaRPr lang="en-US" sz="2000"/>
        </a:p>
      </dgm:t>
    </dgm:pt>
    <dgm:pt modelId="{7C698A67-BBBD-4019-93C6-6AA1CB459EF6}" type="sibTrans" cxnId="{84798343-0DB9-47F9-B513-88B4FD5BBECC}">
      <dgm:prSet/>
      <dgm:spPr/>
      <dgm:t>
        <a:bodyPr/>
        <a:lstStyle/>
        <a:p>
          <a:endParaRPr lang="en-US" sz="2000"/>
        </a:p>
      </dgm:t>
    </dgm:pt>
    <dgm:pt modelId="{9FBCB444-6517-420C-A022-902A16593F2C}">
      <dgm:prSet phldrT="[Text]" custT="1"/>
      <dgm:spPr/>
      <dgm:t>
        <a:bodyPr/>
        <a:lstStyle/>
        <a:p>
          <a:r>
            <a:rPr lang="fa-IR" sz="2800" baseline="0" dirty="0">
              <a:latin typeface="Comic Sans MS" pitchFamily="66" charset="0"/>
              <a:cs typeface="Tahoma" pitchFamily="34" charset="0"/>
            </a:rPr>
            <a:t>مهارت </a:t>
          </a:r>
        </a:p>
        <a:p>
          <a:r>
            <a:rPr lang="fa-IR" sz="2800" baseline="0" dirty="0">
              <a:latin typeface="Comic Sans MS" pitchFamily="66" charset="0"/>
              <a:cs typeface="Tahoma" pitchFamily="34" charset="0"/>
            </a:rPr>
            <a:t>تفکر</a:t>
          </a:r>
        </a:p>
        <a:p>
          <a:r>
            <a:rPr lang="fa-IR" sz="2800" baseline="0" dirty="0">
              <a:latin typeface="Comic Sans MS" pitchFamily="66" charset="0"/>
              <a:cs typeface="Tahoma" pitchFamily="34" charset="0"/>
            </a:rPr>
            <a:t>خلاق</a:t>
          </a:r>
          <a:endParaRPr lang="en-US" sz="2800" baseline="0" dirty="0">
            <a:latin typeface="Comic Sans MS" pitchFamily="66" charset="0"/>
            <a:cs typeface="Tahoma" pitchFamily="34" charset="0"/>
          </a:endParaRPr>
        </a:p>
      </dgm:t>
    </dgm:pt>
    <dgm:pt modelId="{CF5D0980-A212-4A1D-AF70-747EFD79E0A1}" type="parTrans" cxnId="{8307D7A6-1653-4E61-90A9-A7ED44072E98}">
      <dgm:prSet/>
      <dgm:spPr/>
      <dgm:t>
        <a:bodyPr/>
        <a:lstStyle/>
        <a:p>
          <a:endParaRPr lang="en-US" sz="2000"/>
        </a:p>
      </dgm:t>
    </dgm:pt>
    <dgm:pt modelId="{EC173197-A735-46BF-A777-F0002D2D981B}" type="sibTrans" cxnId="{8307D7A6-1653-4E61-90A9-A7ED44072E98}">
      <dgm:prSet/>
      <dgm:spPr/>
      <dgm:t>
        <a:bodyPr/>
        <a:lstStyle/>
        <a:p>
          <a:endParaRPr lang="en-US" sz="2000"/>
        </a:p>
      </dgm:t>
    </dgm:pt>
    <dgm:pt modelId="{5338D439-C783-4EAF-8EA9-D3FAFE811FB3}" type="pres">
      <dgm:prSet presAssocID="{8D45BF32-DF8E-4C85-B66F-1EAB5422491A}" presName="compositeShape" presStyleCnt="0">
        <dgm:presLayoutVars>
          <dgm:chMax val="7"/>
          <dgm:dir/>
          <dgm:resizeHandles val="exact"/>
        </dgm:presLayoutVars>
      </dgm:prSet>
      <dgm:spPr/>
    </dgm:pt>
    <dgm:pt modelId="{7DC552D7-F3BB-4534-8E9C-6F3879D75581}" type="pres">
      <dgm:prSet presAssocID="{6F8A35E7-7A40-4170-AF8D-6B0698DCF6F1}" presName="circ1" presStyleLbl="vennNode1" presStyleIdx="0" presStyleCnt="3" custScaleX="128809" custScaleY="135416"/>
      <dgm:spPr/>
      <dgm:t>
        <a:bodyPr/>
        <a:lstStyle/>
        <a:p>
          <a:endParaRPr lang="en-US"/>
        </a:p>
      </dgm:t>
    </dgm:pt>
    <dgm:pt modelId="{94CBCCAC-5A85-4F3E-915F-57C30E1F7CBD}" type="pres">
      <dgm:prSet presAssocID="{6F8A35E7-7A40-4170-AF8D-6B0698DCF6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B48D6-99DC-47A0-9D12-B6EB6CD03EFA}" type="pres">
      <dgm:prSet presAssocID="{4B50F6DA-3782-4B72-A08C-9CD1E4054B48}" presName="circ2" presStyleLbl="vennNode1" presStyleIdx="1" presStyleCnt="3" custScaleX="128809" custScaleY="135416"/>
      <dgm:spPr/>
      <dgm:t>
        <a:bodyPr/>
        <a:lstStyle/>
        <a:p>
          <a:endParaRPr lang="en-US"/>
        </a:p>
      </dgm:t>
    </dgm:pt>
    <dgm:pt modelId="{AFCC3E28-FAF3-4D46-959F-6C951FD903B0}" type="pres">
      <dgm:prSet presAssocID="{4B50F6DA-3782-4B72-A08C-9CD1E4054B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645AE-32D7-4CB0-A4FF-1EE1219C257E}" type="pres">
      <dgm:prSet presAssocID="{9FBCB444-6517-420C-A022-902A16593F2C}" presName="circ3" presStyleLbl="vennNode1" presStyleIdx="2" presStyleCnt="3" custScaleX="128809" custScaleY="135416"/>
      <dgm:spPr/>
      <dgm:t>
        <a:bodyPr/>
        <a:lstStyle/>
        <a:p>
          <a:endParaRPr lang="en-US"/>
        </a:p>
      </dgm:t>
    </dgm:pt>
    <dgm:pt modelId="{18AFCADC-058A-48F4-9E68-D9A384E9DC0B}" type="pres">
      <dgm:prSet presAssocID="{9FBCB444-6517-420C-A022-902A16593F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975C5-193C-4CD2-827A-78CD6689EE98}" type="presOf" srcId="{9FBCB444-6517-420C-A022-902A16593F2C}" destId="{7D8645AE-32D7-4CB0-A4FF-1EE1219C257E}" srcOrd="0" destOrd="0" presId="urn:microsoft.com/office/officeart/2005/8/layout/venn1"/>
    <dgm:cxn modelId="{65938465-E71C-4F6F-A657-8707F348F8AC}" srcId="{8D45BF32-DF8E-4C85-B66F-1EAB5422491A}" destId="{6F8A35E7-7A40-4170-AF8D-6B0698DCF6F1}" srcOrd="0" destOrd="0" parTransId="{1D915E9A-E125-4F31-8493-968CC6801E67}" sibTransId="{71202A67-00DB-4C17-B2B6-CBC27E2F8CC1}"/>
    <dgm:cxn modelId="{8307D7A6-1653-4E61-90A9-A7ED44072E98}" srcId="{8D45BF32-DF8E-4C85-B66F-1EAB5422491A}" destId="{9FBCB444-6517-420C-A022-902A16593F2C}" srcOrd="2" destOrd="0" parTransId="{CF5D0980-A212-4A1D-AF70-747EFD79E0A1}" sibTransId="{EC173197-A735-46BF-A777-F0002D2D981B}"/>
    <dgm:cxn modelId="{C486C894-664C-4567-BF61-37309795C430}" type="presOf" srcId="{9FBCB444-6517-420C-A022-902A16593F2C}" destId="{18AFCADC-058A-48F4-9E68-D9A384E9DC0B}" srcOrd="1" destOrd="0" presId="urn:microsoft.com/office/officeart/2005/8/layout/venn1"/>
    <dgm:cxn modelId="{84798343-0DB9-47F9-B513-88B4FD5BBECC}" srcId="{8D45BF32-DF8E-4C85-B66F-1EAB5422491A}" destId="{4B50F6DA-3782-4B72-A08C-9CD1E4054B48}" srcOrd="1" destOrd="0" parTransId="{A2350809-3910-4BD9-9933-54F33977AA5F}" sibTransId="{7C698A67-BBBD-4019-93C6-6AA1CB459EF6}"/>
    <dgm:cxn modelId="{CCF84814-9871-49E5-AACB-85BC9728672B}" type="presOf" srcId="{4B50F6DA-3782-4B72-A08C-9CD1E4054B48}" destId="{E9FB48D6-99DC-47A0-9D12-B6EB6CD03EFA}" srcOrd="0" destOrd="0" presId="urn:microsoft.com/office/officeart/2005/8/layout/venn1"/>
    <dgm:cxn modelId="{004B8C4D-7184-4784-9E62-C5BD5CEC3DA8}" type="presOf" srcId="{8D45BF32-DF8E-4C85-B66F-1EAB5422491A}" destId="{5338D439-C783-4EAF-8EA9-D3FAFE811FB3}" srcOrd="0" destOrd="0" presId="urn:microsoft.com/office/officeart/2005/8/layout/venn1"/>
    <dgm:cxn modelId="{DCD6D211-2143-4FB0-9A32-2B409A943AAA}" type="presOf" srcId="{6F8A35E7-7A40-4170-AF8D-6B0698DCF6F1}" destId="{7DC552D7-F3BB-4534-8E9C-6F3879D75581}" srcOrd="0" destOrd="0" presId="urn:microsoft.com/office/officeart/2005/8/layout/venn1"/>
    <dgm:cxn modelId="{66CDB908-2D17-41AD-815F-DD7A3A20592C}" type="presOf" srcId="{6F8A35E7-7A40-4170-AF8D-6B0698DCF6F1}" destId="{94CBCCAC-5A85-4F3E-915F-57C30E1F7CBD}" srcOrd="1" destOrd="0" presId="urn:microsoft.com/office/officeart/2005/8/layout/venn1"/>
    <dgm:cxn modelId="{2272C8FF-DE99-4165-BB1F-2737ED1C6FB2}" type="presOf" srcId="{4B50F6DA-3782-4B72-A08C-9CD1E4054B48}" destId="{AFCC3E28-FAF3-4D46-959F-6C951FD903B0}" srcOrd="1" destOrd="0" presId="urn:microsoft.com/office/officeart/2005/8/layout/venn1"/>
    <dgm:cxn modelId="{F29CB94D-4480-4DBE-ADD4-136F9C2F10E2}" type="presParOf" srcId="{5338D439-C783-4EAF-8EA9-D3FAFE811FB3}" destId="{7DC552D7-F3BB-4534-8E9C-6F3879D75581}" srcOrd="0" destOrd="0" presId="urn:microsoft.com/office/officeart/2005/8/layout/venn1"/>
    <dgm:cxn modelId="{03CE3E5E-D6F5-499A-9D2C-839A2E7BDFCB}" type="presParOf" srcId="{5338D439-C783-4EAF-8EA9-D3FAFE811FB3}" destId="{94CBCCAC-5A85-4F3E-915F-57C30E1F7CBD}" srcOrd="1" destOrd="0" presId="urn:microsoft.com/office/officeart/2005/8/layout/venn1"/>
    <dgm:cxn modelId="{FAAA3EFA-E9B6-46E2-86AD-63EFA3227B15}" type="presParOf" srcId="{5338D439-C783-4EAF-8EA9-D3FAFE811FB3}" destId="{E9FB48D6-99DC-47A0-9D12-B6EB6CD03EFA}" srcOrd="2" destOrd="0" presId="urn:microsoft.com/office/officeart/2005/8/layout/venn1"/>
    <dgm:cxn modelId="{39479385-A2C1-49C2-85F2-BCD2320D7295}" type="presParOf" srcId="{5338D439-C783-4EAF-8EA9-D3FAFE811FB3}" destId="{AFCC3E28-FAF3-4D46-959F-6C951FD903B0}" srcOrd="3" destOrd="0" presId="urn:microsoft.com/office/officeart/2005/8/layout/venn1"/>
    <dgm:cxn modelId="{64AB1A6B-CA6F-40EB-AC35-0F7CA93E65DD}" type="presParOf" srcId="{5338D439-C783-4EAF-8EA9-D3FAFE811FB3}" destId="{7D8645AE-32D7-4CB0-A4FF-1EE1219C257E}" srcOrd="4" destOrd="0" presId="urn:microsoft.com/office/officeart/2005/8/layout/venn1"/>
    <dgm:cxn modelId="{E6012404-501B-4EC4-B1E8-9C1A6C98C441}" type="presParOf" srcId="{5338D439-C783-4EAF-8EA9-D3FAFE811FB3}" destId="{18AFCADC-058A-48F4-9E68-D9A384E9DC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B4A90-5790-427C-BE3E-ED8B723C875E}" type="doc">
      <dgm:prSet loTypeId="urn:microsoft.com/office/officeart/2005/8/layout/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6C9738-BEB6-4C6B-B317-1E9025083A8B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تامل</a:t>
          </a:r>
          <a:endParaRPr lang="en-US" dirty="0">
            <a:cs typeface="B Koodak" panose="00000700000000000000" pitchFamily="2" charset="-78"/>
          </a:endParaRPr>
        </a:p>
      </dgm:t>
    </dgm:pt>
    <dgm:pt modelId="{6CA932CB-4E22-49E0-A988-212EE271B92F}" type="parTrans" cxnId="{69B0B787-36AF-4FEE-A757-DE2BC56476A0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1A2A36D3-8466-4CCF-ADDA-BE4B92ED435D}" type="sibTrans" cxnId="{69B0B787-36AF-4FEE-A757-DE2BC56476A0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FA4AAB5D-D2DA-4AA6-BA92-854527DCF8F9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تفکر</a:t>
          </a:r>
          <a:endParaRPr lang="en-US" dirty="0">
            <a:cs typeface="B Koodak" panose="00000700000000000000" pitchFamily="2" charset="-78"/>
          </a:endParaRPr>
        </a:p>
      </dgm:t>
    </dgm:pt>
    <dgm:pt modelId="{7A2049EB-1C4F-4E8D-BB01-4E296D355B15}" type="parTrans" cxnId="{40A5E305-28CF-49AA-B0FD-F37027F5E7CD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84686E96-DEAA-40C5-B748-A17A24395D56}" type="sibTrans" cxnId="{40A5E305-28CF-49AA-B0FD-F37027F5E7CD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E53246F5-D3A0-4701-81D6-B3C3261CAFE5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تدبر/تعمق</a:t>
          </a:r>
          <a:endParaRPr lang="en-US" dirty="0">
            <a:cs typeface="B Koodak" panose="00000700000000000000" pitchFamily="2" charset="-78"/>
          </a:endParaRPr>
        </a:p>
      </dgm:t>
    </dgm:pt>
    <dgm:pt modelId="{75561828-FDA5-4462-9444-FC45884056D5}" type="parTrans" cxnId="{87D95A0C-7925-4419-B19E-C505E9A8512D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9D5DD5CC-8054-407F-ADB2-DA206594E0F0}" type="sibTrans" cxnId="{87D95A0C-7925-4419-B19E-C505E9A8512D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5876CD0B-36D7-42AC-8A26-909E0D676F93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تدبیر</a:t>
          </a:r>
          <a:endParaRPr lang="en-US" dirty="0">
            <a:cs typeface="B Koodak" panose="00000700000000000000" pitchFamily="2" charset="-78"/>
          </a:endParaRPr>
        </a:p>
      </dgm:t>
    </dgm:pt>
    <dgm:pt modelId="{ADA94F60-330C-4AE8-B499-804318C1BE99}" type="parTrans" cxnId="{109D7711-E0D9-4851-A762-094DF1AB4596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905A8D4C-1AE0-4B72-AC15-AC6AA2460256}" type="sibTrans" cxnId="{109D7711-E0D9-4851-A762-094DF1AB4596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1990E457-0A78-48FC-9339-A9E7B08916B9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تعقل</a:t>
          </a:r>
          <a:endParaRPr lang="en-US" dirty="0">
            <a:cs typeface="B Koodak" panose="00000700000000000000" pitchFamily="2" charset="-78"/>
          </a:endParaRPr>
        </a:p>
      </dgm:t>
    </dgm:pt>
    <dgm:pt modelId="{5EE554D8-B8DC-406F-80F9-319C6A2221BC}" type="parTrans" cxnId="{DE598596-ADC6-4E3C-9B41-CD7F5281B1EC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9F9982FE-A128-48DD-890D-090D793FC5D8}" type="sibTrans" cxnId="{DE598596-ADC6-4E3C-9B41-CD7F5281B1EC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998D45D4-8956-4C10-ADCD-041A02636940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تذکر</a:t>
          </a:r>
          <a:endParaRPr lang="en-US" dirty="0">
            <a:cs typeface="B Koodak" panose="00000700000000000000" pitchFamily="2" charset="-78"/>
          </a:endParaRPr>
        </a:p>
      </dgm:t>
    </dgm:pt>
    <dgm:pt modelId="{7563BF48-29DB-4C4A-8E68-5CABE3ACFF8D}" type="parTrans" cxnId="{B4A94C60-C60C-4E7F-826C-4AB8CA538F23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28F76796-9A26-4D0F-B514-A2BF5B9AA839}" type="sibTrans" cxnId="{B4A94C60-C60C-4E7F-826C-4AB8CA538F23}">
      <dgm:prSet/>
      <dgm:spPr/>
      <dgm:t>
        <a:bodyPr/>
        <a:lstStyle/>
        <a:p>
          <a:endParaRPr lang="en-US">
            <a:cs typeface="B Koodak" panose="00000700000000000000" pitchFamily="2" charset="-78"/>
          </a:endParaRPr>
        </a:p>
      </dgm:t>
    </dgm:pt>
    <dgm:pt modelId="{DF03B84D-E878-4ED8-8024-D7AB85D59DF6}" type="pres">
      <dgm:prSet presAssocID="{3A2B4A90-5790-427C-BE3E-ED8B723C87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049AE-A4F6-4C93-BF1E-954ECC771073}" type="pres">
      <dgm:prSet presAssocID="{2D6C9738-BEB6-4C6B-B317-1E9025083A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D5D16-6374-4B53-A1D8-2C320426462D}" type="pres">
      <dgm:prSet presAssocID="{1A2A36D3-8466-4CCF-ADDA-BE4B92ED435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4217805-3929-4FD4-B3AA-AF2F7570CAB3}" type="pres">
      <dgm:prSet presAssocID="{1A2A36D3-8466-4CCF-ADDA-BE4B92ED435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B1E876C-0CAC-46FB-9430-9A4C7E606983}" type="pres">
      <dgm:prSet presAssocID="{FA4AAB5D-D2DA-4AA6-BA92-854527DCF8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462B3-1358-4DCA-8E84-AD2C6FFCC57B}" type="pres">
      <dgm:prSet presAssocID="{84686E96-DEAA-40C5-B748-A17A24395D5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C5197D0-99FA-42AF-A932-3ECAFFF4CDD2}" type="pres">
      <dgm:prSet presAssocID="{84686E96-DEAA-40C5-B748-A17A24395D5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3ED4B08-E7B5-4044-966E-96F73F87D490}" type="pres">
      <dgm:prSet presAssocID="{E53246F5-D3A0-4701-81D6-B3C3261CAF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065E0-8D7E-4528-A08A-BF0087C40256}" type="pres">
      <dgm:prSet presAssocID="{9D5DD5CC-8054-407F-ADB2-DA206594E0F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FF7678D-7BE1-4E59-9FBD-CB7F6BD75ABC}" type="pres">
      <dgm:prSet presAssocID="{9D5DD5CC-8054-407F-ADB2-DA206594E0F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1B253F5-2BF8-4763-9EBE-E61EE2D96503}" type="pres">
      <dgm:prSet presAssocID="{5876CD0B-36D7-42AC-8A26-909E0D676F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4F52B-3ADD-41D3-9ADA-9BE21767C940}" type="pres">
      <dgm:prSet presAssocID="{905A8D4C-1AE0-4B72-AC15-AC6AA246025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9F51334-8747-4062-B5C5-EF99AA52DD3E}" type="pres">
      <dgm:prSet presAssocID="{905A8D4C-1AE0-4B72-AC15-AC6AA246025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3FF00B6-617C-4409-B214-0519F43C70EB}" type="pres">
      <dgm:prSet presAssocID="{1990E457-0A78-48FC-9339-A9E7B08916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FA66C-4BC3-4583-8A72-87FE0C903722}" type="pres">
      <dgm:prSet presAssocID="{9F9982FE-A128-48DD-890D-090D793FC5D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F985BC8-7EB5-4DAB-BC47-2C17EB6E14EC}" type="pres">
      <dgm:prSet presAssocID="{9F9982FE-A128-48DD-890D-090D793FC5D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B7F165B-317E-47F2-86B1-6405D151AF16}" type="pres">
      <dgm:prSet presAssocID="{998D45D4-8956-4C10-ADCD-041A0263694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5E305-28CF-49AA-B0FD-F37027F5E7CD}" srcId="{3A2B4A90-5790-427C-BE3E-ED8B723C875E}" destId="{FA4AAB5D-D2DA-4AA6-BA92-854527DCF8F9}" srcOrd="1" destOrd="0" parTransId="{7A2049EB-1C4F-4E8D-BB01-4E296D355B15}" sibTransId="{84686E96-DEAA-40C5-B748-A17A24395D56}"/>
    <dgm:cxn modelId="{6FBFD900-2018-406A-B014-1D3330DEB774}" type="presOf" srcId="{E53246F5-D3A0-4701-81D6-B3C3261CAFE5}" destId="{A3ED4B08-E7B5-4044-966E-96F73F87D490}" srcOrd="0" destOrd="0" presId="urn:microsoft.com/office/officeart/2005/8/layout/process5"/>
    <dgm:cxn modelId="{87D95A0C-7925-4419-B19E-C505E9A8512D}" srcId="{3A2B4A90-5790-427C-BE3E-ED8B723C875E}" destId="{E53246F5-D3A0-4701-81D6-B3C3261CAFE5}" srcOrd="2" destOrd="0" parTransId="{75561828-FDA5-4462-9444-FC45884056D5}" sibTransId="{9D5DD5CC-8054-407F-ADB2-DA206594E0F0}"/>
    <dgm:cxn modelId="{D316E6DE-5AAF-4759-8DE2-C09E438E63D7}" type="presOf" srcId="{3A2B4A90-5790-427C-BE3E-ED8B723C875E}" destId="{DF03B84D-E878-4ED8-8024-D7AB85D59DF6}" srcOrd="0" destOrd="0" presId="urn:microsoft.com/office/officeart/2005/8/layout/process5"/>
    <dgm:cxn modelId="{DE598596-ADC6-4E3C-9B41-CD7F5281B1EC}" srcId="{3A2B4A90-5790-427C-BE3E-ED8B723C875E}" destId="{1990E457-0A78-48FC-9339-A9E7B08916B9}" srcOrd="4" destOrd="0" parTransId="{5EE554D8-B8DC-406F-80F9-319C6A2221BC}" sibTransId="{9F9982FE-A128-48DD-890D-090D793FC5D8}"/>
    <dgm:cxn modelId="{9474D300-403F-4716-9081-BECF1A5914D9}" type="presOf" srcId="{1A2A36D3-8466-4CCF-ADDA-BE4B92ED435D}" destId="{C4CD5D16-6374-4B53-A1D8-2C320426462D}" srcOrd="0" destOrd="0" presId="urn:microsoft.com/office/officeart/2005/8/layout/process5"/>
    <dgm:cxn modelId="{69B0B787-36AF-4FEE-A757-DE2BC56476A0}" srcId="{3A2B4A90-5790-427C-BE3E-ED8B723C875E}" destId="{2D6C9738-BEB6-4C6B-B317-1E9025083A8B}" srcOrd="0" destOrd="0" parTransId="{6CA932CB-4E22-49E0-A988-212EE271B92F}" sibTransId="{1A2A36D3-8466-4CCF-ADDA-BE4B92ED435D}"/>
    <dgm:cxn modelId="{FD9615F0-EF33-4C4B-8587-F705EC238FCB}" type="presOf" srcId="{84686E96-DEAA-40C5-B748-A17A24395D56}" destId="{AC5197D0-99FA-42AF-A932-3ECAFFF4CDD2}" srcOrd="1" destOrd="0" presId="urn:microsoft.com/office/officeart/2005/8/layout/process5"/>
    <dgm:cxn modelId="{109D7711-E0D9-4851-A762-094DF1AB4596}" srcId="{3A2B4A90-5790-427C-BE3E-ED8B723C875E}" destId="{5876CD0B-36D7-42AC-8A26-909E0D676F93}" srcOrd="3" destOrd="0" parTransId="{ADA94F60-330C-4AE8-B499-804318C1BE99}" sibTransId="{905A8D4C-1AE0-4B72-AC15-AC6AA2460256}"/>
    <dgm:cxn modelId="{6AF3AECA-5B17-46AE-A158-2BC208559586}" type="presOf" srcId="{2D6C9738-BEB6-4C6B-B317-1E9025083A8B}" destId="{D8F049AE-A4F6-4C93-BF1E-954ECC771073}" srcOrd="0" destOrd="0" presId="urn:microsoft.com/office/officeart/2005/8/layout/process5"/>
    <dgm:cxn modelId="{83DAB55E-B786-4D34-A8CB-BBB78910FC0D}" type="presOf" srcId="{1990E457-0A78-48FC-9339-A9E7B08916B9}" destId="{63FF00B6-617C-4409-B214-0519F43C70EB}" srcOrd="0" destOrd="0" presId="urn:microsoft.com/office/officeart/2005/8/layout/process5"/>
    <dgm:cxn modelId="{18227CA4-01D7-4225-951B-C4FC0BF259B1}" type="presOf" srcId="{998D45D4-8956-4C10-ADCD-041A02636940}" destId="{2B7F165B-317E-47F2-86B1-6405D151AF16}" srcOrd="0" destOrd="0" presId="urn:microsoft.com/office/officeart/2005/8/layout/process5"/>
    <dgm:cxn modelId="{6D69E9B0-1318-4B54-8230-8A79892AAA05}" type="presOf" srcId="{9D5DD5CC-8054-407F-ADB2-DA206594E0F0}" destId="{1E4065E0-8D7E-4528-A08A-BF0087C40256}" srcOrd="0" destOrd="0" presId="urn:microsoft.com/office/officeart/2005/8/layout/process5"/>
    <dgm:cxn modelId="{B24C6A78-8B46-446A-9483-2EA9030C7449}" type="presOf" srcId="{FA4AAB5D-D2DA-4AA6-BA92-854527DCF8F9}" destId="{CB1E876C-0CAC-46FB-9430-9A4C7E606983}" srcOrd="0" destOrd="0" presId="urn:microsoft.com/office/officeart/2005/8/layout/process5"/>
    <dgm:cxn modelId="{CBE5A223-C63E-45A8-92FB-BC5CA6EF1CD3}" type="presOf" srcId="{1A2A36D3-8466-4CCF-ADDA-BE4B92ED435D}" destId="{14217805-3929-4FD4-B3AA-AF2F7570CAB3}" srcOrd="1" destOrd="0" presId="urn:microsoft.com/office/officeart/2005/8/layout/process5"/>
    <dgm:cxn modelId="{4D9F7DB3-BA4C-4065-A7AA-0CD3DA0911D8}" type="presOf" srcId="{905A8D4C-1AE0-4B72-AC15-AC6AA2460256}" destId="{EA04F52B-3ADD-41D3-9ADA-9BE21767C940}" srcOrd="0" destOrd="0" presId="urn:microsoft.com/office/officeart/2005/8/layout/process5"/>
    <dgm:cxn modelId="{722EB9E9-DE93-497A-8F82-EA352F508A2E}" type="presOf" srcId="{9D5DD5CC-8054-407F-ADB2-DA206594E0F0}" destId="{FFF7678D-7BE1-4E59-9FBD-CB7F6BD75ABC}" srcOrd="1" destOrd="0" presId="urn:microsoft.com/office/officeart/2005/8/layout/process5"/>
    <dgm:cxn modelId="{2C95B49B-1791-452D-856D-EA84F9CAE9EE}" type="presOf" srcId="{9F9982FE-A128-48DD-890D-090D793FC5D8}" destId="{722FA66C-4BC3-4583-8A72-87FE0C903722}" srcOrd="0" destOrd="0" presId="urn:microsoft.com/office/officeart/2005/8/layout/process5"/>
    <dgm:cxn modelId="{B4A94C60-C60C-4E7F-826C-4AB8CA538F23}" srcId="{3A2B4A90-5790-427C-BE3E-ED8B723C875E}" destId="{998D45D4-8956-4C10-ADCD-041A02636940}" srcOrd="5" destOrd="0" parTransId="{7563BF48-29DB-4C4A-8E68-5CABE3ACFF8D}" sibTransId="{28F76796-9A26-4D0F-B514-A2BF5B9AA839}"/>
    <dgm:cxn modelId="{6DF855B1-0B66-4BC3-9673-4E2CE8ED3CF3}" type="presOf" srcId="{84686E96-DEAA-40C5-B748-A17A24395D56}" destId="{857462B3-1358-4DCA-8E84-AD2C6FFCC57B}" srcOrd="0" destOrd="0" presId="urn:microsoft.com/office/officeart/2005/8/layout/process5"/>
    <dgm:cxn modelId="{AA731B31-ECC1-4E8B-A5AC-493EA59D3116}" type="presOf" srcId="{9F9982FE-A128-48DD-890D-090D793FC5D8}" destId="{3F985BC8-7EB5-4DAB-BC47-2C17EB6E14EC}" srcOrd="1" destOrd="0" presId="urn:microsoft.com/office/officeart/2005/8/layout/process5"/>
    <dgm:cxn modelId="{9B07E247-7053-4606-982C-DDA48D96B741}" type="presOf" srcId="{905A8D4C-1AE0-4B72-AC15-AC6AA2460256}" destId="{79F51334-8747-4062-B5C5-EF99AA52DD3E}" srcOrd="1" destOrd="0" presId="urn:microsoft.com/office/officeart/2005/8/layout/process5"/>
    <dgm:cxn modelId="{EA81DE7A-7D21-4AAE-A30D-6E610DB816AF}" type="presOf" srcId="{5876CD0B-36D7-42AC-8A26-909E0D676F93}" destId="{31B253F5-2BF8-4763-9EBE-E61EE2D96503}" srcOrd="0" destOrd="0" presId="urn:microsoft.com/office/officeart/2005/8/layout/process5"/>
    <dgm:cxn modelId="{A1E1AEC3-5528-45F1-9BE4-39716C96CB1D}" type="presParOf" srcId="{DF03B84D-E878-4ED8-8024-D7AB85D59DF6}" destId="{D8F049AE-A4F6-4C93-BF1E-954ECC771073}" srcOrd="0" destOrd="0" presId="urn:microsoft.com/office/officeart/2005/8/layout/process5"/>
    <dgm:cxn modelId="{40B3E568-0518-482D-8183-8D03A605418E}" type="presParOf" srcId="{DF03B84D-E878-4ED8-8024-D7AB85D59DF6}" destId="{C4CD5D16-6374-4B53-A1D8-2C320426462D}" srcOrd="1" destOrd="0" presId="urn:microsoft.com/office/officeart/2005/8/layout/process5"/>
    <dgm:cxn modelId="{46FDD55A-F6E9-4110-AF4E-0F8C65A92EAD}" type="presParOf" srcId="{C4CD5D16-6374-4B53-A1D8-2C320426462D}" destId="{14217805-3929-4FD4-B3AA-AF2F7570CAB3}" srcOrd="0" destOrd="0" presId="urn:microsoft.com/office/officeart/2005/8/layout/process5"/>
    <dgm:cxn modelId="{320D99AA-B4D2-4AF4-AFE6-BEA3D3909E28}" type="presParOf" srcId="{DF03B84D-E878-4ED8-8024-D7AB85D59DF6}" destId="{CB1E876C-0CAC-46FB-9430-9A4C7E606983}" srcOrd="2" destOrd="0" presId="urn:microsoft.com/office/officeart/2005/8/layout/process5"/>
    <dgm:cxn modelId="{33BA7DE8-FD8F-4E40-9876-7498405C3E0E}" type="presParOf" srcId="{DF03B84D-E878-4ED8-8024-D7AB85D59DF6}" destId="{857462B3-1358-4DCA-8E84-AD2C6FFCC57B}" srcOrd="3" destOrd="0" presId="urn:microsoft.com/office/officeart/2005/8/layout/process5"/>
    <dgm:cxn modelId="{31DCAD42-35AB-4FB3-8C41-10BA9B7270D3}" type="presParOf" srcId="{857462B3-1358-4DCA-8E84-AD2C6FFCC57B}" destId="{AC5197D0-99FA-42AF-A932-3ECAFFF4CDD2}" srcOrd="0" destOrd="0" presId="urn:microsoft.com/office/officeart/2005/8/layout/process5"/>
    <dgm:cxn modelId="{8B588600-38B2-4786-8FE6-8C0B17B33251}" type="presParOf" srcId="{DF03B84D-E878-4ED8-8024-D7AB85D59DF6}" destId="{A3ED4B08-E7B5-4044-966E-96F73F87D490}" srcOrd="4" destOrd="0" presId="urn:microsoft.com/office/officeart/2005/8/layout/process5"/>
    <dgm:cxn modelId="{CBE3A457-28CF-4175-94C4-B0E1F9DCA2BE}" type="presParOf" srcId="{DF03B84D-E878-4ED8-8024-D7AB85D59DF6}" destId="{1E4065E0-8D7E-4528-A08A-BF0087C40256}" srcOrd="5" destOrd="0" presId="urn:microsoft.com/office/officeart/2005/8/layout/process5"/>
    <dgm:cxn modelId="{F26CF92B-344D-488E-8DDD-6BE2CB394628}" type="presParOf" srcId="{1E4065E0-8D7E-4528-A08A-BF0087C40256}" destId="{FFF7678D-7BE1-4E59-9FBD-CB7F6BD75ABC}" srcOrd="0" destOrd="0" presId="urn:microsoft.com/office/officeart/2005/8/layout/process5"/>
    <dgm:cxn modelId="{46A7608B-E05A-4261-9848-FA16DD3790D7}" type="presParOf" srcId="{DF03B84D-E878-4ED8-8024-D7AB85D59DF6}" destId="{31B253F5-2BF8-4763-9EBE-E61EE2D96503}" srcOrd="6" destOrd="0" presId="urn:microsoft.com/office/officeart/2005/8/layout/process5"/>
    <dgm:cxn modelId="{CE2F52D3-0167-4791-B513-093C4AFB787E}" type="presParOf" srcId="{DF03B84D-E878-4ED8-8024-D7AB85D59DF6}" destId="{EA04F52B-3ADD-41D3-9ADA-9BE21767C940}" srcOrd="7" destOrd="0" presId="urn:microsoft.com/office/officeart/2005/8/layout/process5"/>
    <dgm:cxn modelId="{E10C2A11-6B01-4732-A60A-3F50332FF63F}" type="presParOf" srcId="{EA04F52B-3ADD-41D3-9ADA-9BE21767C940}" destId="{79F51334-8747-4062-B5C5-EF99AA52DD3E}" srcOrd="0" destOrd="0" presId="urn:microsoft.com/office/officeart/2005/8/layout/process5"/>
    <dgm:cxn modelId="{38B69365-0ADE-4A6D-940D-6CD91FB85301}" type="presParOf" srcId="{DF03B84D-E878-4ED8-8024-D7AB85D59DF6}" destId="{63FF00B6-617C-4409-B214-0519F43C70EB}" srcOrd="8" destOrd="0" presId="urn:microsoft.com/office/officeart/2005/8/layout/process5"/>
    <dgm:cxn modelId="{95AEC01B-BC3F-4490-8804-44472FFBC579}" type="presParOf" srcId="{DF03B84D-E878-4ED8-8024-D7AB85D59DF6}" destId="{722FA66C-4BC3-4583-8A72-87FE0C903722}" srcOrd="9" destOrd="0" presId="urn:microsoft.com/office/officeart/2005/8/layout/process5"/>
    <dgm:cxn modelId="{B5D3DACD-CD5B-492E-8112-BBBD4566E814}" type="presParOf" srcId="{722FA66C-4BC3-4583-8A72-87FE0C903722}" destId="{3F985BC8-7EB5-4DAB-BC47-2C17EB6E14EC}" srcOrd="0" destOrd="0" presId="urn:microsoft.com/office/officeart/2005/8/layout/process5"/>
    <dgm:cxn modelId="{1E9AB26A-DCFC-4D0C-AA32-41EA331BF361}" type="presParOf" srcId="{DF03B84D-E878-4ED8-8024-D7AB85D59DF6}" destId="{2B7F165B-317E-47F2-86B1-6405D151AF1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5F0895-A2DB-4F8C-AAE1-A95675C23DF2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BEBE95-5E7E-482A-A2D3-0A422B9A33E9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علم: کسب معرفت از طریق تجربه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A87515A2-7FDC-48EB-A291-32ECACD38EFA}" type="par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1A984F4-BE82-46E6-944C-3FDBE3429941}" type="sib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215F515-50C4-4A98-B1B3-BB518CF829B9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فلسفه: کسب معرفت از طریق استدلالهای عقلی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6EE6D7D1-E5C1-4828-978A-3DB843F51A46}" type="par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28649A25-25AB-468E-8EC2-E2E6ADC50BD4}" type="sib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97392294-5A6C-45A1-AE3A-5B682FB26E3B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شهود: کسب معرفت از طریق غیرمتعارف و شخصی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93813F3-6588-400A-9380-49400182650D}" type="par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B62044AD-9325-4049-B3FB-F5E88F980959}" type="sib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D87341C4-36C6-4162-9CB6-72A874649A34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هنر: معرفت زیبایی‌شناسی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F59DD684-35B8-4B02-8AFF-BB08B867E020}" type="par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C85F35E-2BFA-4D16-A083-6E562A751B2C}" type="sib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4DD710E-CCF6-4A03-9206-22DE2E6341BF}" type="pres">
      <dgm:prSet presAssocID="{0C5F0895-A2DB-4F8C-AAE1-A95675C23DF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8F4F-E070-4FF8-84C5-9410D954F158}" type="pres">
      <dgm:prSet presAssocID="{0C5F0895-A2DB-4F8C-AAE1-A95675C23DF2}" presName="diamond" presStyleLbl="bgShp" presStyleIdx="0" presStyleCnt="1"/>
      <dgm:spPr/>
    </dgm:pt>
    <dgm:pt modelId="{D54DF6CE-8309-4E85-B59C-DCEA83FF4B93}" type="pres">
      <dgm:prSet presAssocID="{0C5F0895-A2DB-4F8C-AAE1-A95675C23DF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1DE7B-94AF-4805-B89B-FF5E05C06F0F}" type="pres">
      <dgm:prSet presAssocID="{0C5F0895-A2DB-4F8C-AAE1-A95675C23DF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F0F37-5127-4777-BD2D-0B8DFE96DAF0}" type="pres">
      <dgm:prSet presAssocID="{0C5F0895-A2DB-4F8C-AAE1-A95675C23DF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29830-C962-4B75-ADAE-86F3C9F6096C}" type="pres">
      <dgm:prSet presAssocID="{0C5F0895-A2DB-4F8C-AAE1-A95675C23DF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8F43-D04C-4A09-9E9A-1C10ACF63A5A}" type="presOf" srcId="{97392294-5A6C-45A1-AE3A-5B682FB26E3B}" destId="{203F0F37-5127-4777-BD2D-0B8DFE96DAF0}" srcOrd="0" destOrd="0" presId="urn:microsoft.com/office/officeart/2005/8/layout/matrix3"/>
    <dgm:cxn modelId="{D5694277-4109-4E34-B424-7707A686C470}" srcId="{0C5F0895-A2DB-4F8C-AAE1-A95675C23DF2}" destId="{D87341C4-36C6-4162-9CB6-72A874649A34}" srcOrd="3" destOrd="0" parTransId="{F59DD684-35B8-4B02-8AFF-BB08B867E020}" sibTransId="{4C85F35E-2BFA-4D16-A083-6E562A751B2C}"/>
    <dgm:cxn modelId="{466806D8-D35F-426C-AA16-4B0B8FD32E77}" type="presOf" srcId="{0C5F0895-A2DB-4F8C-AAE1-A95675C23DF2}" destId="{54DD710E-CCF6-4A03-9206-22DE2E6341BF}" srcOrd="0" destOrd="0" presId="urn:microsoft.com/office/officeart/2005/8/layout/matrix3"/>
    <dgm:cxn modelId="{137BAD20-C081-48A2-A671-659FC9B13446}" srcId="{0C5F0895-A2DB-4F8C-AAE1-A95675C23DF2}" destId="{B6BEBE95-5E7E-482A-A2D3-0A422B9A33E9}" srcOrd="0" destOrd="0" parTransId="{A87515A2-7FDC-48EB-A291-32ECACD38EFA}" sibTransId="{51A984F4-BE82-46E6-944C-3FDBE3429941}"/>
    <dgm:cxn modelId="{3E333967-58C7-4928-A0FB-047B8F754CFC}" type="presOf" srcId="{B6BEBE95-5E7E-482A-A2D3-0A422B9A33E9}" destId="{D54DF6CE-8309-4E85-B59C-DCEA83FF4B93}" srcOrd="0" destOrd="0" presId="urn:microsoft.com/office/officeart/2005/8/layout/matrix3"/>
    <dgm:cxn modelId="{F078CC8A-51E4-43D3-8B84-C00D8EA5B2DA}" srcId="{0C5F0895-A2DB-4F8C-AAE1-A95675C23DF2}" destId="{97392294-5A6C-45A1-AE3A-5B682FB26E3B}" srcOrd="2" destOrd="0" parTransId="{493813F3-6588-400A-9380-49400182650D}" sibTransId="{B62044AD-9325-4049-B3FB-F5E88F980959}"/>
    <dgm:cxn modelId="{0AF7AACD-C57C-4067-B378-6AA7E59A2E67}" srcId="{0C5F0895-A2DB-4F8C-AAE1-A95675C23DF2}" destId="{5215F515-50C4-4A98-B1B3-BB518CF829B9}" srcOrd="1" destOrd="0" parTransId="{6EE6D7D1-E5C1-4828-978A-3DB843F51A46}" sibTransId="{28649A25-25AB-468E-8EC2-E2E6ADC50BD4}"/>
    <dgm:cxn modelId="{895F19C1-C3F9-4A08-9B57-DFA270BDFD01}" type="presOf" srcId="{D87341C4-36C6-4162-9CB6-72A874649A34}" destId="{FAD29830-C962-4B75-ADAE-86F3C9F6096C}" srcOrd="0" destOrd="0" presId="urn:microsoft.com/office/officeart/2005/8/layout/matrix3"/>
    <dgm:cxn modelId="{698B4ECF-D3C1-4B17-89F1-063655830C29}" type="presOf" srcId="{5215F515-50C4-4A98-B1B3-BB518CF829B9}" destId="{4DF1DE7B-94AF-4805-B89B-FF5E05C06F0F}" srcOrd="0" destOrd="0" presId="urn:microsoft.com/office/officeart/2005/8/layout/matrix3"/>
    <dgm:cxn modelId="{614A4C1B-0E40-4FAB-8CBB-66CFC76A8563}" type="presParOf" srcId="{54DD710E-CCF6-4A03-9206-22DE2E6341BF}" destId="{6C628F4F-E070-4FF8-84C5-9410D954F158}" srcOrd="0" destOrd="0" presId="urn:microsoft.com/office/officeart/2005/8/layout/matrix3"/>
    <dgm:cxn modelId="{9A536F8D-719B-483A-80F2-BAF251AC7AD4}" type="presParOf" srcId="{54DD710E-CCF6-4A03-9206-22DE2E6341BF}" destId="{D54DF6CE-8309-4E85-B59C-DCEA83FF4B93}" srcOrd="1" destOrd="0" presId="urn:microsoft.com/office/officeart/2005/8/layout/matrix3"/>
    <dgm:cxn modelId="{720315F2-DEA8-40DE-8C83-976B6E7FBFA3}" type="presParOf" srcId="{54DD710E-CCF6-4A03-9206-22DE2E6341BF}" destId="{4DF1DE7B-94AF-4805-B89B-FF5E05C06F0F}" srcOrd="2" destOrd="0" presId="urn:microsoft.com/office/officeart/2005/8/layout/matrix3"/>
    <dgm:cxn modelId="{0E954B72-7A90-4CE3-8F3A-3B3F4F96C146}" type="presParOf" srcId="{54DD710E-CCF6-4A03-9206-22DE2E6341BF}" destId="{203F0F37-5127-4777-BD2D-0B8DFE96DAF0}" srcOrd="3" destOrd="0" presId="urn:microsoft.com/office/officeart/2005/8/layout/matrix3"/>
    <dgm:cxn modelId="{AE615905-1428-454B-A1C4-289411626827}" type="presParOf" srcId="{54DD710E-CCF6-4A03-9206-22DE2E6341BF}" destId="{FAD29830-C962-4B75-ADAE-86F3C9F609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5F0895-A2DB-4F8C-AAE1-A95675C23DF2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BEBE95-5E7E-482A-A2D3-0A422B9A33E9}">
      <dgm:prSet phldrT="[Text]" custT="1"/>
      <dgm:spPr/>
      <dgm:t>
        <a:bodyPr/>
        <a:lstStyle/>
        <a:p>
          <a:r>
            <a: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</a:t>
          </a:r>
        </a:p>
        <a:p>
          <a:endParaRPr lang="fa-IR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  <a:p>
          <a:endParaRPr lang="en-US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A87515A2-7FDC-48EB-A291-32ECACD38EFA}" type="par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1A984F4-BE82-46E6-944C-3FDBE3429941}" type="sib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215F515-50C4-4A98-B1B3-BB518CF829B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a-I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6EE6D7D1-E5C1-4828-978A-3DB843F51A46}" type="par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28649A25-25AB-468E-8EC2-E2E6ADC50BD4}" type="sib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97392294-5A6C-45A1-AE3A-5B682FB26E3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a-I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93813F3-6588-400A-9380-49400182650D}" type="par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B62044AD-9325-4049-B3FB-F5E88F980959}" type="sib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D87341C4-36C6-4162-9CB6-72A874649A3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a-I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F59DD684-35B8-4B02-8AFF-BB08B867E020}" type="par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C85F35E-2BFA-4D16-A083-6E562A751B2C}" type="sib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4DD710E-CCF6-4A03-9206-22DE2E6341BF}" type="pres">
      <dgm:prSet presAssocID="{0C5F0895-A2DB-4F8C-AAE1-A95675C23DF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8F4F-E070-4FF8-84C5-9410D954F158}" type="pres">
      <dgm:prSet presAssocID="{0C5F0895-A2DB-4F8C-AAE1-A95675C23DF2}" presName="diamond" presStyleLbl="bgShp" presStyleIdx="0" presStyleCnt="1"/>
      <dgm:spPr/>
    </dgm:pt>
    <dgm:pt modelId="{D54DF6CE-8309-4E85-B59C-DCEA83FF4B93}" type="pres">
      <dgm:prSet presAssocID="{0C5F0895-A2DB-4F8C-AAE1-A95675C23DF2}" presName="quad1" presStyleLbl="node1" presStyleIdx="0" presStyleCnt="4" custScaleX="151462" custScaleY="173515" custLinFactNeighborX="-13970" custLinFactNeighborY="1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1DE7B-94AF-4805-B89B-FF5E05C06F0F}" type="pres">
      <dgm:prSet presAssocID="{0C5F0895-A2DB-4F8C-AAE1-A95675C23DF2}" presName="quad2" presStyleLbl="node1" presStyleIdx="1" presStyleCnt="4" custScaleX="74952" custScaleY="59945" custLinFactNeighborX="53900" custLinFactNeighborY="40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F0F37-5127-4777-BD2D-0B8DFE96DAF0}" type="pres">
      <dgm:prSet presAssocID="{0C5F0895-A2DB-4F8C-AAE1-A95675C23DF2}" presName="quad3" presStyleLbl="node1" presStyleIdx="2" presStyleCnt="4" custScaleX="74952" custScaleY="59945" custLinFactX="26820" custLinFactNeighborX="100000" custLinFactNeighborY="-21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29830-C962-4B75-ADAE-86F3C9F6096C}" type="pres">
      <dgm:prSet presAssocID="{0C5F0895-A2DB-4F8C-AAE1-A95675C23DF2}" presName="quad4" presStyleLbl="node1" presStyleIdx="3" presStyleCnt="4" custScaleX="74952" custScaleY="59945" custLinFactNeighborX="90753" custLinFactNeighborY="-22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8F43-D04C-4A09-9E9A-1C10ACF63A5A}" type="presOf" srcId="{97392294-5A6C-45A1-AE3A-5B682FB26E3B}" destId="{203F0F37-5127-4777-BD2D-0B8DFE96DAF0}" srcOrd="0" destOrd="0" presId="urn:microsoft.com/office/officeart/2005/8/layout/matrix3"/>
    <dgm:cxn modelId="{D5694277-4109-4E34-B424-7707A686C470}" srcId="{0C5F0895-A2DB-4F8C-AAE1-A95675C23DF2}" destId="{D87341C4-36C6-4162-9CB6-72A874649A34}" srcOrd="3" destOrd="0" parTransId="{F59DD684-35B8-4B02-8AFF-BB08B867E020}" sibTransId="{4C85F35E-2BFA-4D16-A083-6E562A751B2C}"/>
    <dgm:cxn modelId="{466806D8-D35F-426C-AA16-4B0B8FD32E77}" type="presOf" srcId="{0C5F0895-A2DB-4F8C-AAE1-A95675C23DF2}" destId="{54DD710E-CCF6-4A03-9206-22DE2E6341BF}" srcOrd="0" destOrd="0" presId="urn:microsoft.com/office/officeart/2005/8/layout/matrix3"/>
    <dgm:cxn modelId="{137BAD20-C081-48A2-A671-659FC9B13446}" srcId="{0C5F0895-A2DB-4F8C-AAE1-A95675C23DF2}" destId="{B6BEBE95-5E7E-482A-A2D3-0A422B9A33E9}" srcOrd="0" destOrd="0" parTransId="{A87515A2-7FDC-48EB-A291-32ECACD38EFA}" sibTransId="{51A984F4-BE82-46E6-944C-3FDBE3429941}"/>
    <dgm:cxn modelId="{3E333967-58C7-4928-A0FB-047B8F754CFC}" type="presOf" srcId="{B6BEBE95-5E7E-482A-A2D3-0A422B9A33E9}" destId="{D54DF6CE-8309-4E85-B59C-DCEA83FF4B93}" srcOrd="0" destOrd="0" presId="urn:microsoft.com/office/officeart/2005/8/layout/matrix3"/>
    <dgm:cxn modelId="{F078CC8A-51E4-43D3-8B84-C00D8EA5B2DA}" srcId="{0C5F0895-A2DB-4F8C-AAE1-A95675C23DF2}" destId="{97392294-5A6C-45A1-AE3A-5B682FB26E3B}" srcOrd="2" destOrd="0" parTransId="{493813F3-6588-400A-9380-49400182650D}" sibTransId="{B62044AD-9325-4049-B3FB-F5E88F980959}"/>
    <dgm:cxn modelId="{0AF7AACD-C57C-4067-B378-6AA7E59A2E67}" srcId="{0C5F0895-A2DB-4F8C-AAE1-A95675C23DF2}" destId="{5215F515-50C4-4A98-B1B3-BB518CF829B9}" srcOrd="1" destOrd="0" parTransId="{6EE6D7D1-E5C1-4828-978A-3DB843F51A46}" sibTransId="{28649A25-25AB-468E-8EC2-E2E6ADC50BD4}"/>
    <dgm:cxn modelId="{895F19C1-C3F9-4A08-9B57-DFA270BDFD01}" type="presOf" srcId="{D87341C4-36C6-4162-9CB6-72A874649A34}" destId="{FAD29830-C962-4B75-ADAE-86F3C9F6096C}" srcOrd="0" destOrd="0" presId="urn:microsoft.com/office/officeart/2005/8/layout/matrix3"/>
    <dgm:cxn modelId="{698B4ECF-D3C1-4B17-89F1-063655830C29}" type="presOf" srcId="{5215F515-50C4-4A98-B1B3-BB518CF829B9}" destId="{4DF1DE7B-94AF-4805-B89B-FF5E05C06F0F}" srcOrd="0" destOrd="0" presId="urn:microsoft.com/office/officeart/2005/8/layout/matrix3"/>
    <dgm:cxn modelId="{614A4C1B-0E40-4FAB-8CBB-66CFC76A8563}" type="presParOf" srcId="{54DD710E-CCF6-4A03-9206-22DE2E6341BF}" destId="{6C628F4F-E070-4FF8-84C5-9410D954F158}" srcOrd="0" destOrd="0" presId="urn:microsoft.com/office/officeart/2005/8/layout/matrix3"/>
    <dgm:cxn modelId="{9A536F8D-719B-483A-80F2-BAF251AC7AD4}" type="presParOf" srcId="{54DD710E-CCF6-4A03-9206-22DE2E6341BF}" destId="{D54DF6CE-8309-4E85-B59C-DCEA83FF4B93}" srcOrd="1" destOrd="0" presId="urn:microsoft.com/office/officeart/2005/8/layout/matrix3"/>
    <dgm:cxn modelId="{720315F2-DEA8-40DE-8C83-976B6E7FBFA3}" type="presParOf" srcId="{54DD710E-CCF6-4A03-9206-22DE2E6341BF}" destId="{4DF1DE7B-94AF-4805-B89B-FF5E05C06F0F}" srcOrd="2" destOrd="0" presId="urn:microsoft.com/office/officeart/2005/8/layout/matrix3"/>
    <dgm:cxn modelId="{0E954B72-7A90-4CE3-8F3A-3B3F4F96C146}" type="presParOf" srcId="{54DD710E-CCF6-4A03-9206-22DE2E6341BF}" destId="{203F0F37-5127-4777-BD2D-0B8DFE96DAF0}" srcOrd="3" destOrd="0" presId="urn:microsoft.com/office/officeart/2005/8/layout/matrix3"/>
    <dgm:cxn modelId="{AE615905-1428-454B-A1C4-289411626827}" type="presParOf" srcId="{54DD710E-CCF6-4A03-9206-22DE2E6341BF}" destId="{FAD29830-C962-4B75-ADAE-86F3C9F609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23593-1215-4F82-AE62-D4D2085A348B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C0F32-EB0E-4441-B747-300A891DAF2B}">
      <dgm:prSet phldrT="[Text]" custT="1"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2400" dirty="0">
              <a:solidFill>
                <a:srgbClr val="FF0000"/>
              </a:solidFill>
              <a:cs typeface="B Roya" panose="00000400000000000000" pitchFamily="2" charset="-78"/>
            </a:rPr>
            <a:t>فلسفه علم/فلسفه معرفت به صورت عمومی یا مختص هر رشته</a:t>
          </a:r>
          <a:endParaRPr lang="en-US" sz="2400" dirty="0">
            <a:solidFill>
              <a:srgbClr val="FF0000"/>
            </a:solidFill>
            <a:cs typeface="B Roya" panose="00000400000000000000" pitchFamily="2" charset="-78"/>
          </a:endParaRPr>
        </a:p>
      </dgm:t>
    </dgm:pt>
    <dgm:pt modelId="{FD05AB3A-EAC8-4E00-8F17-CF54A6603D55}" type="parTrans" cxnId="{80417B2A-41E4-494A-BE62-57B3C270BDED}">
      <dgm:prSet/>
      <dgm:spPr/>
      <dgm:t>
        <a:bodyPr/>
        <a:lstStyle/>
        <a:p>
          <a:endParaRPr lang="en-US" sz="1400">
            <a:cs typeface="B Roya" panose="00000400000000000000" pitchFamily="2" charset="-78"/>
          </a:endParaRPr>
        </a:p>
      </dgm:t>
    </dgm:pt>
    <dgm:pt modelId="{0D6EDD7B-5D12-4DCF-A7F5-17F78AF00FCE}" type="sibTrans" cxnId="{80417B2A-41E4-494A-BE62-57B3C270BDED}">
      <dgm:prSet/>
      <dgm:spPr/>
      <dgm:t>
        <a:bodyPr/>
        <a:lstStyle/>
        <a:p>
          <a:endParaRPr lang="en-US" sz="1400">
            <a:cs typeface="B Roya" panose="00000400000000000000" pitchFamily="2" charset="-78"/>
          </a:endParaRPr>
        </a:p>
      </dgm:t>
    </dgm:pt>
    <dgm:pt modelId="{4AC69FAD-94B0-4F42-80F0-7F52BBE143FC}">
      <dgm:prSet phldrT="[Text]" custT="1"/>
      <dgm:spPr/>
      <dgm:t>
        <a:bodyPr/>
        <a:lstStyle/>
        <a:p>
          <a:r>
            <a:rPr lang="fa-IR" sz="1800" dirty="0">
              <a:cs typeface="B Roya" panose="00000400000000000000" pitchFamily="2" charset="-78"/>
            </a:rPr>
            <a:t>معرفت‌شناسی</a:t>
          </a:r>
          <a:endParaRPr lang="en-US" sz="2000" dirty="0">
            <a:cs typeface="B Roya" panose="00000400000000000000" pitchFamily="2" charset="-78"/>
          </a:endParaRPr>
        </a:p>
      </dgm:t>
    </dgm:pt>
    <dgm:pt modelId="{323FE7DE-AEAD-4D23-8A20-632B5DC47AF1}" type="parTrans" cxnId="{9F7439DB-9389-4DC0-A1FB-33E07EA5FEC6}">
      <dgm:prSet custT="1"/>
      <dgm:spPr/>
      <dgm:t>
        <a:bodyPr/>
        <a:lstStyle/>
        <a:p>
          <a:endParaRPr lang="en-US" sz="1400">
            <a:cs typeface="B Roya" panose="00000400000000000000" pitchFamily="2" charset="-78"/>
          </a:endParaRPr>
        </a:p>
      </dgm:t>
    </dgm:pt>
    <dgm:pt modelId="{B3B70CAF-E808-4798-9436-E10FE9A36575}" type="sibTrans" cxnId="{9F7439DB-9389-4DC0-A1FB-33E07EA5FEC6}">
      <dgm:prSet/>
      <dgm:spPr/>
      <dgm:t>
        <a:bodyPr/>
        <a:lstStyle/>
        <a:p>
          <a:endParaRPr lang="en-US" sz="1400">
            <a:cs typeface="B Roya" panose="00000400000000000000" pitchFamily="2" charset="-78"/>
          </a:endParaRPr>
        </a:p>
      </dgm:t>
    </dgm:pt>
    <dgm:pt modelId="{A306B674-1293-4E6A-A4FD-DD69611877F2}">
      <dgm:prSet phldrT="[Text]" custT="1"/>
      <dgm:spPr/>
      <dgm:t>
        <a:bodyPr/>
        <a:lstStyle/>
        <a:p>
          <a:r>
            <a:rPr lang="fa-IR" sz="2000" dirty="0">
              <a:cs typeface="B Roya" panose="00000400000000000000" pitchFamily="2" charset="-78"/>
            </a:rPr>
            <a:t>روش‌شناسی</a:t>
          </a:r>
          <a:endParaRPr lang="en-US" sz="2000" dirty="0">
            <a:cs typeface="B Roya" panose="00000400000000000000" pitchFamily="2" charset="-78"/>
          </a:endParaRPr>
        </a:p>
      </dgm:t>
    </dgm:pt>
    <dgm:pt modelId="{BEA89B2B-DB34-4DA1-AEA4-F6353BB08D3D}" type="parTrans" cxnId="{ECD02EDD-D526-4CF1-8B6B-D12E2DB628BE}">
      <dgm:prSet custT="1"/>
      <dgm:spPr/>
      <dgm:t>
        <a:bodyPr/>
        <a:lstStyle/>
        <a:p>
          <a:endParaRPr lang="en-US" sz="1400">
            <a:cs typeface="B Roya" panose="00000400000000000000" pitchFamily="2" charset="-78"/>
          </a:endParaRPr>
        </a:p>
      </dgm:t>
    </dgm:pt>
    <dgm:pt modelId="{11618772-09E8-4F01-B649-712D2E85DBF7}" type="sibTrans" cxnId="{ECD02EDD-D526-4CF1-8B6B-D12E2DB628BE}">
      <dgm:prSet/>
      <dgm:spPr/>
      <dgm:t>
        <a:bodyPr/>
        <a:lstStyle/>
        <a:p>
          <a:endParaRPr lang="en-US" sz="1400">
            <a:cs typeface="B Roya" panose="00000400000000000000" pitchFamily="2" charset="-78"/>
          </a:endParaRPr>
        </a:p>
      </dgm:t>
    </dgm:pt>
    <dgm:pt modelId="{80732AC6-983C-42DE-BEC6-426CF825ACEB}">
      <dgm:prSet phldrT="[Text]" custT="1"/>
      <dgm:spPr/>
      <dgm:t>
        <a:bodyPr/>
        <a:lstStyle/>
        <a:p>
          <a:r>
            <a:rPr lang="fa-IR" sz="2000" dirty="0">
              <a:cs typeface="B Roya" panose="00000400000000000000" pitchFamily="2" charset="-78"/>
            </a:rPr>
            <a:t>هستی‌شناسی</a:t>
          </a:r>
          <a:endParaRPr lang="en-US" sz="2000" dirty="0">
            <a:cs typeface="B Roya" panose="00000400000000000000" pitchFamily="2" charset="-78"/>
          </a:endParaRPr>
        </a:p>
      </dgm:t>
    </dgm:pt>
    <dgm:pt modelId="{FA8E1A6D-C2B7-4CAA-9193-88B89110E362}" type="parTrans" cxnId="{D63EC08A-BBD0-454E-B7B0-240DC2AFAAB2}">
      <dgm:prSet custT="1"/>
      <dgm:spPr/>
      <dgm:t>
        <a:bodyPr/>
        <a:lstStyle/>
        <a:p>
          <a:endParaRPr lang="en-US" sz="1400"/>
        </a:p>
      </dgm:t>
    </dgm:pt>
    <dgm:pt modelId="{2B194542-5CB3-4546-907B-3CD04A852BCE}" type="sibTrans" cxnId="{D63EC08A-BBD0-454E-B7B0-240DC2AFAAB2}">
      <dgm:prSet/>
      <dgm:spPr/>
      <dgm:t>
        <a:bodyPr/>
        <a:lstStyle/>
        <a:p>
          <a:endParaRPr lang="en-US" sz="1400"/>
        </a:p>
      </dgm:t>
    </dgm:pt>
    <dgm:pt modelId="{85806A2C-AA9E-4FDE-8A97-A43A0D77DECA}">
      <dgm:prSet phldrT="[Text]" custT="1"/>
      <dgm:spPr/>
      <dgm:t>
        <a:bodyPr/>
        <a:lstStyle/>
        <a:p>
          <a:r>
            <a:rPr lang="fa-IR" sz="2000" dirty="0">
              <a:cs typeface="B Roya" panose="00000400000000000000" pitchFamily="2" charset="-78"/>
            </a:rPr>
            <a:t>روش تحقیق</a:t>
          </a:r>
          <a:endParaRPr lang="en-US" sz="2000" dirty="0">
            <a:cs typeface="B Roya" panose="00000400000000000000" pitchFamily="2" charset="-78"/>
          </a:endParaRPr>
        </a:p>
      </dgm:t>
    </dgm:pt>
    <dgm:pt modelId="{27F6E95F-E8E6-41F1-B657-489E3E15F7C9}" type="parTrans" cxnId="{3A154B7A-67E3-421E-9C24-1DF145DCF8C1}">
      <dgm:prSet custT="1"/>
      <dgm:spPr/>
      <dgm:t>
        <a:bodyPr/>
        <a:lstStyle/>
        <a:p>
          <a:endParaRPr lang="en-US" sz="2000"/>
        </a:p>
      </dgm:t>
    </dgm:pt>
    <dgm:pt modelId="{36A757FF-7508-4D58-8F6C-79D6F5B66A68}" type="sibTrans" cxnId="{3A154B7A-67E3-421E-9C24-1DF145DCF8C1}">
      <dgm:prSet/>
      <dgm:spPr/>
      <dgm:t>
        <a:bodyPr/>
        <a:lstStyle/>
        <a:p>
          <a:endParaRPr lang="en-US" sz="1600"/>
        </a:p>
      </dgm:t>
    </dgm:pt>
    <dgm:pt modelId="{D156CB8C-B5F0-4F91-B8F9-6C321436AB63}" type="pres">
      <dgm:prSet presAssocID="{F2423593-1215-4F82-AE62-D4D2085A34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D25A04-F20A-4213-82C4-3F2B2A2B74D8}" type="pres">
      <dgm:prSet presAssocID="{1DDC0F32-EB0E-4441-B747-300A891DAF2B}" presName="centerShape" presStyleLbl="node0" presStyleIdx="0" presStyleCnt="1" custScaleX="164371" custScaleY="157037"/>
      <dgm:spPr/>
      <dgm:t>
        <a:bodyPr/>
        <a:lstStyle/>
        <a:p>
          <a:endParaRPr lang="en-US"/>
        </a:p>
      </dgm:t>
    </dgm:pt>
    <dgm:pt modelId="{7CD22DBA-FDD3-42BA-8A7E-7E0AC4DCCB30}" type="pres">
      <dgm:prSet presAssocID="{FA8E1A6D-C2B7-4CAA-9193-88B89110E36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47A1DDA-E3D3-4B5B-8611-28CAD35954AE}" type="pres">
      <dgm:prSet presAssocID="{FA8E1A6D-C2B7-4CAA-9193-88B89110E3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157397A-C63B-4D6B-AE24-D07D6704DB8E}" type="pres">
      <dgm:prSet presAssocID="{80732AC6-983C-42DE-BEC6-426CF825AC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2447-7F54-407C-8F5C-EC8ABF230349}" type="pres">
      <dgm:prSet presAssocID="{323FE7DE-AEAD-4D23-8A20-632B5DC47AF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DE21529-7DF3-41EB-BE58-ABB46106873B}" type="pres">
      <dgm:prSet presAssocID="{323FE7DE-AEAD-4D23-8A20-632B5DC47AF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4D42081-4E1F-4534-A810-7BE02EE97D1F}" type="pres">
      <dgm:prSet presAssocID="{4AC69FAD-94B0-4F42-80F0-7F52BBE143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4AAA8-D5C9-47BE-9978-850CC0A5F432}" type="pres">
      <dgm:prSet presAssocID="{BEA89B2B-DB34-4DA1-AEA4-F6353BB08D3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DE86205-7DB4-4F78-B921-671FA82F625A}" type="pres">
      <dgm:prSet presAssocID="{BEA89B2B-DB34-4DA1-AEA4-F6353BB08D3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E706811-9E18-407F-A567-6F3EDB61A068}" type="pres">
      <dgm:prSet presAssocID="{A306B674-1293-4E6A-A4FD-DD69611877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8B6F2-6656-4962-B527-14550C2CC633}" type="pres">
      <dgm:prSet presAssocID="{27F6E95F-E8E6-41F1-B657-489E3E15F7C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759F2F7-3EF3-4D02-A534-42A75F9D010A}" type="pres">
      <dgm:prSet presAssocID="{27F6E95F-E8E6-41F1-B657-489E3E15F7C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771FA43-56EF-4595-BD23-07B118F5DB4D}" type="pres">
      <dgm:prSet presAssocID="{85806A2C-AA9E-4FDE-8A97-A43A0D77DE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8C12D-93B4-47E0-952A-78AE36C05320}" type="presOf" srcId="{BEA89B2B-DB34-4DA1-AEA4-F6353BB08D3D}" destId="{0DE86205-7DB4-4F78-B921-671FA82F625A}" srcOrd="1" destOrd="0" presId="urn:microsoft.com/office/officeart/2005/8/layout/radial5"/>
    <dgm:cxn modelId="{D63EC08A-BBD0-454E-B7B0-240DC2AFAAB2}" srcId="{1DDC0F32-EB0E-4441-B747-300A891DAF2B}" destId="{80732AC6-983C-42DE-BEC6-426CF825ACEB}" srcOrd="0" destOrd="0" parTransId="{FA8E1A6D-C2B7-4CAA-9193-88B89110E362}" sibTransId="{2B194542-5CB3-4546-907B-3CD04A852BCE}"/>
    <dgm:cxn modelId="{EA453071-C3FE-4E6B-BF1B-2CEB012E665B}" type="presOf" srcId="{80732AC6-983C-42DE-BEC6-426CF825ACEB}" destId="{C157397A-C63B-4D6B-AE24-D07D6704DB8E}" srcOrd="0" destOrd="0" presId="urn:microsoft.com/office/officeart/2005/8/layout/radial5"/>
    <dgm:cxn modelId="{ECD02EDD-D526-4CF1-8B6B-D12E2DB628BE}" srcId="{1DDC0F32-EB0E-4441-B747-300A891DAF2B}" destId="{A306B674-1293-4E6A-A4FD-DD69611877F2}" srcOrd="2" destOrd="0" parTransId="{BEA89B2B-DB34-4DA1-AEA4-F6353BB08D3D}" sibTransId="{11618772-09E8-4F01-B649-712D2E85DBF7}"/>
    <dgm:cxn modelId="{51951CAB-9B1D-4E23-BE5A-D1CEC6AD3A78}" type="presOf" srcId="{FA8E1A6D-C2B7-4CAA-9193-88B89110E362}" destId="{7CD22DBA-FDD3-42BA-8A7E-7E0AC4DCCB30}" srcOrd="0" destOrd="0" presId="urn:microsoft.com/office/officeart/2005/8/layout/radial5"/>
    <dgm:cxn modelId="{DB3B4C62-079A-49A1-AFC2-66C0AAB1417B}" type="presOf" srcId="{323FE7DE-AEAD-4D23-8A20-632B5DC47AF1}" destId="{6DE21529-7DF3-41EB-BE58-ABB46106873B}" srcOrd="1" destOrd="0" presId="urn:microsoft.com/office/officeart/2005/8/layout/radial5"/>
    <dgm:cxn modelId="{80417B2A-41E4-494A-BE62-57B3C270BDED}" srcId="{F2423593-1215-4F82-AE62-D4D2085A348B}" destId="{1DDC0F32-EB0E-4441-B747-300A891DAF2B}" srcOrd="0" destOrd="0" parTransId="{FD05AB3A-EAC8-4E00-8F17-CF54A6603D55}" sibTransId="{0D6EDD7B-5D12-4DCF-A7F5-17F78AF00FCE}"/>
    <dgm:cxn modelId="{3A154B7A-67E3-421E-9C24-1DF145DCF8C1}" srcId="{1DDC0F32-EB0E-4441-B747-300A891DAF2B}" destId="{85806A2C-AA9E-4FDE-8A97-A43A0D77DECA}" srcOrd="3" destOrd="0" parTransId="{27F6E95F-E8E6-41F1-B657-489E3E15F7C9}" sibTransId="{36A757FF-7508-4D58-8F6C-79D6F5B66A68}"/>
    <dgm:cxn modelId="{DCBB588B-E876-4635-9E6A-0D56E8D0490D}" type="presOf" srcId="{4AC69FAD-94B0-4F42-80F0-7F52BBE143FC}" destId="{84D42081-4E1F-4534-A810-7BE02EE97D1F}" srcOrd="0" destOrd="0" presId="urn:microsoft.com/office/officeart/2005/8/layout/radial5"/>
    <dgm:cxn modelId="{94AFC078-4EDA-409A-AC61-3E8330BC1F6B}" type="presOf" srcId="{27F6E95F-E8E6-41F1-B657-489E3E15F7C9}" destId="{2759F2F7-3EF3-4D02-A534-42A75F9D010A}" srcOrd="1" destOrd="0" presId="urn:microsoft.com/office/officeart/2005/8/layout/radial5"/>
    <dgm:cxn modelId="{C2D8F2FD-3E36-498D-A2B7-11996416B1A2}" type="presOf" srcId="{FA8E1A6D-C2B7-4CAA-9193-88B89110E362}" destId="{347A1DDA-E3D3-4B5B-8611-28CAD35954AE}" srcOrd="1" destOrd="0" presId="urn:microsoft.com/office/officeart/2005/8/layout/radial5"/>
    <dgm:cxn modelId="{42551EE8-706A-4795-987A-E3376D0BEC9D}" type="presOf" srcId="{1DDC0F32-EB0E-4441-B747-300A891DAF2B}" destId="{E1D25A04-F20A-4213-82C4-3F2B2A2B74D8}" srcOrd="0" destOrd="0" presId="urn:microsoft.com/office/officeart/2005/8/layout/radial5"/>
    <dgm:cxn modelId="{EDAB519A-6E00-4018-9F6C-CE19C8973E7C}" type="presOf" srcId="{323FE7DE-AEAD-4D23-8A20-632B5DC47AF1}" destId="{0DBE2447-7F54-407C-8F5C-EC8ABF230349}" srcOrd="0" destOrd="0" presId="urn:microsoft.com/office/officeart/2005/8/layout/radial5"/>
    <dgm:cxn modelId="{B006F331-DF7E-4BFC-971B-9056664E1C1F}" type="presOf" srcId="{85806A2C-AA9E-4FDE-8A97-A43A0D77DECA}" destId="{6771FA43-56EF-4595-BD23-07B118F5DB4D}" srcOrd="0" destOrd="0" presId="urn:microsoft.com/office/officeart/2005/8/layout/radial5"/>
    <dgm:cxn modelId="{9F7439DB-9389-4DC0-A1FB-33E07EA5FEC6}" srcId="{1DDC0F32-EB0E-4441-B747-300A891DAF2B}" destId="{4AC69FAD-94B0-4F42-80F0-7F52BBE143FC}" srcOrd="1" destOrd="0" parTransId="{323FE7DE-AEAD-4D23-8A20-632B5DC47AF1}" sibTransId="{B3B70CAF-E808-4798-9436-E10FE9A36575}"/>
    <dgm:cxn modelId="{0774D963-0163-493F-8630-BC9FBAADD8B5}" type="presOf" srcId="{A306B674-1293-4E6A-A4FD-DD69611877F2}" destId="{1E706811-9E18-407F-A567-6F3EDB61A068}" srcOrd="0" destOrd="0" presId="urn:microsoft.com/office/officeart/2005/8/layout/radial5"/>
    <dgm:cxn modelId="{E6A07D69-35EB-4415-8FA9-A3E9A7EBAF09}" type="presOf" srcId="{F2423593-1215-4F82-AE62-D4D2085A348B}" destId="{D156CB8C-B5F0-4F91-B8F9-6C321436AB63}" srcOrd="0" destOrd="0" presId="urn:microsoft.com/office/officeart/2005/8/layout/radial5"/>
    <dgm:cxn modelId="{C81C92DD-941B-4784-A2A6-0146D69A3DB3}" type="presOf" srcId="{27F6E95F-E8E6-41F1-B657-489E3E15F7C9}" destId="{6208B6F2-6656-4962-B527-14550C2CC633}" srcOrd="0" destOrd="0" presId="urn:microsoft.com/office/officeart/2005/8/layout/radial5"/>
    <dgm:cxn modelId="{8292A1D5-CD24-4F24-B713-63AC1DC7A2E0}" type="presOf" srcId="{BEA89B2B-DB34-4DA1-AEA4-F6353BB08D3D}" destId="{7EE4AAA8-D5C9-47BE-9978-850CC0A5F432}" srcOrd="0" destOrd="0" presId="urn:microsoft.com/office/officeart/2005/8/layout/radial5"/>
    <dgm:cxn modelId="{55A599D8-3D15-4BE9-95FD-4790213221E0}" type="presParOf" srcId="{D156CB8C-B5F0-4F91-B8F9-6C321436AB63}" destId="{E1D25A04-F20A-4213-82C4-3F2B2A2B74D8}" srcOrd="0" destOrd="0" presId="urn:microsoft.com/office/officeart/2005/8/layout/radial5"/>
    <dgm:cxn modelId="{F976B184-9366-43F8-8828-A9BBE029DB4C}" type="presParOf" srcId="{D156CB8C-B5F0-4F91-B8F9-6C321436AB63}" destId="{7CD22DBA-FDD3-42BA-8A7E-7E0AC4DCCB30}" srcOrd="1" destOrd="0" presId="urn:microsoft.com/office/officeart/2005/8/layout/radial5"/>
    <dgm:cxn modelId="{0F24487B-36EA-4B09-98A7-AD24BDB7BB90}" type="presParOf" srcId="{7CD22DBA-FDD3-42BA-8A7E-7E0AC4DCCB30}" destId="{347A1DDA-E3D3-4B5B-8611-28CAD35954AE}" srcOrd="0" destOrd="0" presId="urn:microsoft.com/office/officeart/2005/8/layout/radial5"/>
    <dgm:cxn modelId="{117791BA-57D3-4912-B3B0-5B3C45741EEE}" type="presParOf" srcId="{D156CB8C-B5F0-4F91-B8F9-6C321436AB63}" destId="{C157397A-C63B-4D6B-AE24-D07D6704DB8E}" srcOrd="2" destOrd="0" presId="urn:microsoft.com/office/officeart/2005/8/layout/radial5"/>
    <dgm:cxn modelId="{B674B2D6-799F-448B-BE3A-991A173E193C}" type="presParOf" srcId="{D156CB8C-B5F0-4F91-B8F9-6C321436AB63}" destId="{0DBE2447-7F54-407C-8F5C-EC8ABF230349}" srcOrd="3" destOrd="0" presId="urn:microsoft.com/office/officeart/2005/8/layout/radial5"/>
    <dgm:cxn modelId="{AD5E61FE-F521-4979-B203-5EBB38DF9149}" type="presParOf" srcId="{0DBE2447-7F54-407C-8F5C-EC8ABF230349}" destId="{6DE21529-7DF3-41EB-BE58-ABB46106873B}" srcOrd="0" destOrd="0" presId="urn:microsoft.com/office/officeart/2005/8/layout/radial5"/>
    <dgm:cxn modelId="{A380E87D-30A3-404B-A42D-363D331BCEEC}" type="presParOf" srcId="{D156CB8C-B5F0-4F91-B8F9-6C321436AB63}" destId="{84D42081-4E1F-4534-A810-7BE02EE97D1F}" srcOrd="4" destOrd="0" presId="urn:microsoft.com/office/officeart/2005/8/layout/radial5"/>
    <dgm:cxn modelId="{2B892020-3879-4473-AC95-F98D896FDA03}" type="presParOf" srcId="{D156CB8C-B5F0-4F91-B8F9-6C321436AB63}" destId="{7EE4AAA8-D5C9-47BE-9978-850CC0A5F432}" srcOrd="5" destOrd="0" presId="urn:microsoft.com/office/officeart/2005/8/layout/radial5"/>
    <dgm:cxn modelId="{F71A7357-1B8E-41E0-A67E-2F198DC1DFBD}" type="presParOf" srcId="{7EE4AAA8-D5C9-47BE-9978-850CC0A5F432}" destId="{0DE86205-7DB4-4F78-B921-671FA82F625A}" srcOrd="0" destOrd="0" presId="urn:microsoft.com/office/officeart/2005/8/layout/radial5"/>
    <dgm:cxn modelId="{9619996D-6249-4CA8-AEF0-0BE91EAA70A1}" type="presParOf" srcId="{D156CB8C-B5F0-4F91-B8F9-6C321436AB63}" destId="{1E706811-9E18-407F-A567-6F3EDB61A068}" srcOrd="6" destOrd="0" presId="urn:microsoft.com/office/officeart/2005/8/layout/radial5"/>
    <dgm:cxn modelId="{7959D914-F6D2-438A-BC59-961FE5ADA40D}" type="presParOf" srcId="{D156CB8C-B5F0-4F91-B8F9-6C321436AB63}" destId="{6208B6F2-6656-4962-B527-14550C2CC633}" srcOrd="7" destOrd="0" presId="urn:microsoft.com/office/officeart/2005/8/layout/radial5"/>
    <dgm:cxn modelId="{7622D1AE-F005-4D84-A330-739ECCF2B391}" type="presParOf" srcId="{6208B6F2-6656-4962-B527-14550C2CC633}" destId="{2759F2F7-3EF3-4D02-A534-42A75F9D010A}" srcOrd="0" destOrd="0" presId="urn:microsoft.com/office/officeart/2005/8/layout/radial5"/>
    <dgm:cxn modelId="{1685C40F-6D2F-41C6-B501-55310152ADEF}" type="presParOf" srcId="{D156CB8C-B5F0-4F91-B8F9-6C321436AB63}" destId="{6771FA43-56EF-4595-BD23-07B118F5DB4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B03E2-FB02-4A60-9A6F-847EA4EFBFB6}">
      <dsp:nvSpPr>
        <dsp:cNvPr id="0" name=""/>
        <dsp:cNvSpPr/>
      </dsp:nvSpPr>
      <dsp:spPr>
        <a:xfrm>
          <a:off x="2287820" y="2188"/>
          <a:ext cx="1800774" cy="1800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Mitra" panose="00000400000000000000" pitchFamily="2" charset="-78"/>
            </a:rPr>
            <a:t>تولید دانش برتر</a:t>
          </a:r>
          <a:endParaRPr lang="en-US" sz="3200" kern="1200" dirty="0">
            <a:cs typeface="B Mitra" panose="00000400000000000000" pitchFamily="2" charset="-78"/>
          </a:endParaRPr>
        </a:p>
      </dsp:txBody>
      <dsp:txXfrm>
        <a:off x="2551537" y="265905"/>
        <a:ext cx="1273340" cy="1273340"/>
      </dsp:txXfrm>
    </dsp:sp>
    <dsp:sp modelId="{A569EA86-1488-4042-8990-84539F8AB0B2}">
      <dsp:nvSpPr>
        <dsp:cNvPr id="0" name=""/>
        <dsp:cNvSpPr/>
      </dsp:nvSpPr>
      <dsp:spPr>
        <a:xfrm>
          <a:off x="2665982" y="1949185"/>
          <a:ext cx="1044448" cy="10444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04424" y="2348582"/>
        <a:ext cx="767564" cy="245654"/>
      </dsp:txXfrm>
    </dsp:sp>
    <dsp:sp modelId="{3EFA2CD6-0B78-4848-8430-B2935C2F163C}">
      <dsp:nvSpPr>
        <dsp:cNvPr id="0" name=""/>
        <dsp:cNvSpPr/>
      </dsp:nvSpPr>
      <dsp:spPr>
        <a:xfrm>
          <a:off x="2287820" y="3139857"/>
          <a:ext cx="1800774" cy="1800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Mitra" panose="00000400000000000000" pitchFamily="2" charset="-78"/>
            </a:rPr>
            <a:t>تولید برتر دانش</a:t>
          </a:r>
          <a:endParaRPr lang="en-US" sz="3200" kern="1200" dirty="0">
            <a:cs typeface="B Mitra" panose="00000400000000000000" pitchFamily="2" charset="-78"/>
          </a:endParaRPr>
        </a:p>
      </dsp:txBody>
      <dsp:txXfrm>
        <a:off x="2551537" y="3403574"/>
        <a:ext cx="1273340" cy="1273340"/>
      </dsp:txXfrm>
    </dsp:sp>
    <dsp:sp modelId="{BD3C1197-9C06-4E53-8B83-1C52B6F7F718}">
      <dsp:nvSpPr>
        <dsp:cNvPr id="0" name=""/>
        <dsp:cNvSpPr/>
      </dsp:nvSpPr>
      <dsp:spPr>
        <a:xfrm>
          <a:off x="3912908" y="2117608"/>
          <a:ext cx="1106025" cy="6698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cs typeface="B Mitra" panose="00000400000000000000" pitchFamily="2" charset="-78"/>
          </a:endParaRPr>
        </a:p>
      </dsp:txBody>
      <dsp:txXfrm>
        <a:off x="3912908" y="2251585"/>
        <a:ext cx="905059" cy="401933"/>
      </dsp:txXfrm>
    </dsp:sp>
    <dsp:sp modelId="{F4F87956-8889-40AB-952C-4602A3233BB2}">
      <dsp:nvSpPr>
        <dsp:cNvPr id="0" name=""/>
        <dsp:cNvSpPr/>
      </dsp:nvSpPr>
      <dsp:spPr>
        <a:xfrm>
          <a:off x="5169058" y="670635"/>
          <a:ext cx="3601548" cy="3601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>
              <a:cs typeface="B Mitra" panose="00000400000000000000" pitchFamily="2" charset="-78"/>
            </a:rPr>
            <a:t>مصرف و استفاده بهتر از دانش</a:t>
          </a:r>
          <a:endParaRPr lang="en-US" sz="4000" kern="1200" dirty="0">
            <a:cs typeface="B Mitra" panose="00000400000000000000" pitchFamily="2" charset="-78"/>
          </a:endParaRPr>
        </a:p>
      </dsp:txBody>
      <dsp:txXfrm>
        <a:off x="5696492" y="1198069"/>
        <a:ext cx="2546680" cy="2546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52D7-F3BB-4534-8E9C-6F3879D75581}">
      <dsp:nvSpPr>
        <dsp:cNvPr id="0" name=""/>
        <dsp:cNvSpPr/>
      </dsp:nvSpPr>
      <dsp:spPr>
        <a:xfrm>
          <a:off x="1553780" y="-285037"/>
          <a:ext cx="2851758" cy="2998033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baseline="0" dirty="0">
              <a:latin typeface="Comic Sans MS" pitchFamily="66" charset="0"/>
              <a:cs typeface="Tahoma" pitchFamily="34" charset="0"/>
            </a:rPr>
            <a:t>انگيزه</a:t>
          </a:r>
          <a:endParaRPr lang="en-US" sz="2800" kern="1200" baseline="0" dirty="0">
            <a:latin typeface="Comic Sans MS" pitchFamily="66" charset="0"/>
            <a:cs typeface="Tahoma" pitchFamily="34" charset="0"/>
          </a:endParaRPr>
        </a:p>
      </dsp:txBody>
      <dsp:txXfrm>
        <a:off x="1934014" y="239618"/>
        <a:ext cx="2091289" cy="1349115"/>
      </dsp:txXfrm>
    </dsp:sp>
    <dsp:sp modelId="{E9FB48D6-99DC-47A0-9D12-B6EB6CD03EFA}">
      <dsp:nvSpPr>
        <dsp:cNvPr id="0" name=""/>
        <dsp:cNvSpPr/>
      </dsp:nvSpPr>
      <dsp:spPr>
        <a:xfrm>
          <a:off x="2352644" y="1098676"/>
          <a:ext cx="2851758" cy="299803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baseline="0" dirty="0">
              <a:latin typeface="Comic Sans MS" pitchFamily="66" charset="0"/>
              <a:cs typeface="Tahoma" pitchFamily="34" charset="0"/>
            </a:rPr>
            <a:t>دانش</a:t>
          </a:r>
          <a:endParaRPr lang="en-US" sz="2800" kern="1200" baseline="0" dirty="0">
            <a:latin typeface="Comic Sans MS" pitchFamily="66" charset="0"/>
            <a:cs typeface="Tahoma" pitchFamily="34" charset="0"/>
          </a:endParaRPr>
        </a:p>
      </dsp:txBody>
      <dsp:txXfrm>
        <a:off x="3224807" y="1873169"/>
        <a:ext cx="1711055" cy="1648918"/>
      </dsp:txXfrm>
    </dsp:sp>
    <dsp:sp modelId="{7D8645AE-32D7-4CB0-A4FF-1EE1219C257E}">
      <dsp:nvSpPr>
        <dsp:cNvPr id="0" name=""/>
        <dsp:cNvSpPr/>
      </dsp:nvSpPr>
      <dsp:spPr>
        <a:xfrm>
          <a:off x="754915" y="1098676"/>
          <a:ext cx="2851758" cy="2998033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baseline="0" dirty="0">
              <a:latin typeface="Comic Sans MS" pitchFamily="66" charset="0"/>
              <a:cs typeface="Tahoma" pitchFamily="34" charset="0"/>
            </a:rPr>
            <a:t>مهارت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baseline="0" dirty="0">
              <a:latin typeface="Comic Sans MS" pitchFamily="66" charset="0"/>
              <a:cs typeface="Tahoma" pitchFamily="34" charset="0"/>
            </a:rPr>
            <a:t>تفکر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baseline="0" dirty="0">
              <a:latin typeface="Comic Sans MS" pitchFamily="66" charset="0"/>
              <a:cs typeface="Tahoma" pitchFamily="34" charset="0"/>
            </a:rPr>
            <a:t>خلاق</a:t>
          </a:r>
          <a:endParaRPr lang="en-US" sz="2800" kern="1200" baseline="0" dirty="0">
            <a:latin typeface="Comic Sans MS" pitchFamily="66" charset="0"/>
            <a:cs typeface="Tahoma" pitchFamily="34" charset="0"/>
          </a:endParaRPr>
        </a:p>
      </dsp:txBody>
      <dsp:txXfrm>
        <a:off x="1023456" y="1873169"/>
        <a:ext cx="1711055" cy="1648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049AE-A4F6-4C93-BF1E-954ECC771073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cs typeface="B Koodak" panose="00000700000000000000" pitchFamily="2" charset="-78"/>
            </a:rPr>
            <a:t>تامل</a:t>
          </a:r>
          <a:endParaRPr lang="en-US" sz="4800" kern="1200" dirty="0">
            <a:cs typeface="B Koodak" panose="00000700000000000000" pitchFamily="2" charset="-78"/>
          </a:endParaRPr>
        </a:p>
      </dsp:txBody>
      <dsp:txXfrm>
        <a:off x="144776" y="50451"/>
        <a:ext cx="2620721" cy="1534246"/>
      </dsp:txXfrm>
    </dsp:sp>
    <dsp:sp modelId="{C4CD5D16-6374-4B53-A1D8-2C320426462D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cs typeface="B Koodak" panose="00000700000000000000" pitchFamily="2" charset="-78"/>
          </a:endParaRPr>
        </a:p>
      </dsp:txBody>
      <dsp:txXfrm>
        <a:off x="3052255" y="615490"/>
        <a:ext cx="403082" cy="404168"/>
      </dsp:txXfrm>
    </dsp:sp>
    <dsp:sp modelId="{CB1E876C-0CAC-46FB-9430-9A4C7E606983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cs typeface="B Koodak" panose="00000700000000000000" pitchFamily="2" charset="-78"/>
            </a:rPr>
            <a:t>تفکر</a:t>
          </a:r>
          <a:endParaRPr lang="en-US" sz="4800" kern="1200" dirty="0">
            <a:cs typeface="B Koodak" panose="00000700000000000000" pitchFamily="2" charset="-78"/>
          </a:endParaRPr>
        </a:p>
      </dsp:txBody>
      <dsp:txXfrm>
        <a:off x="3947439" y="50451"/>
        <a:ext cx="2620721" cy="1534246"/>
      </dsp:txXfrm>
    </dsp:sp>
    <dsp:sp modelId="{857462B3-1358-4DCA-8E84-AD2C6FFCC57B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cs typeface="B Koodak" panose="00000700000000000000" pitchFamily="2" charset="-78"/>
          </a:endParaRPr>
        </a:p>
      </dsp:txBody>
      <dsp:txXfrm>
        <a:off x="6854918" y="615490"/>
        <a:ext cx="403082" cy="404168"/>
      </dsp:txXfrm>
    </dsp:sp>
    <dsp:sp modelId="{A3ED4B08-E7B5-4044-966E-96F73F87D490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cs typeface="B Koodak" panose="00000700000000000000" pitchFamily="2" charset="-78"/>
            </a:rPr>
            <a:t>تدبر/تعمق</a:t>
          </a:r>
          <a:endParaRPr lang="en-US" sz="4800" kern="1200" dirty="0">
            <a:cs typeface="B Koodak" panose="00000700000000000000" pitchFamily="2" charset="-78"/>
          </a:endParaRPr>
        </a:p>
      </dsp:txBody>
      <dsp:txXfrm>
        <a:off x="7750101" y="50451"/>
        <a:ext cx="2620721" cy="1534246"/>
      </dsp:txXfrm>
    </dsp:sp>
    <dsp:sp modelId="{1E4065E0-8D7E-4528-A08A-BF0087C40256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cs typeface="B Koodak" panose="00000700000000000000" pitchFamily="2" charset="-78"/>
          </a:endParaRPr>
        </a:p>
      </dsp:txBody>
      <dsp:txXfrm rot="-5400000">
        <a:off x="8858378" y="1871456"/>
        <a:ext cx="404168" cy="403082"/>
      </dsp:txXfrm>
    </dsp:sp>
    <dsp:sp modelId="{31B253F5-2BF8-4763-9EBE-E61EE2D96503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cs typeface="B Koodak" panose="00000700000000000000" pitchFamily="2" charset="-78"/>
            </a:rPr>
            <a:t>تدبیر</a:t>
          </a:r>
          <a:endParaRPr lang="en-US" sz="4800" kern="1200" dirty="0">
            <a:cs typeface="B Koodak" panose="00000700000000000000" pitchFamily="2" charset="-78"/>
          </a:endParaRPr>
        </a:p>
      </dsp:txBody>
      <dsp:txXfrm>
        <a:off x="7750101" y="2766639"/>
        <a:ext cx="2620721" cy="1534246"/>
      </dsp:txXfrm>
    </dsp:sp>
    <dsp:sp modelId="{EA04F52B-3ADD-41D3-9ADA-9BE21767C940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cs typeface="B Koodak" panose="00000700000000000000" pitchFamily="2" charset="-78"/>
          </a:endParaRPr>
        </a:p>
      </dsp:txBody>
      <dsp:txXfrm rot="10800000">
        <a:off x="7060261" y="3331678"/>
        <a:ext cx="403082" cy="404168"/>
      </dsp:txXfrm>
    </dsp:sp>
    <dsp:sp modelId="{63FF00B6-617C-4409-B214-0519F43C70EB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cs typeface="B Koodak" panose="00000700000000000000" pitchFamily="2" charset="-78"/>
            </a:rPr>
            <a:t>تعقل</a:t>
          </a:r>
          <a:endParaRPr lang="en-US" sz="4800" kern="1200" dirty="0">
            <a:cs typeface="B Koodak" panose="00000700000000000000" pitchFamily="2" charset="-78"/>
          </a:endParaRPr>
        </a:p>
      </dsp:txBody>
      <dsp:txXfrm>
        <a:off x="3947439" y="2766639"/>
        <a:ext cx="2620721" cy="1534246"/>
      </dsp:txXfrm>
    </dsp:sp>
    <dsp:sp modelId="{722FA66C-4BC3-4583-8A72-87FE0C903722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cs typeface="B Koodak" panose="00000700000000000000" pitchFamily="2" charset="-78"/>
          </a:endParaRPr>
        </a:p>
      </dsp:txBody>
      <dsp:txXfrm rot="10800000">
        <a:off x="3257598" y="3331678"/>
        <a:ext cx="403082" cy="404168"/>
      </dsp:txXfrm>
    </dsp:sp>
    <dsp:sp modelId="{2B7F165B-317E-47F2-86B1-6405D151AF16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>
              <a:cs typeface="B Koodak" panose="00000700000000000000" pitchFamily="2" charset="-78"/>
            </a:rPr>
            <a:t>تذکر</a:t>
          </a:r>
          <a:endParaRPr lang="en-US" sz="4800" kern="1200" dirty="0">
            <a:cs typeface="B Koodak" panose="00000700000000000000" pitchFamily="2" charset="-78"/>
          </a:endParaRPr>
        </a:p>
      </dsp:txBody>
      <dsp:txXfrm>
        <a:off x="144776" y="2766639"/>
        <a:ext cx="2620721" cy="1534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8F4F-E070-4FF8-84C5-9410D954F158}">
      <dsp:nvSpPr>
        <dsp:cNvPr id="0" name=""/>
        <dsp:cNvSpPr/>
      </dsp:nvSpPr>
      <dsp:spPr>
        <a:xfrm>
          <a:off x="2808514" y="0"/>
          <a:ext cx="6501282" cy="65012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DF6CE-8309-4E85-B59C-DCEA83FF4B93}">
      <dsp:nvSpPr>
        <dsp:cNvPr id="0" name=""/>
        <dsp:cNvSpPr/>
      </dsp:nvSpPr>
      <dsp:spPr>
        <a:xfrm>
          <a:off x="3426136" y="617621"/>
          <a:ext cx="2535499" cy="25354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علم: کسب معرفت از طریق تجربه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3549909" y="741394"/>
        <a:ext cx="2287953" cy="2287953"/>
      </dsp:txXfrm>
    </dsp:sp>
    <dsp:sp modelId="{4DF1DE7B-94AF-4805-B89B-FF5E05C06F0F}">
      <dsp:nvSpPr>
        <dsp:cNvPr id="0" name=""/>
        <dsp:cNvSpPr/>
      </dsp:nvSpPr>
      <dsp:spPr>
        <a:xfrm>
          <a:off x="6156675" y="617621"/>
          <a:ext cx="2535499" cy="25354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فلسفه: کسب معرفت از طریق استدلالهای عقلی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6280448" y="741394"/>
        <a:ext cx="2287953" cy="2287953"/>
      </dsp:txXfrm>
    </dsp:sp>
    <dsp:sp modelId="{203F0F37-5127-4777-BD2D-0B8DFE96DAF0}">
      <dsp:nvSpPr>
        <dsp:cNvPr id="0" name=""/>
        <dsp:cNvSpPr/>
      </dsp:nvSpPr>
      <dsp:spPr>
        <a:xfrm>
          <a:off x="3426136" y="3348160"/>
          <a:ext cx="2535499" cy="25354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شهود: کسب معرفت از طریق غیرمتعارف و شخصی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3549909" y="3471933"/>
        <a:ext cx="2287953" cy="2287953"/>
      </dsp:txXfrm>
    </dsp:sp>
    <dsp:sp modelId="{FAD29830-C962-4B75-ADAE-86F3C9F6096C}">
      <dsp:nvSpPr>
        <dsp:cNvPr id="0" name=""/>
        <dsp:cNvSpPr/>
      </dsp:nvSpPr>
      <dsp:spPr>
        <a:xfrm>
          <a:off x="6156675" y="3348160"/>
          <a:ext cx="2535499" cy="25354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هنر: معرفت زیبایی‌شناسی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6280448" y="3471933"/>
        <a:ext cx="2287953" cy="2287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8F4F-E070-4FF8-84C5-9410D954F158}">
      <dsp:nvSpPr>
        <dsp:cNvPr id="0" name=""/>
        <dsp:cNvSpPr/>
      </dsp:nvSpPr>
      <dsp:spPr>
        <a:xfrm>
          <a:off x="2825908" y="157182"/>
          <a:ext cx="6501282" cy="65012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DF6CE-8309-4E85-B59C-DCEA83FF4B93}">
      <dsp:nvSpPr>
        <dsp:cNvPr id="0" name=""/>
        <dsp:cNvSpPr/>
      </dsp:nvSpPr>
      <dsp:spPr>
        <a:xfrm>
          <a:off x="2436911" y="303163"/>
          <a:ext cx="3840318" cy="43994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2624380" y="490632"/>
        <a:ext cx="3465380" cy="4024534"/>
      </dsp:txXfrm>
    </dsp:sp>
    <dsp:sp modelId="{4DF1DE7B-94AF-4805-B89B-FF5E05C06F0F}">
      <dsp:nvSpPr>
        <dsp:cNvPr id="0" name=""/>
        <dsp:cNvSpPr/>
      </dsp:nvSpPr>
      <dsp:spPr>
        <a:xfrm>
          <a:off x="7540703" y="1799703"/>
          <a:ext cx="1900407" cy="1519905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</a:t>
          </a:r>
          <a:endParaRPr lang="en-US" sz="5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7614899" y="1873899"/>
        <a:ext cx="1752015" cy="1371513"/>
      </dsp:txXfrm>
    </dsp:sp>
    <dsp:sp modelId="{203F0F37-5127-4777-BD2D-0B8DFE96DAF0}">
      <dsp:nvSpPr>
        <dsp:cNvPr id="0" name=""/>
        <dsp:cNvSpPr/>
      </dsp:nvSpPr>
      <dsp:spPr>
        <a:xfrm>
          <a:off x="6659051" y="2972786"/>
          <a:ext cx="1900407" cy="151990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</a:t>
          </a:r>
          <a:endParaRPr lang="en-US" sz="5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6733247" y="3046982"/>
        <a:ext cx="1752015" cy="1371513"/>
      </dsp:txXfrm>
    </dsp:sp>
    <dsp:sp modelId="{FAD29830-C962-4B75-ADAE-86F3C9F6096C}">
      <dsp:nvSpPr>
        <dsp:cNvPr id="0" name=""/>
        <dsp:cNvSpPr/>
      </dsp:nvSpPr>
      <dsp:spPr>
        <a:xfrm>
          <a:off x="8475111" y="2940585"/>
          <a:ext cx="1900407" cy="151990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</a:t>
          </a:r>
          <a:endParaRPr lang="en-US" sz="5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8549307" y="3014781"/>
        <a:ext cx="1752015" cy="1371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25A04-F20A-4213-82C4-3F2B2A2B74D8}">
      <dsp:nvSpPr>
        <dsp:cNvPr id="0" name=""/>
        <dsp:cNvSpPr/>
      </dsp:nvSpPr>
      <dsp:spPr>
        <a:xfrm>
          <a:off x="3494594" y="1738367"/>
          <a:ext cx="2554511" cy="244053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solidFill>
                <a:srgbClr val="FF0000"/>
              </a:solidFill>
              <a:cs typeface="B Roya" panose="00000400000000000000" pitchFamily="2" charset="-78"/>
            </a:rPr>
            <a:t>فلسفه علم/فلسفه معرفت به صورت عمومی یا مختص هر رشته</a:t>
          </a:r>
          <a:endParaRPr lang="en-US" sz="2400" kern="1200" dirty="0">
            <a:solidFill>
              <a:srgbClr val="FF0000"/>
            </a:solidFill>
            <a:cs typeface="B Roya" panose="00000400000000000000" pitchFamily="2" charset="-78"/>
          </a:endParaRPr>
        </a:p>
      </dsp:txBody>
      <dsp:txXfrm>
        <a:off x="3868693" y="2095775"/>
        <a:ext cx="1806313" cy="1725717"/>
      </dsp:txXfrm>
    </dsp:sp>
    <dsp:sp modelId="{7CD22DBA-FDD3-42BA-8A7E-7E0AC4DCCB30}">
      <dsp:nvSpPr>
        <dsp:cNvPr id="0" name=""/>
        <dsp:cNvSpPr/>
      </dsp:nvSpPr>
      <dsp:spPr>
        <a:xfrm rot="16200000">
          <a:off x="4724375" y="1387281"/>
          <a:ext cx="94949" cy="5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38618" y="1507204"/>
        <a:ext cx="66464" cy="317038"/>
      </dsp:txXfrm>
    </dsp:sp>
    <dsp:sp modelId="{C157397A-C63B-4D6B-AE24-D07D6704DB8E}">
      <dsp:nvSpPr>
        <dsp:cNvPr id="0" name=""/>
        <dsp:cNvSpPr/>
      </dsp:nvSpPr>
      <dsp:spPr>
        <a:xfrm>
          <a:off x="3994793" y="5104"/>
          <a:ext cx="1554113" cy="1554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Roya" panose="00000400000000000000" pitchFamily="2" charset="-78"/>
            </a:rPr>
            <a:t>هستی‌شناسی</a:t>
          </a:r>
          <a:endParaRPr lang="en-US" sz="2000" kern="1200" dirty="0">
            <a:cs typeface="B Roya" panose="00000400000000000000" pitchFamily="2" charset="-78"/>
          </a:endParaRPr>
        </a:p>
      </dsp:txBody>
      <dsp:txXfrm>
        <a:off x="4222388" y="232699"/>
        <a:ext cx="1098923" cy="1098923"/>
      </dsp:txXfrm>
    </dsp:sp>
    <dsp:sp modelId="{0DBE2447-7F54-407C-8F5C-EC8ABF230349}">
      <dsp:nvSpPr>
        <dsp:cNvPr id="0" name=""/>
        <dsp:cNvSpPr/>
      </dsp:nvSpPr>
      <dsp:spPr>
        <a:xfrm>
          <a:off x="6075981" y="2694435"/>
          <a:ext cx="64745" cy="5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cs typeface="B Roya" panose="00000400000000000000" pitchFamily="2" charset="-78"/>
          </a:endParaRPr>
        </a:p>
      </dsp:txBody>
      <dsp:txXfrm>
        <a:off x="6075981" y="2800115"/>
        <a:ext cx="45322" cy="317038"/>
      </dsp:txXfrm>
    </dsp:sp>
    <dsp:sp modelId="{84D42081-4E1F-4534-A810-7BE02EE97D1F}">
      <dsp:nvSpPr>
        <dsp:cNvPr id="0" name=""/>
        <dsp:cNvSpPr/>
      </dsp:nvSpPr>
      <dsp:spPr>
        <a:xfrm>
          <a:off x="6171266" y="2181577"/>
          <a:ext cx="1554113" cy="1554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Roya" panose="00000400000000000000" pitchFamily="2" charset="-78"/>
            </a:rPr>
            <a:t>معرفت‌شناسی</a:t>
          </a:r>
          <a:endParaRPr lang="en-US" sz="2000" kern="1200" dirty="0">
            <a:cs typeface="B Roya" panose="00000400000000000000" pitchFamily="2" charset="-78"/>
          </a:endParaRPr>
        </a:p>
      </dsp:txBody>
      <dsp:txXfrm>
        <a:off x="6398861" y="2409172"/>
        <a:ext cx="1098923" cy="1098923"/>
      </dsp:txXfrm>
    </dsp:sp>
    <dsp:sp modelId="{7EE4AAA8-D5C9-47BE-9978-850CC0A5F432}">
      <dsp:nvSpPr>
        <dsp:cNvPr id="0" name=""/>
        <dsp:cNvSpPr/>
      </dsp:nvSpPr>
      <dsp:spPr>
        <a:xfrm rot="5400000">
          <a:off x="4724375" y="4001589"/>
          <a:ext cx="94949" cy="5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cs typeface="B Roya" panose="00000400000000000000" pitchFamily="2" charset="-78"/>
          </a:endParaRPr>
        </a:p>
      </dsp:txBody>
      <dsp:txXfrm>
        <a:off x="4738618" y="4093027"/>
        <a:ext cx="66464" cy="317038"/>
      </dsp:txXfrm>
    </dsp:sp>
    <dsp:sp modelId="{1E706811-9E18-407F-A567-6F3EDB61A068}">
      <dsp:nvSpPr>
        <dsp:cNvPr id="0" name=""/>
        <dsp:cNvSpPr/>
      </dsp:nvSpPr>
      <dsp:spPr>
        <a:xfrm>
          <a:off x="3994793" y="4358050"/>
          <a:ext cx="1554113" cy="1554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Roya" panose="00000400000000000000" pitchFamily="2" charset="-78"/>
            </a:rPr>
            <a:t>روش‌شناسی</a:t>
          </a:r>
          <a:endParaRPr lang="en-US" sz="2000" kern="1200" dirty="0">
            <a:cs typeface="B Roya" panose="00000400000000000000" pitchFamily="2" charset="-78"/>
          </a:endParaRPr>
        </a:p>
      </dsp:txBody>
      <dsp:txXfrm>
        <a:off x="4222388" y="4585645"/>
        <a:ext cx="1098923" cy="1098923"/>
      </dsp:txXfrm>
    </dsp:sp>
    <dsp:sp modelId="{6208B6F2-6656-4962-B527-14550C2CC633}">
      <dsp:nvSpPr>
        <dsp:cNvPr id="0" name=""/>
        <dsp:cNvSpPr/>
      </dsp:nvSpPr>
      <dsp:spPr>
        <a:xfrm rot="10800000">
          <a:off x="3402974" y="2694435"/>
          <a:ext cx="64745" cy="5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422397" y="2800115"/>
        <a:ext cx="45322" cy="317038"/>
      </dsp:txXfrm>
    </dsp:sp>
    <dsp:sp modelId="{6771FA43-56EF-4595-BD23-07B118F5DB4D}">
      <dsp:nvSpPr>
        <dsp:cNvPr id="0" name=""/>
        <dsp:cNvSpPr/>
      </dsp:nvSpPr>
      <dsp:spPr>
        <a:xfrm>
          <a:off x="1818320" y="2181577"/>
          <a:ext cx="1554113" cy="1554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Roya" panose="00000400000000000000" pitchFamily="2" charset="-78"/>
            </a:rPr>
            <a:t>روش تحقیق</a:t>
          </a:r>
          <a:endParaRPr lang="en-US" sz="2000" kern="1200" dirty="0">
            <a:cs typeface="B Roya" panose="00000400000000000000" pitchFamily="2" charset="-78"/>
          </a:endParaRPr>
        </a:p>
      </dsp:txBody>
      <dsp:txXfrm>
        <a:off x="2045915" y="2409172"/>
        <a:ext cx="1098923" cy="109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960162-B493-4F69-AAD1-25854A62BF9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E99D58-3AD2-47BA-B2A8-F9F3A6A5E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99D58-3AD2-47BA-B2A8-F9F3A6A5E6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0929"/>
      </p:ext>
    </p:extLst>
  </p:cSld>
  <p:clrMapOvr>
    <a:masterClrMapping/>
  </p:clrMapOvr>
  <p:transition advTm="10992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8249"/>
      </p:ext>
    </p:extLst>
  </p:cSld>
  <p:clrMapOvr>
    <a:masterClrMapping/>
  </p:clrMapOvr>
  <p:transition advTm="10992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8908"/>
      </p:ext>
    </p:extLst>
  </p:cSld>
  <p:clrMapOvr>
    <a:masterClrMapping/>
  </p:clrMapOvr>
  <p:transition advTm="10992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76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1986"/>
      </p:ext>
    </p:extLst>
  </p:cSld>
  <p:clrMapOvr>
    <a:masterClrMapping/>
  </p:clrMapOvr>
  <p:transition advTm="10992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7917"/>
      </p:ext>
    </p:extLst>
  </p:cSld>
  <p:clrMapOvr>
    <a:masterClrMapping/>
  </p:clrMapOvr>
  <p:transition advTm="10992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7217"/>
      </p:ext>
    </p:extLst>
  </p:cSld>
  <p:clrMapOvr>
    <a:masterClrMapping/>
  </p:clrMapOvr>
  <p:transition advTm="10992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2637"/>
      </p:ext>
    </p:extLst>
  </p:cSld>
  <p:clrMapOvr>
    <a:masterClrMapping/>
  </p:clrMapOvr>
  <p:transition advTm="10992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4362"/>
      </p:ext>
    </p:extLst>
  </p:cSld>
  <p:clrMapOvr>
    <a:masterClrMapping/>
  </p:clrMapOvr>
  <p:transition advTm="10992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930"/>
      </p:ext>
    </p:extLst>
  </p:cSld>
  <p:clrMapOvr>
    <a:masterClrMapping/>
  </p:clrMapOvr>
  <p:transition advTm="10992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5875"/>
      </p:ext>
    </p:extLst>
  </p:cSld>
  <p:clrMapOvr>
    <a:masterClrMapping/>
  </p:clrMapOvr>
  <p:transition advTm="10992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8C7EC-D8F9-4511-82D1-7F6B439FB6CC}"/>
              </a:ext>
            </a:extLst>
          </p:cNvPr>
          <p:cNvSpPr txBox="1"/>
          <p:nvPr/>
        </p:nvSpPr>
        <p:spPr>
          <a:xfrm>
            <a:off x="6258296" y="79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75B3A9-6343-420D-A686-96D4DF9F2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790" y="2019828"/>
            <a:ext cx="9762419" cy="2627586"/>
          </a:xfrm>
          <a:ln>
            <a:noFill/>
          </a:ln>
        </p:spPr>
        <p:txBody>
          <a:bodyPr>
            <a:normAutofit/>
          </a:bodyPr>
          <a:lstStyle/>
          <a:p>
            <a:pPr rtl="1"/>
            <a:r>
              <a:rPr lang="fa-I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مبانی روش تحقیق در علوم پزشکی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675BC6-8687-4EEA-B78E-32C85FFC0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" y="5612937"/>
            <a:ext cx="6484407" cy="1045596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	علی‌اکبر حق‌دوست، پژوهشکده آینده‌پژوهی در سلامت</a:t>
            </a:r>
          </a:p>
          <a:p>
            <a:pPr algn="r" rtl="1"/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 دانشگاه علوم پزشکی کرمان</a:t>
            </a:r>
          </a:p>
        </p:txBody>
      </p:sp>
      <p:pic>
        <p:nvPicPr>
          <p:cNvPr id="5" name="Picture 4" descr="BESM">
            <a:extLst>
              <a:ext uri="{FF2B5EF4-FFF2-40B4-BE49-F238E27FC236}">
                <a16:creationId xmlns:a16="http://schemas.microsoft.com/office/drawing/2014/main" id="{0C3B62D6-36F7-4628-9EFA-E65ED333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47661" y="327755"/>
            <a:ext cx="3380896" cy="93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634062"/>
      </p:ext>
    </p:extLst>
  </p:cSld>
  <p:clrMapOvr>
    <a:masterClrMapping/>
  </p:clrMapOvr>
  <p:transition advTm="10992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مروری بر12 اصل خلاقيت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1774826"/>
            <a:ext cx="8715436" cy="4625975"/>
          </a:xfrm>
        </p:spPr>
        <p:txBody>
          <a:bodyPr/>
          <a:lstStyle/>
          <a:p>
            <a:r>
              <a:rPr lang="fa-IR" dirty="0"/>
              <a:t>خلاقيت تنها نوع تفکر نيست</a:t>
            </a:r>
          </a:p>
          <a:p>
            <a:r>
              <a:rPr lang="fa-IR" dirty="0"/>
              <a:t>تفکر خلاق جزئی از همه انسانهاست (انسان غير خلاق نداريم)</a:t>
            </a:r>
          </a:p>
          <a:p>
            <a:r>
              <a:rPr lang="fa-IR" dirty="0"/>
              <a:t>مهارت تفکر خلاق و استعداد ذاتی خلاقيت دو چيز هستند</a:t>
            </a:r>
          </a:p>
          <a:p>
            <a:r>
              <a:rPr lang="fa-IR" dirty="0"/>
              <a:t>آموختن مهارتهای خلاق مانند هر مهارت ديگر نيازمند زمان، تلاش و پشتکار است</a:t>
            </a:r>
          </a:p>
          <a:p>
            <a:r>
              <a:rPr lang="fa-IR" dirty="0"/>
              <a:t>گر چند افزايش دانش امکان بروز خلاقيت را افزايش می دهد، ولی الزاما رابطه مستقيمی بين دانش و خلاقيت وجود ندارد</a:t>
            </a:r>
          </a:p>
          <a:p>
            <a:r>
              <a:rPr lang="fa-IR" dirty="0"/>
              <a:t>آموزش مهارتهای خلاقيت به اندازه آموزش سواد، در نظام آموزشی واجب است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 descr="C:\Documents and Settings\Alireza\My Documents\workshops\pictures\untitled5.bmp">
            <a:extLst>
              <a:ext uri="{FF2B5EF4-FFF2-40B4-BE49-F238E27FC236}">
                <a16:creationId xmlns:a16="http://schemas.microsoft.com/office/drawing/2014/main" id="{50391B0D-289F-446D-A6FE-0F083D84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23617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advTm="10992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مروری بر12 اصل خلاقيت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خلاقيت به تنهائی به معنی نتيجه گرفتن نيست</a:t>
            </a:r>
          </a:p>
          <a:p>
            <a:r>
              <a:rPr lang="fa-IR" dirty="0"/>
              <a:t>خلاقيت می تواند در محصول فرآيند يا فرد بروز پيدا کند.</a:t>
            </a:r>
          </a:p>
          <a:p>
            <a:r>
              <a:rPr lang="fa-IR" dirty="0"/>
              <a:t>بروز ايده های خلاق تصادفی هستند، ولی ذهن آماده در آن موثر است</a:t>
            </a:r>
          </a:p>
          <a:p>
            <a:r>
              <a:rPr lang="fa-IR" dirty="0"/>
              <a:t>خلاقيت به معنی عبور از چراغ قرمز  نيست</a:t>
            </a:r>
          </a:p>
          <a:p>
            <a:r>
              <a:rPr lang="fa-IR" dirty="0"/>
              <a:t>خلاقيت به معنی تجمع اطلاعات نيست</a:t>
            </a:r>
          </a:p>
          <a:p>
            <a:r>
              <a:rPr lang="fa-IR" dirty="0"/>
              <a:t>خلاقيت نبايد الزاما فرستادن موشک به فضا باشد.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422B92-B25F-4CF7-9B86-0AB85EFF9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20" y="4709631"/>
            <a:ext cx="2365021" cy="201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92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تفکر جانبی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306" y="1774826"/>
            <a:ext cx="5043494" cy="4625975"/>
          </a:xfrm>
        </p:spPr>
        <p:txBody>
          <a:bodyPr/>
          <a:lstStyle/>
          <a:p>
            <a:r>
              <a:rPr lang="fa-IR" dirty="0"/>
              <a:t>هدف تفکر جانبی فائق آمدن بر اين محدوديتها از طريق ارائه ابزاری برای:</a:t>
            </a:r>
          </a:p>
          <a:p>
            <a:pPr lvl="1"/>
            <a:r>
              <a:rPr lang="fa-IR" dirty="0"/>
              <a:t> دوباره سازمان دهی کردن، </a:t>
            </a:r>
          </a:p>
          <a:p>
            <a:pPr lvl="1"/>
            <a:r>
              <a:rPr lang="fa-IR" dirty="0"/>
              <a:t>برای فرار از کليشه الگوها، </a:t>
            </a:r>
          </a:p>
          <a:p>
            <a:pPr lvl="1"/>
            <a:r>
              <a:rPr lang="fa-IR" dirty="0"/>
              <a:t>برای کنار هم گذاشتن اطلاعات به طريقی جديد تا ايده های جديد بوجود آيند.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4" descr="7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1714488"/>
            <a:ext cx="318692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992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38349" y="214290"/>
            <a:ext cx="7980363" cy="10668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شش کلاه، شش رنگ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590800" y="1866900"/>
            <a:ext cx="1447800" cy="1295400"/>
            <a:chOff x="400" y="1440"/>
            <a:chExt cx="2480" cy="206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00" y="1440"/>
              <a:ext cx="2480" cy="2064"/>
              <a:chOff x="192" y="1632"/>
              <a:chExt cx="2480" cy="2064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solidFill>
                <a:srgbClr val="FF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solidFill>
                <a:srgbClr val="FF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solidFill>
                <a:srgbClr val="FF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16" y="1728"/>
              <a:ext cx="1520" cy="672"/>
            </a:xfrm>
            <a:custGeom>
              <a:avLst/>
              <a:gdLst>
                <a:gd name="T0" fmla="*/ 0 w 1520"/>
                <a:gd name="T1" fmla="*/ 480 h 672"/>
                <a:gd name="T2" fmla="*/ 384 w 1520"/>
                <a:gd name="T3" fmla="*/ 672 h 672"/>
                <a:gd name="T4" fmla="*/ 1008 w 1520"/>
                <a:gd name="T5" fmla="*/ 480 h 672"/>
                <a:gd name="T6" fmla="*/ 1440 w 1520"/>
                <a:gd name="T7" fmla="*/ 144 h 672"/>
                <a:gd name="T8" fmla="*/ 1488 w 152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0"/>
                <a:gd name="T16" fmla="*/ 0 h 672"/>
                <a:gd name="T17" fmla="*/ 1520 w 152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0" h="672">
                  <a:moveTo>
                    <a:pt x="0" y="480"/>
                  </a:moveTo>
                  <a:cubicBezTo>
                    <a:pt x="108" y="576"/>
                    <a:pt x="216" y="672"/>
                    <a:pt x="384" y="672"/>
                  </a:cubicBezTo>
                  <a:cubicBezTo>
                    <a:pt x="552" y="672"/>
                    <a:pt x="832" y="568"/>
                    <a:pt x="1008" y="480"/>
                  </a:cubicBezTo>
                  <a:cubicBezTo>
                    <a:pt x="1184" y="392"/>
                    <a:pt x="1360" y="224"/>
                    <a:pt x="1440" y="144"/>
                  </a:cubicBezTo>
                  <a:cubicBezTo>
                    <a:pt x="1520" y="64"/>
                    <a:pt x="1504" y="32"/>
                    <a:pt x="1488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487988" y="1679241"/>
            <a:ext cx="1447800" cy="1295400"/>
            <a:chOff x="400" y="1440"/>
            <a:chExt cx="2480" cy="2064"/>
          </a:xfrm>
          <a:solidFill>
            <a:schemeClr val="bg1"/>
          </a:solidFill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00" y="1440"/>
              <a:ext cx="2480" cy="2064"/>
              <a:chOff x="192" y="1632"/>
              <a:chExt cx="2480" cy="2064"/>
            </a:xfrm>
            <a:grpFill/>
          </p:grpSpPr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grp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grp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grp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16" y="1728"/>
              <a:ext cx="1520" cy="672"/>
            </a:xfrm>
            <a:custGeom>
              <a:avLst/>
              <a:gdLst>
                <a:gd name="T0" fmla="*/ 0 w 1520"/>
                <a:gd name="T1" fmla="*/ 480 h 672"/>
                <a:gd name="T2" fmla="*/ 384 w 1520"/>
                <a:gd name="T3" fmla="*/ 672 h 672"/>
                <a:gd name="T4" fmla="*/ 1008 w 1520"/>
                <a:gd name="T5" fmla="*/ 480 h 672"/>
                <a:gd name="T6" fmla="*/ 1440 w 1520"/>
                <a:gd name="T7" fmla="*/ 144 h 672"/>
                <a:gd name="T8" fmla="*/ 1488 w 152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0"/>
                <a:gd name="T16" fmla="*/ 0 h 672"/>
                <a:gd name="T17" fmla="*/ 1520 w 152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0" h="672">
                  <a:moveTo>
                    <a:pt x="0" y="480"/>
                  </a:moveTo>
                  <a:cubicBezTo>
                    <a:pt x="108" y="576"/>
                    <a:pt x="216" y="672"/>
                    <a:pt x="384" y="672"/>
                  </a:cubicBezTo>
                  <a:cubicBezTo>
                    <a:pt x="552" y="672"/>
                    <a:pt x="832" y="568"/>
                    <a:pt x="1008" y="480"/>
                  </a:cubicBezTo>
                  <a:cubicBezTo>
                    <a:pt x="1184" y="392"/>
                    <a:pt x="1360" y="224"/>
                    <a:pt x="1440" y="144"/>
                  </a:cubicBezTo>
                  <a:cubicBezTo>
                    <a:pt x="1520" y="64"/>
                    <a:pt x="1504" y="32"/>
                    <a:pt x="1488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286000" y="4533900"/>
            <a:ext cx="1447800" cy="1295400"/>
            <a:chOff x="400" y="1440"/>
            <a:chExt cx="2480" cy="2064"/>
          </a:xfrm>
        </p:grpSpPr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400" y="1440"/>
              <a:ext cx="2480" cy="2064"/>
              <a:chOff x="192" y="1632"/>
              <a:chExt cx="2480" cy="2064"/>
            </a:xfrm>
          </p:grpSpPr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solidFill>
                <a:srgbClr val="3333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solidFill>
                <a:srgbClr val="3333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solidFill>
                <a:srgbClr val="3333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816" y="1728"/>
              <a:ext cx="1520" cy="672"/>
            </a:xfrm>
            <a:custGeom>
              <a:avLst/>
              <a:gdLst>
                <a:gd name="T0" fmla="*/ 0 w 1520"/>
                <a:gd name="T1" fmla="*/ 480 h 672"/>
                <a:gd name="T2" fmla="*/ 384 w 1520"/>
                <a:gd name="T3" fmla="*/ 672 h 672"/>
                <a:gd name="T4" fmla="*/ 1008 w 1520"/>
                <a:gd name="T5" fmla="*/ 480 h 672"/>
                <a:gd name="T6" fmla="*/ 1440 w 1520"/>
                <a:gd name="T7" fmla="*/ 144 h 672"/>
                <a:gd name="T8" fmla="*/ 1488 w 152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0"/>
                <a:gd name="T16" fmla="*/ 0 h 672"/>
                <a:gd name="T17" fmla="*/ 1520 w 152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0" h="672">
                  <a:moveTo>
                    <a:pt x="0" y="480"/>
                  </a:moveTo>
                  <a:cubicBezTo>
                    <a:pt x="108" y="576"/>
                    <a:pt x="216" y="672"/>
                    <a:pt x="384" y="672"/>
                  </a:cubicBezTo>
                  <a:cubicBezTo>
                    <a:pt x="552" y="672"/>
                    <a:pt x="832" y="568"/>
                    <a:pt x="1008" y="480"/>
                  </a:cubicBezTo>
                  <a:cubicBezTo>
                    <a:pt x="1184" y="392"/>
                    <a:pt x="1360" y="224"/>
                    <a:pt x="1440" y="144"/>
                  </a:cubicBezTo>
                  <a:cubicBezTo>
                    <a:pt x="1520" y="64"/>
                    <a:pt x="1504" y="32"/>
                    <a:pt x="1488" y="0"/>
                  </a:cubicBezTo>
                </a:path>
              </a:pathLst>
            </a:custGeom>
            <a:solidFill>
              <a:srgbClr val="3333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8153400" y="4229100"/>
            <a:ext cx="1447800" cy="1295400"/>
            <a:chOff x="400" y="1440"/>
            <a:chExt cx="2480" cy="2064"/>
          </a:xfrm>
          <a:solidFill>
            <a:schemeClr val="tx1"/>
          </a:solidFill>
        </p:grpSpPr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400" y="1440"/>
              <a:ext cx="2480" cy="2064"/>
              <a:chOff x="192" y="1632"/>
              <a:chExt cx="2480" cy="2064"/>
            </a:xfrm>
            <a:grpFill/>
          </p:grpSpPr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grp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grp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grp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6" y="1728"/>
              <a:ext cx="1520" cy="672"/>
            </a:xfrm>
            <a:custGeom>
              <a:avLst/>
              <a:gdLst>
                <a:gd name="T0" fmla="*/ 0 w 1520"/>
                <a:gd name="T1" fmla="*/ 480 h 672"/>
                <a:gd name="T2" fmla="*/ 384 w 1520"/>
                <a:gd name="T3" fmla="*/ 672 h 672"/>
                <a:gd name="T4" fmla="*/ 1008 w 1520"/>
                <a:gd name="T5" fmla="*/ 480 h 672"/>
                <a:gd name="T6" fmla="*/ 1440 w 1520"/>
                <a:gd name="T7" fmla="*/ 144 h 672"/>
                <a:gd name="T8" fmla="*/ 1488 w 152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0"/>
                <a:gd name="T16" fmla="*/ 0 h 672"/>
                <a:gd name="T17" fmla="*/ 1520 w 152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0" h="672">
                  <a:moveTo>
                    <a:pt x="0" y="480"/>
                  </a:moveTo>
                  <a:cubicBezTo>
                    <a:pt x="108" y="576"/>
                    <a:pt x="216" y="672"/>
                    <a:pt x="384" y="672"/>
                  </a:cubicBezTo>
                  <a:cubicBezTo>
                    <a:pt x="552" y="672"/>
                    <a:pt x="832" y="568"/>
                    <a:pt x="1008" y="480"/>
                  </a:cubicBezTo>
                  <a:cubicBezTo>
                    <a:pt x="1184" y="392"/>
                    <a:pt x="1360" y="224"/>
                    <a:pt x="1440" y="144"/>
                  </a:cubicBezTo>
                  <a:cubicBezTo>
                    <a:pt x="1520" y="64"/>
                    <a:pt x="1504" y="32"/>
                    <a:pt x="1488" y="0"/>
                  </a:cubicBezTo>
                </a:path>
              </a:pathLst>
            </a:cu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</p:grp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2590800" y="32385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شهودی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5334737" y="3195811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اطلاعاتی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305800" y="33909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سازنده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8001000" y="55245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محتاط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562600" y="40005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خلاق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3124200" y="41529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کنترل کننده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562600" y="4337566"/>
            <a:ext cx="1447800" cy="1600200"/>
            <a:chOff x="2544" y="2976"/>
            <a:chExt cx="912" cy="1008"/>
          </a:xfrm>
        </p:grpSpPr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2544" y="3168"/>
              <a:ext cx="912" cy="816"/>
              <a:chOff x="400" y="1440"/>
              <a:chExt cx="2480" cy="2064"/>
            </a:xfrm>
          </p:grpSpPr>
          <p:grpSp>
            <p:nvGrpSpPr>
              <p:cNvPr id="43" name="Group 22"/>
              <p:cNvGrpSpPr>
                <a:grpSpLocks/>
              </p:cNvGrpSpPr>
              <p:nvPr/>
            </p:nvGrpSpPr>
            <p:grpSpPr bwMode="auto">
              <a:xfrm>
                <a:off x="400" y="1440"/>
                <a:ext cx="2480" cy="2064"/>
                <a:chOff x="192" y="1632"/>
                <a:chExt cx="2480" cy="2064"/>
              </a:xfrm>
            </p:grpSpPr>
            <p:sp>
              <p:nvSpPr>
                <p:cNvPr id="45" name="Freeform 23"/>
                <p:cNvSpPr>
                  <a:spLocks/>
                </p:cNvSpPr>
                <p:nvPr/>
              </p:nvSpPr>
              <p:spPr bwMode="auto">
                <a:xfrm>
                  <a:off x="528" y="1632"/>
                  <a:ext cx="1632" cy="1608"/>
                </a:xfrm>
                <a:custGeom>
                  <a:avLst/>
                  <a:gdLst>
                    <a:gd name="T0" fmla="*/ 344 w 1632"/>
                    <a:gd name="T1" fmla="*/ 1368 h 1608"/>
                    <a:gd name="T2" fmla="*/ 104 w 1632"/>
                    <a:gd name="T3" fmla="*/ 600 h 1608"/>
                    <a:gd name="T4" fmla="*/ 968 w 1632"/>
                    <a:gd name="T5" fmla="*/ 72 h 1608"/>
                    <a:gd name="T6" fmla="*/ 1544 w 1632"/>
                    <a:gd name="T7" fmla="*/ 168 h 1608"/>
                    <a:gd name="T8" fmla="*/ 1496 w 1632"/>
                    <a:gd name="T9" fmla="*/ 1032 h 1608"/>
                    <a:gd name="T10" fmla="*/ 1352 w 1632"/>
                    <a:gd name="T11" fmla="*/ 1608 h 16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32"/>
                    <a:gd name="T19" fmla="*/ 0 h 1608"/>
                    <a:gd name="T20" fmla="*/ 1632 w 1632"/>
                    <a:gd name="T21" fmla="*/ 1608 h 16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32" h="1608">
                      <a:moveTo>
                        <a:pt x="344" y="1368"/>
                      </a:moveTo>
                      <a:cubicBezTo>
                        <a:pt x="172" y="1092"/>
                        <a:pt x="0" y="816"/>
                        <a:pt x="104" y="600"/>
                      </a:cubicBezTo>
                      <a:cubicBezTo>
                        <a:pt x="208" y="384"/>
                        <a:pt x="728" y="144"/>
                        <a:pt x="968" y="72"/>
                      </a:cubicBezTo>
                      <a:cubicBezTo>
                        <a:pt x="1208" y="0"/>
                        <a:pt x="1456" y="8"/>
                        <a:pt x="1544" y="168"/>
                      </a:cubicBezTo>
                      <a:cubicBezTo>
                        <a:pt x="1632" y="328"/>
                        <a:pt x="1528" y="792"/>
                        <a:pt x="1496" y="1032"/>
                      </a:cubicBezTo>
                      <a:cubicBezTo>
                        <a:pt x="1464" y="1272"/>
                        <a:pt x="1376" y="1504"/>
                        <a:pt x="1352" y="1608"/>
                      </a:cubicBezTo>
                    </a:path>
                  </a:pathLst>
                </a:custGeom>
                <a:solidFill>
                  <a:srgbClr val="008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anose="00000700000000000000" pitchFamily="2" charset="-78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/>
              </p:nvSpPr>
              <p:spPr bwMode="auto">
                <a:xfrm>
                  <a:off x="192" y="2640"/>
                  <a:ext cx="2480" cy="1056"/>
                </a:xfrm>
                <a:custGeom>
                  <a:avLst/>
                  <a:gdLst>
                    <a:gd name="T0" fmla="*/ 512 w 2480"/>
                    <a:gd name="T1" fmla="*/ 88 h 1056"/>
                    <a:gd name="T2" fmla="*/ 416 w 2480"/>
                    <a:gd name="T3" fmla="*/ 88 h 1056"/>
                    <a:gd name="T4" fmla="*/ 176 w 2480"/>
                    <a:gd name="T5" fmla="*/ 616 h 1056"/>
                    <a:gd name="T6" fmla="*/ 1472 w 2480"/>
                    <a:gd name="T7" fmla="*/ 1048 h 1056"/>
                    <a:gd name="T8" fmla="*/ 2336 w 2480"/>
                    <a:gd name="T9" fmla="*/ 664 h 1056"/>
                    <a:gd name="T10" fmla="*/ 2336 w 2480"/>
                    <a:gd name="T11" fmla="*/ 568 h 1056"/>
                    <a:gd name="T12" fmla="*/ 2000 w 2480"/>
                    <a:gd name="T13" fmla="*/ 184 h 1056"/>
                    <a:gd name="T14" fmla="*/ 1760 w 2480"/>
                    <a:gd name="T15" fmla="*/ 184 h 10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0"/>
                    <a:gd name="T25" fmla="*/ 0 h 1056"/>
                    <a:gd name="T26" fmla="*/ 2480 w 2480"/>
                    <a:gd name="T27" fmla="*/ 1056 h 10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0" h="1056">
                      <a:moveTo>
                        <a:pt x="512" y="88"/>
                      </a:moveTo>
                      <a:cubicBezTo>
                        <a:pt x="492" y="44"/>
                        <a:pt x="472" y="0"/>
                        <a:pt x="416" y="88"/>
                      </a:cubicBezTo>
                      <a:cubicBezTo>
                        <a:pt x="360" y="176"/>
                        <a:pt x="0" y="456"/>
                        <a:pt x="176" y="616"/>
                      </a:cubicBezTo>
                      <a:cubicBezTo>
                        <a:pt x="352" y="776"/>
                        <a:pt x="1112" y="1040"/>
                        <a:pt x="1472" y="1048"/>
                      </a:cubicBezTo>
                      <a:cubicBezTo>
                        <a:pt x="1832" y="1056"/>
                        <a:pt x="2192" y="744"/>
                        <a:pt x="2336" y="664"/>
                      </a:cubicBezTo>
                      <a:cubicBezTo>
                        <a:pt x="2480" y="584"/>
                        <a:pt x="2392" y="648"/>
                        <a:pt x="2336" y="568"/>
                      </a:cubicBezTo>
                      <a:cubicBezTo>
                        <a:pt x="2280" y="488"/>
                        <a:pt x="2096" y="248"/>
                        <a:pt x="2000" y="184"/>
                      </a:cubicBezTo>
                      <a:cubicBezTo>
                        <a:pt x="1904" y="120"/>
                        <a:pt x="1800" y="184"/>
                        <a:pt x="1760" y="184"/>
                      </a:cubicBezTo>
                    </a:path>
                  </a:pathLst>
                </a:custGeom>
                <a:solidFill>
                  <a:srgbClr val="008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anose="00000700000000000000" pitchFamily="2" charset="-78"/>
                  </a:endParaRPr>
                </a:p>
              </p:txBody>
            </p:sp>
            <p:sp>
              <p:nvSpPr>
                <p:cNvPr id="47" name="Freeform 25"/>
                <p:cNvSpPr>
                  <a:spLocks/>
                </p:cNvSpPr>
                <p:nvPr/>
              </p:nvSpPr>
              <p:spPr bwMode="auto">
                <a:xfrm>
                  <a:off x="864" y="3024"/>
                  <a:ext cx="1008" cy="288"/>
                </a:xfrm>
                <a:custGeom>
                  <a:avLst/>
                  <a:gdLst>
                    <a:gd name="T0" fmla="*/ 0 w 1008"/>
                    <a:gd name="T1" fmla="*/ 0 h 288"/>
                    <a:gd name="T2" fmla="*/ 144 w 1008"/>
                    <a:gd name="T3" fmla="*/ 192 h 288"/>
                    <a:gd name="T4" fmla="*/ 720 w 1008"/>
                    <a:gd name="T5" fmla="*/ 288 h 288"/>
                    <a:gd name="T6" fmla="*/ 1008 w 1008"/>
                    <a:gd name="T7" fmla="*/ 192 h 2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8"/>
                    <a:gd name="T13" fmla="*/ 0 h 288"/>
                    <a:gd name="T14" fmla="*/ 1008 w 1008"/>
                    <a:gd name="T15" fmla="*/ 288 h 2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8" h="288">
                      <a:moveTo>
                        <a:pt x="0" y="0"/>
                      </a:moveTo>
                      <a:cubicBezTo>
                        <a:pt x="12" y="72"/>
                        <a:pt x="24" y="144"/>
                        <a:pt x="144" y="192"/>
                      </a:cubicBezTo>
                      <a:cubicBezTo>
                        <a:pt x="264" y="240"/>
                        <a:pt x="576" y="288"/>
                        <a:pt x="720" y="288"/>
                      </a:cubicBezTo>
                      <a:cubicBezTo>
                        <a:pt x="864" y="288"/>
                        <a:pt x="936" y="240"/>
                        <a:pt x="1008" y="192"/>
                      </a:cubicBezTo>
                    </a:path>
                  </a:pathLst>
                </a:custGeom>
                <a:solidFill>
                  <a:srgbClr val="008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anose="00000700000000000000" pitchFamily="2" charset="-78"/>
                  </a:endParaRPr>
                </a:p>
              </p:txBody>
            </p:sp>
          </p:grpSp>
          <p:sp>
            <p:nvSpPr>
              <p:cNvPr id="44" name="Freeform 26"/>
              <p:cNvSpPr>
                <a:spLocks/>
              </p:cNvSpPr>
              <p:nvPr/>
            </p:nvSpPr>
            <p:spPr bwMode="auto">
              <a:xfrm>
                <a:off x="816" y="1728"/>
                <a:ext cx="1520" cy="672"/>
              </a:xfrm>
              <a:custGeom>
                <a:avLst/>
                <a:gdLst>
                  <a:gd name="T0" fmla="*/ 0 w 1520"/>
                  <a:gd name="T1" fmla="*/ 480 h 672"/>
                  <a:gd name="T2" fmla="*/ 384 w 1520"/>
                  <a:gd name="T3" fmla="*/ 672 h 672"/>
                  <a:gd name="T4" fmla="*/ 1008 w 1520"/>
                  <a:gd name="T5" fmla="*/ 480 h 672"/>
                  <a:gd name="T6" fmla="*/ 1440 w 1520"/>
                  <a:gd name="T7" fmla="*/ 144 h 672"/>
                  <a:gd name="T8" fmla="*/ 1488 w 1520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0"/>
                  <a:gd name="T16" fmla="*/ 0 h 672"/>
                  <a:gd name="T17" fmla="*/ 1520 w 1520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0" h="672">
                    <a:moveTo>
                      <a:pt x="0" y="480"/>
                    </a:moveTo>
                    <a:cubicBezTo>
                      <a:pt x="108" y="576"/>
                      <a:pt x="216" y="672"/>
                      <a:pt x="384" y="672"/>
                    </a:cubicBezTo>
                    <a:cubicBezTo>
                      <a:pt x="552" y="672"/>
                      <a:pt x="832" y="568"/>
                      <a:pt x="1008" y="480"/>
                    </a:cubicBezTo>
                    <a:cubicBezTo>
                      <a:pt x="1184" y="392"/>
                      <a:pt x="1360" y="224"/>
                      <a:pt x="1440" y="144"/>
                    </a:cubicBezTo>
                    <a:cubicBezTo>
                      <a:pt x="1520" y="64"/>
                      <a:pt x="1504" y="32"/>
                      <a:pt x="1488" y="0"/>
                    </a:cubicBezTo>
                  </a:path>
                </a:pathLst>
              </a:cu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 flipV="1">
              <a:off x="2880" y="33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2710" y="3200"/>
              <a:ext cx="154" cy="225"/>
            </a:xfrm>
            <a:custGeom>
              <a:avLst/>
              <a:gdLst>
                <a:gd name="T0" fmla="*/ 142 w 154"/>
                <a:gd name="T1" fmla="*/ 225 h 225"/>
                <a:gd name="T2" fmla="*/ 105 w 154"/>
                <a:gd name="T3" fmla="*/ 132 h 225"/>
                <a:gd name="T4" fmla="*/ 96 w 154"/>
                <a:gd name="T5" fmla="*/ 95 h 225"/>
                <a:gd name="T6" fmla="*/ 22 w 154"/>
                <a:gd name="T7" fmla="*/ 68 h 225"/>
                <a:gd name="T8" fmla="*/ 78 w 154"/>
                <a:gd name="T9" fmla="*/ 22 h 225"/>
                <a:gd name="T10" fmla="*/ 87 w 154"/>
                <a:gd name="T11" fmla="*/ 95 h 225"/>
                <a:gd name="T12" fmla="*/ 142 w 154"/>
                <a:gd name="T13" fmla="*/ 225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225"/>
                <a:gd name="T23" fmla="*/ 154 w 154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225">
                  <a:moveTo>
                    <a:pt x="142" y="225"/>
                  </a:moveTo>
                  <a:cubicBezTo>
                    <a:pt x="121" y="75"/>
                    <a:pt x="154" y="219"/>
                    <a:pt x="105" y="132"/>
                  </a:cubicBezTo>
                  <a:cubicBezTo>
                    <a:pt x="99" y="121"/>
                    <a:pt x="104" y="105"/>
                    <a:pt x="96" y="95"/>
                  </a:cubicBezTo>
                  <a:cubicBezTo>
                    <a:pt x="84" y="80"/>
                    <a:pt x="39" y="72"/>
                    <a:pt x="22" y="68"/>
                  </a:cubicBezTo>
                  <a:cubicBezTo>
                    <a:pt x="0" y="0"/>
                    <a:pt x="14" y="11"/>
                    <a:pt x="78" y="22"/>
                  </a:cubicBezTo>
                  <a:cubicBezTo>
                    <a:pt x="81" y="46"/>
                    <a:pt x="87" y="95"/>
                    <a:pt x="87" y="95"/>
                  </a:cubicBezTo>
                  <a:lnTo>
                    <a:pt x="142" y="225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874" y="3116"/>
              <a:ext cx="79" cy="207"/>
            </a:xfrm>
            <a:custGeom>
              <a:avLst/>
              <a:gdLst>
                <a:gd name="T0" fmla="*/ 43 w 79"/>
                <a:gd name="T1" fmla="*/ 207 h 207"/>
                <a:gd name="T2" fmla="*/ 34 w 79"/>
                <a:gd name="T3" fmla="*/ 152 h 207"/>
                <a:gd name="T4" fmla="*/ 6 w 79"/>
                <a:gd name="T5" fmla="*/ 142 h 207"/>
                <a:gd name="T6" fmla="*/ 15 w 79"/>
                <a:gd name="T7" fmla="*/ 4 h 207"/>
                <a:gd name="T8" fmla="*/ 71 w 79"/>
                <a:gd name="T9" fmla="*/ 13 h 207"/>
                <a:gd name="T10" fmla="*/ 52 w 79"/>
                <a:gd name="T11" fmla="*/ 41 h 207"/>
                <a:gd name="T12" fmla="*/ 34 w 79"/>
                <a:gd name="T13" fmla="*/ 87 h 207"/>
                <a:gd name="T14" fmla="*/ 34 w 79"/>
                <a:gd name="T15" fmla="*/ 152 h 207"/>
                <a:gd name="T16" fmla="*/ 24 w 79"/>
                <a:gd name="T17" fmla="*/ 179 h 207"/>
                <a:gd name="T18" fmla="*/ 43 w 79"/>
                <a:gd name="T19" fmla="*/ 20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207"/>
                <a:gd name="T32" fmla="*/ 79 w 79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207">
                  <a:moveTo>
                    <a:pt x="43" y="207"/>
                  </a:moveTo>
                  <a:cubicBezTo>
                    <a:pt x="40" y="189"/>
                    <a:pt x="43" y="168"/>
                    <a:pt x="34" y="152"/>
                  </a:cubicBezTo>
                  <a:cubicBezTo>
                    <a:pt x="29" y="143"/>
                    <a:pt x="7" y="152"/>
                    <a:pt x="6" y="142"/>
                  </a:cubicBezTo>
                  <a:cubicBezTo>
                    <a:pt x="0" y="96"/>
                    <a:pt x="12" y="50"/>
                    <a:pt x="15" y="4"/>
                  </a:cubicBezTo>
                  <a:cubicBezTo>
                    <a:pt x="34" y="7"/>
                    <a:pt x="58" y="0"/>
                    <a:pt x="71" y="13"/>
                  </a:cubicBezTo>
                  <a:cubicBezTo>
                    <a:pt x="79" y="21"/>
                    <a:pt x="57" y="31"/>
                    <a:pt x="52" y="41"/>
                  </a:cubicBezTo>
                  <a:cubicBezTo>
                    <a:pt x="45" y="56"/>
                    <a:pt x="40" y="72"/>
                    <a:pt x="34" y="87"/>
                  </a:cubicBezTo>
                  <a:cubicBezTo>
                    <a:pt x="46" y="124"/>
                    <a:pt x="47" y="110"/>
                    <a:pt x="34" y="152"/>
                  </a:cubicBezTo>
                  <a:cubicBezTo>
                    <a:pt x="31" y="161"/>
                    <a:pt x="22" y="170"/>
                    <a:pt x="24" y="179"/>
                  </a:cubicBezTo>
                  <a:cubicBezTo>
                    <a:pt x="26" y="190"/>
                    <a:pt x="37" y="198"/>
                    <a:pt x="43" y="207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3024" y="2976"/>
              <a:ext cx="96" cy="286"/>
            </a:xfrm>
            <a:custGeom>
              <a:avLst/>
              <a:gdLst>
                <a:gd name="T0" fmla="*/ 71 w 96"/>
                <a:gd name="T1" fmla="*/ 286 h 286"/>
                <a:gd name="T2" fmla="*/ 44 w 96"/>
                <a:gd name="T3" fmla="*/ 194 h 286"/>
                <a:gd name="T4" fmla="*/ 44 w 96"/>
                <a:gd name="T5" fmla="*/ 0 h 286"/>
                <a:gd name="T6" fmla="*/ 34 w 96"/>
                <a:gd name="T7" fmla="*/ 166 h 2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286"/>
                <a:gd name="T14" fmla="*/ 96 w 96"/>
                <a:gd name="T15" fmla="*/ 286 h 2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286">
                  <a:moveTo>
                    <a:pt x="71" y="286"/>
                  </a:moveTo>
                  <a:cubicBezTo>
                    <a:pt x="87" y="242"/>
                    <a:pt x="96" y="211"/>
                    <a:pt x="44" y="194"/>
                  </a:cubicBezTo>
                  <a:cubicBezTo>
                    <a:pt x="1" y="151"/>
                    <a:pt x="0" y="42"/>
                    <a:pt x="44" y="0"/>
                  </a:cubicBezTo>
                  <a:cubicBezTo>
                    <a:pt x="57" y="55"/>
                    <a:pt x="63" y="114"/>
                    <a:pt x="34" y="166"/>
                  </a:cubicBez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</p:grpSp>
      <p:grpSp>
        <p:nvGrpSpPr>
          <p:cNvPr id="48" name="Group 56"/>
          <p:cNvGrpSpPr>
            <a:grpSpLocks/>
          </p:cNvGrpSpPr>
          <p:nvPr/>
        </p:nvGrpSpPr>
        <p:grpSpPr bwMode="auto">
          <a:xfrm>
            <a:off x="8305800" y="1943100"/>
            <a:ext cx="1447800" cy="1295400"/>
            <a:chOff x="4272" y="1248"/>
            <a:chExt cx="912" cy="816"/>
          </a:xfrm>
        </p:grpSpPr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4272" y="1248"/>
              <a:ext cx="912" cy="816"/>
              <a:chOff x="400" y="1440"/>
              <a:chExt cx="2480" cy="2064"/>
            </a:xfrm>
          </p:grpSpPr>
          <p:grpSp>
            <p:nvGrpSpPr>
              <p:cNvPr id="52" name="Group 16"/>
              <p:cNvGrpSpPr>
                <a:grpSpLocks/>
              </p:cNvGrpSpPr>
              <p:nvPr/>
            </p:nvGrpSpPr>
            <p:grpSpPr bwMode="auto">
              <a:xfrm>
                <a:off x="400" y="1440"/>
                <a:ext cx="2480" cy="2064"/>
                <a:chOff x="192" y="1632"/>
                <a:chExt cx="2480" cy="2064"/>
              </a:xfrm>
            </p:grpSpPr>
            <p:sp>
              <p:nvSpPr>
                <p:cNvPr id="54" name="Freeform 17"/>
                <p:cNvSpPr>
                  <a:spLocks/>
                </p:cNvSpPr>
                <p:nvPr/>
              </p:nvSpPr>
              <p:spPr bwMode="auto">
                <a:xfrm>
                  <a:off x="528" y="1632"/>
                  <a:ext cx="1632" cy="1608"/>
                </a:xfrm>
                <a:custGeom>
                  <a:avLst/>
                  <a:gdLst>
                    <a:gd name="T0" fmla="*/ 344 w 1632"/>
                    <a:gd name="T1" fmla="*/ 1368 h 1608"/>
                    <a:gd name="T2" fmla="*/ 104 w 1632"/>
                    <a:gd name="T3" fmla="*/ 600 h 1608"/>
                    <a:gd name="T4" fmla="*/ 968 w 1632"/>
                    <a:gd name="T5" fmla="*/ 72 h 1608"/>
                    <a:gd name="T6" fmla="*/ 1544 w 1632"/>
                    <a:gd name="T7" fmla="*/ 168 h 1608"/>
                    <a:gd name="T8" fmla="*/ 1496 w 1632"/>
                    <a:gd name="T9" fmla="*/ 1032 h 1608"/>
                    <a:gd name="T10" fmla="*/ 1352 w 1632"/>
                    <a:gd name="T11" fmla="*/ 1608 h 16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32"/>
                    <a:gd name="T19" fmla="*/ 0 h 1608"/>
                    <a:gd name="T20" fmla="*/ 1632 w 1632"/>
                    <a:gd name="T21" fmla="*/ 1608 h 16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32" h="1608">
                      <a:moveTo>
                        <a:pt x="344" y="1368"/>
                      </a:moveTo>
                      <a:cubicBezTo>
                        <a:pt x="172" y="1092"/>
                        <a:pt x="0" y="816"/>
                        <a:pt x="104" y="600"/>
                      </a:cubicBezTo>
                      <a:cubicBezTo>
                        <a:pt x="208" y="384"/>
                        <a:pt x="728" y="144"/>
                        <a:pt x="968" y="72"/>
                      </a:cubicBezTo>
                      <a:cubicBezTo>
                        <a:pt x="1208" y="0"/>
                        <a:pt x="1456" y="8"/>
                        <a:pt x="1544" y="168"/>
                      </a:cubicBezTo>
                      <a:cubicBezTo>
                        <a:pt x="1632" y="328"/>
                        <a:pt x="1528" y="792"/>
                        <a:pt x="1496" y="1032"/>
                      </a:cubicBezTo>
                      <a:cubicBezTo>
                        <a:pt x="1464" y="1272"/>
                        <a:pt x="1376" y="1504"/>
                        <a:pt x="1352" y="1608"/>
                      </a:cubicBezTo>
                    </a:path>
                  </a:pathLst>
                </a:custGeom>
                <a:solidFill>
                  <a:srgbClr val="FFFF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anose="00000700000000000000" pitchFamily="2" charset="-78"/>
                  </a:endParaRPr>
                </a:p>
              </p:txBody>
            </p:sp>
            <p:sp>
              <p:nvSpPr>
                <p:cNvPr id="55" name="Freeform 18"/>
                <p:cNvSpPr>
                  <a:spLocks/>
                </p:cNvSpPr>
                <p:nvPr/>
              </p:nvSpPr>
              <p:spPr bwMode="auto">
                <a:xfrm>
                  <a:off x="192" y="2640"/>
                  <a:ext cx="2480" cy="1056"/>
                </a:xfrm>
                <a:custGeom>
                  <a:avLst/>
                  <a:gdLst>
                    <a:gd name="T0" fmla="*/ 512 w 2480"/>
                    <a:gd name="T1" fmla="*/ 88 h 1056"/>
                    <a:gd name="T2" fmla="*/ 416 w 2480"/>
                    <a:gd name="T3" fmla="*/ 88 h 1056"/>
                    <a:gd name="T4" fmla="*/ 176 w 2480"/>
                    <a:gd name="T5" fmla="*/ 616 h 1056"/>
                    <a:gd name="T6" fmla="*/ 1472 w 2480"/>
                    <a:gd name="T7" fmla="*/ 1048 h 1056"/>
                    <a:gd name="T8" fmla="*/ 2336 w 2480"/>
                    <a:gd name="T9" fmla="*/ 664 h 1056"/>
                    <a:gd name="T10" fmla="*/ 2336 w 2480"/>
                    <a:gd name="T11" fmla="*/ 568 h 1056"/>
                    <a:gd name="T12" fmla="*/ 2000 w 2480"/>
                    <a:gd name="T13" fmla="*/ 184 h 1056"/>
                    <a:gd name="T14" fmla="*/ 1760 w 2480"/>
                    <a:gd name="T15" fmla="*/ 184 h 10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0"/>
                    <a:gd name="T25" fmla="*/ 0 h 1056"/>
                    <a:gd name="T26" fmla="*/ 2480 w 2480"/>
                    <a:gd name="T27" fmla="*/ 1056 h 10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0" h="1056">
                      <a:moveTo>
                        <a:pt x="512" y="88"/>
                      </a:moveTo>
                      <a:cubicBezTo>
                        <a:pt x="492" y="44"/>
                        <a:pt x="472" y="0"/>
                        <a:pt x="416" y="88"/>
                      </a:cubicBezTo>
                      <a:cubicBezTo>
                        <a:pt x="360" y="176"/>
                        <a:pt x="0" y="456"/>
                        <a:pt x="176" y="616"/>
                      </a:cubicBezTo>
                      <a:cubicBezTo>
                        <a:pt x="352" y="776"/>
                        <a:pt x="1112" y="1040"/>
                        <a:pt x="1472" y="1048"/>
                      </a:cubicBezTo>
                      <a:cubicBezTo>
                        <a:pt x="1832" y="1056"/>
                        <a:pt x="2192" y="744"/>
                        <a:pt x="2336" y="664"/>
                      </a:cubicBezTo>
                      <a:cubicBezTo>
                        <a:pt x="2480" y="584"/>
                        <a:pt x="2392" y="648"/>
                        <a:pt x="2336" y="568"/>
                      </a:cubicBezTo>
                      <a:cubicBezTo>
                        <a:pt x="2280" y="488"/>
                        <a:pt x="2096" y="248"/>
                        <a:pt x="2000" y="184"/>
                      </a:cubicBezTo>
                      <a:cubicBezTo>
                        <a:pt x="1904" y="120"/>
                        <a:pt x="1800" y="184"/>
                        <a:pt x="1760" y="184"/>
                      </a:cubicBezTo>
                    </a:path>
                  </a:pathLst>
                </a:custGeom>
                <a:solidFill>
                  <a:srgbClr val="FFFF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anose="00000700000000000000" pitchFamily="2" charset="-78"/>
                  </a:endParaRPr>
                </a:p>
              </p:txBody>
            </p:sp>
            <p:sp>
              <p:nvSpPr>
                <p:cNvPr id="56" name="Freeform 19"/>
                <p:cNvSpPr>
                  <a:spLocks/>
                </p:cNvSpPr>
                <p:nvPr/>
              </p:nvSpPr>
              <p:spPr bwMode="auto">
                <a:xfrm>
                  <a:off x="864" y="3024"/>
                  <a:ext cx="1008" cy="288"/>
                </a:xfrm>
                <a:custGeom>
                  <a:avLst/>
                  <a:gdLst>
                    <a:gd name="T0" fmla="*/ 0 w 1008"/>
                    <a:gd name="T1" fmla="*/ 0 h 288"/>
                    <a:gd name="T2" fmla="*/ 144 w 1008"/>
                    <a:gd name="T3" fmla="*/ 192 h 288"/>
                    <a:gd name="T4" fmla="*/ 720 w 1008"/>
                    <a:gd name="T5" fmla="*/ 288 h 288"/>
                    <a:gd name="T6" fmla="*/ 1008 w 1008"/>
                    <a:gd name="T7" fmla="*/ 192 h 2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8"/>
                    <a:gd name="T13" fmla="*/ 0 h 288"/>
                    <a:gd name="T14" fmla="*/ 1008 w 1008"/>
                    <a:gd name="T15" fmla="*/ 288 h 2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8" h="288">
                      <a:moveTo>
                        <a:pt x="0" y="0"/>
                      </a:moveTo>
                      <a:cubicBezTo>
                        <a:pt x="12" y="72"/>
                        <a:pt x="24" y="144"/>
                        <a:pt x="144" y="192"/>
                      </a:cubicBezTo>
                      <a:cubicBezTo>
                        <a:pt x="264" y="240"/>
                        <a:pt x="576" y="288"/>
                        <a:pt x="720" y="288"/>
                      </a:cubicBezTo>
                      <a:cubicBezTo>
                        <a:pt x="864" y="288"/>
                        <a:pt x="936" y="240"/>
                        <a:pt x="1008" y="192"/>
                      </a:cubicBezTo>
                    </a:path>
                  </a:pathLst>
                </a:custGeom>
                <a:solidFill>
                  <a:srgbClr val="FFFF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Koodak" panose="00000700000000000000" pitchFamily="2" charset="-78"/>
                  </a:endParaRPr>
                </a:p>
              </p:txBody>
            </p:sp>
          </p:grp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816" y="1728"/>
                <a:ext cx="1520" cy="672"/>
              </a:xfrm>
              <a:custGeom>
                <a:avLst/>
                <a:gdLst>
                  <a:gd name="T0" fmla="*/ 0 w 1520"/>
                  <a:gd name="T1" fmla="*/ 480 h 672"/>
                  <a:gd name="T2" fmla="*/ 384 w 1520"/>
                  <a:gd name="T3" fmla="*/ 672 h 672"/>
                  <a:gd name="T4" fmla="*/ 1008 w 1520"/>
                  <a:gd name="T5" fmla="*/ 480 h 672"/>
                  <a:gd name="T6" fmla="*/ 1440 w 1520"/>
                  <a:gd name="T7" fmla="*/ 144 h 672"/>
                  <a:gd name="T8" fmla="*/ 1488 w 1520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0"/>
                  <a:gd name="T16" fmla="*/ 0 h 672"/>
                  <a:gd name="T17" fmla="*/ 1520 w 1520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0" h="672">
                    <a:moveTo>
                      <a:pt x="0" y="480"/>
                    </a:moveTo>
                    <a:cubicBezTo>
                      <a:pt x="108" y="576"/>
                      <a:pt x="216" y="672"/>
                      <a:pt x="384" y="672"/>
                    </a:cubicBezTo>
                    <a:cubicBezTo>
                      <a:pt x="552" y="672"/>
                      <a:pt x="832" y="568"/>
                      <a:pt x="1008" y="480"/>
                    </a:cubicBezTo>
                    <a:cubicBezTo>
                      <a:pt x="1184" y="392"/>
                      <a:pt x="1360" y="224"/>
                      <a:pt x="1440" y="144"/>
                    </a:cubicBezTo>
                    <a:cubicBezTo>
                      <a:pt x="1520" y="64"/>
                      <a:pt x="1504" y="32"/>
                      <a:pt x="1488" y="0"/>
                    </a:cubicBezTo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50" name="Oval 54"/>
            <p:cNvSpPr>
              <a:spLocks noChangeArrowheads="1"/>
            </p:cNvSpPr>
            <p:nvPr/>
          </p:nvSpPr>
          <p:spPr bwMode="auto">
            <a:xfrm>
              <a:off x="4608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51" name="Oval 55"/>
            <p:cNvSpPr>
              <a:spLocks noChangeArrowheads="1"/>
            </p:cNvSpPr>
            <p:nvPr/>
          </p:nvSpPr>
          <p:spPr bwMode="auto">
            <a:xfrm>
              <a:off x="4800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endParaRPr>
            </a:p>
          </p:txBody>
        </p:sp>
      </p:grpSp>
    </p:spTree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AB7A-1922-4801-9411-19C592FB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ذهن کنکاش‎گر</a:t>
            </a:r>
            <a:endParaRPr lang="en-US" dirty="0"/>
          </a:p>
        </p:txBody>
      </p:sp>
      <p:pic>
        <p:nvPicPr>
          <p:cNvPr id="1026" name="Picture 2" descr="How Adopting An Explorer's Mindset Can Help You To Lead Innovation">
            <a:extLst>
              <a:ext uri="{FF2B5EF4-FFF2-40B4-BE49-F238E27FC236}">
                <a16:creationId xmlns:a16="http://schemas.microsoft.com/office/drawing/2014/main" id="{9C1C0084-5AF7-4741-97A6-F18ED299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" y="1413477"/>
            <a:ext cx="11430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93463"/>
      </p:ext>
    </p:extLst>
  </p:cSld>
  <p:clrMapOvr>
    <a:masterClrMapping/>
  </p:clrMapOvr>
  <p:transition advTm="10992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D633-EA44-4A14-83ED-E664F0D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تفاوت بین خلاقیت و کنکاش‎گری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899D-AF28-4888-A838-B007EBEA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خلاقیت: نگاه نو به موضوعات و ارایه راهبردی جدید و راهکاری خلاقانه</a:t>
            </a:r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کنکاش‌گری: خوب دیدن و خوب فهم کردن محیط برای خلق سوالات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8140"/>
      </p:ext>
    </p:extLst>
  </p:cSld>
  <p:clrMapOvr>
    <a:masterClrMapping/>
  </p:clrMapOvr>
  <p:transition advTm="10992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DCBA-18D8-4651-9CE7-C7D9051D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تامل بر واژه‎ها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3133-2F12-4F5E-8E5B-614EAA1A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تامل: درنگ کردن و شکیبایی، ژرف‎نگریستن</a:t>
            </a:r>
            <a:endParaRPr lang="en-US" dirty="0"/>
          </a:p>
          <a:p>
            <a:r>
              <a:rPr lang="fa-IR" dirty="0"/>
              <a:t>تفکر: اندیشه کردن، حرکت از معلومات به مجهولات، ترکیب معلومات برای درک مفهومی جدید، نتیجه تفکر، علم است</a:t>
            </a:r>
          </a:p>
          <a:p>
            <a:r>
              <a:rPr lang="fa-IR" dirty="0"/>
              <a:t>تدبر: عبور از ظاهر و درک آنچه در نهان است و به نوعی ژرف‎اندیشی را بیان می کند</a:t>
            </a:r>
          </a:p>
          <a:p>
            <a:r>
              <a:rPr lang="fa-IR" dirty="0"/>
              <a:t>تدبیر: کاربرد دانش است در مدیریت و منش که مشی زندگی را تعیین می‎کند</a:t>
            </a:r>
          </a:p>
          <a:p>
            <a:r>
              <a:rPr lang="fa-IR" dirty="0"/>
              <a:t>تعقل: درنگ کردن و درکی است که تغییر به وجود آورد. نتیجه تعقل عمل است</a:t>
            </a:r>
          </a:p>
          <a:p>
            <a:r>
              <a:rPr lang="fa-IR" dirty="0"/>
              <a:t>تذکر: بازاندیشی و باز فهم کردن است. تعامل بین دانسته‎ها را نشان می‎دهد</a:t>
            </a:r>
          </a:p>
        </p:txBody>
      </p:sp>
    </p:spTree>
    <p:extLst>
      <p:ext uri="{BB962C8B-B14F-4D97-AF65-F5344CB8AC3E}">
        <p14:creationId xmlns:p14="http://schemas.microsoft.com/office/powerpoint/2010/main" val="3390577715"/>
      </p:ext>
    </p:extLst>
  </p:cSld>
  <p:clrMapOvr>
    <a:masterClrMapping/>
  </p:clrMapOvr>
  <p:transition advTm="10992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F6D5-4BFD-4A9E-8F57-8A9F860B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اندیشیدن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58F7D6-1A81-4EAD-97DD-A7D8A19AE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461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371287"/>
      </p:ext>
    </p:extLst>
  </p:cSld>
  <p:clrMapOvr>
    <a:masterClrMapping/>
  </p:clrMapOvr>
  <p:transition advTm="10992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059F-ABFE-44EB-99BB-C13B4C96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وهم یا پندار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D97F-C5E9-448F-8FA3-883C860B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8" y="1333255"/>
            <a:ext cx="10515600" cy="5389091"/>
          </a:xfrm>
        </p:spPr>
        <p:txBody>
          <a:bodyPr/>
          <a:lstStyle/>
          <a:p>
            <a:r>
              <a:rPr lang="fa-IR" dirty="0"/>
              <a:t>محسوسات: وسیله شناخت قدرت واهمه</a:t>
            </a:r>
          </a:p>
          <a:p>
            <a:r>
              <a:rPr lang="fa-IR" dirty="0"/>
              <a:t>مثال: وسیله شناخت قدرت خیال</a:t>
            </a:r>
          </a:p>
          <a:p>
            <a:r>
              <a:rPr lang="fa-IR" dirty="0"/>
              <a:t>مجردات: وسیله شناخت قدرت عاقله است</a:t>
            </a:r>
          </a:p>
          <a:p>
            <a:endParaRPr lang="fa-IR" dirty="0"/>
          </a:p>
          <a:p>
            <a:r>
              <a:rPr lang="fa-IR" dirty="0"/>
              <a:t>از نظر ملاصدرا قدرت واهمه، عقل نازله یا عقل عملی است. لذا در یک وجه کمک کننده به عقل است و معاش بشر و درک محسوسات را فراهم می کند. اما از سوی دیگر گاه مانع و حجاب درک کلیات می شود و سد قدرت عاقله است.</a:t>
            </a:r>
          </a:p>
          <a:p>
            <a:r>
              <a:rPr lang="fa-IR" dirty="0"/>
              <a:t>وهم محل نفوذ شیطان است. صفاتی مانند مکر، حسادت و ... منتج وهم است که تحت تاثیر شیطان است.</a:t>
            </a:r>
          </a:p>
          <a:p>
            <a:r>
              <a:rPr lang="fa-IR" dirty="0"/>
              <a:t>تاثیر فرشتگان بر عقل کل نگر است و الهام نام دارد. تاثیر شیطان بر عقل جزئی وسوسه است که بر عکس الهام، قدرت شهویه و غضبیه را از اعتدال خارج می 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86456"/>
      </p:ext>
    </p:extLst>
  </p:cSld>
  <p:clrMapOvr>
    <a:masterClrMapping/>
  </p:clrMapOvr>
  <p:transition advTm="10992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53C1-5204-40DA-9544-9BBDB44D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وهم و عرفان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D6B1-FA65-44E4-B8A4-517D5B53F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73" y="1638911"/>
            <a:ext cx="10881527" cy="4806287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ابزار شناخت عرفان، شهود است. البته گاه در درک واقعیتها، دچار خطا می شود که حاصل وهم است.</a:t>
            </a:r>
          </a:p>
          <a:p>
            <a:r>
              <a:rPr lang="fa-IR" dirty="0"/>
              <a:t>اقسام شهود</a:t>
            </a:r>
          </a:p>
          <a:p>
            <a:pPr lvl="1"/>
            <a:r>
              <a:rPr lang="fa-IR" dirty="0"/>
              <a:t>حسی: تجسم واقعیتها با مفاهیم حسی مانند دیدن در عالم خیال و مثال</a:t>
            </a:r>
          </a:p>
          <a:p>
            <a:pPr lvl="1"/>
            <a:r>
              <a:rPr lang="fa-IR" dirty="0"/>
              <a:t>غیرحسی: مجرد از حواس درکی حاصل می گردد که سه نوع است</a:t>
            </a:r>
          </a:p>
          <a:p>
            <a:pPr lvl="2"/>
            <a:r>
              <a:rPr lang="fa-IR" dirty="0"/>
              <a:t>حدس: شکل گرفتن معنا در فکر</a:t>
            </a:r>
          </a:p>
          <a:p>
            <a:pPr lvl="2"/>
            <a:r>
              <a:rPr lang="fa-IR" dirty="0"/>
              <a:t>الهام: شکل گرفتن معنا در قلب</a:t>
            </a:r>
          </a:p>
          <a:p>
            <a:pPr lvl="2"/>
            <a:r>
              <a:rPr lang="fa-IR" dirty="0"/>
              <a:t>شهود معنوی: ورود معنا مستقیم در روح</a:t>
            </a:r>
          </a:p>
          <a:p>
            <a:r>
              <a:rPr lang="fa-IR" dirty="0"/>
              <a:t>خطوات شیطان در مسیر شهود وارد و باعث درک مخدوش حقیقت می شود.</a:t>
            </a:r>
          </a:p>
          <a:p>
            <a:r>
              <a:rPr lang="fa-IR" dirty="0"/>
              <a:t>راه کنترل هم رعایت شریعت است در سه سطح: ظاهری (شریعت)، باطنی عملی (طریقت یعنی درون را از رزایلی مانند آز و حسد و حرص پاک کردن) و باطنی علمی (حقیقت یعنی درک درست از ماورای طبیعت یافتن)</a:t>
            </a:r>
          </a:p>
        </p:txBody>
      </p:sp>
    </p:spTree>
    <p:extLst>
      <p:ext uri="{BB962C8B-B14F-4D97-AF65-F5344CB8AC3E}">
        <p14:creationId xmlns:p14="http://schemas.microsoft.com/office/powerpoint/2010/main" val="1014844411"/>
      </p:ext>
    </p:extLst>
  </p:cSld>
  <p:clrMapOvr>
    <a:masterClrMapping/>
  </p:clrMapOvr>
  <p:transition advTm="1099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DFEF-D51B-4D6C-BD20-3A74A971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تحقیق چیست؟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7185-2393-4C4C-9510-A882F50A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>
                <a:solidFill>
                  <a:srgbClr val="202122"/>
                </a:solidFill>
                <a:latin typeface=".Arabic UI Text"/>
              </a:rPr>
              <a:t>مجموعه‌ای از دانش‌ها، مهارت‌ها و نوع نگاه خاص به دانش که کمک می‌کند یک فرد بهتر و دقیق‌تر مشی علمی داشته و چه در تولید دانش (به عنوان پژوهشگر) و چه عنوان مصرف‌کننده عملکردی بهتر از خود بروز دهد.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9987319"/>
      </p:ext>
    </p:extLst>
  </p:cSld>
  <p:clrMapOvr>
    <a:masterClrMapping/>
  </p:clrMapOvr>
  <p:transition advTm="10992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167E-F6FA-4EC6-92F5-CB7CDB29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تحقیق با یک سوال خوب شروع می‎شود؟</a:t>
            </a:r>
            <a:endParaRPr lang="en-US" dirty="0"/>
          </a:p>
        </p:txBody>
      </p:sp>
      <p:pic>
        <p:nvPicPr>
          <p:cNvPr id="2050" name="Picture 2" descr="The one question every market researcher should ask - What's the Question?  - The Book">
            <a:extLst>
              <a:ext uri="{FF2B5EF4-FFF2-40B4-BE49-F238E27FC236}">
                <a16:creationId xmlns:a16="http://schemas.microsoft.com/office/drawing/2014/main" id="{4A6D64A4-84E9-4AE2-A346-D8DDBD52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29" y="1979394"/>
            <a:ext cx="5429742" cy="36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26237"/>
      </p:ext>
    </p:extLst>
  </p:cSld>
  <p:clrMapOvr>
    <a:masterClrMapping/>
  </p:clrMapOvr>
  <p:transition advTm="10992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641D-5888-4ACB-B8BD-DA2C1A03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چگونه به یک سوال مناسب برای تحقیق رسید؟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F6BE-966A-49A3-AB3B-BE47635C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نگاه به محیط برای تولید فرضیه جدید (</a:t>
            </a:r>
            <a:r>
              <a:rPr lang="en-US" dirty="0"/>
              <a:t>exploration</a:t>
            </a:r>
            <a:r>
              <a:rPr lang="fa-IR" dirty="0"/>
              <a:t>)</a:t>
            </a:r>
          </a:p>
          <a:p>
            <a:pPr lvl="1"/>
            <a:r>
              <a:rPr lang="fa-IR" dirty="0"/>
              <a:t>تحلیل عمیق و تجزیه مشکلات غامض به اجزای قابل تحقیق</a:t>
            </a:r>
            <a:endParaRPr lang="en-US" dirty="0"/>
          </a:p>
          <a:p>
            <a:pPr lvl="1"/>
            <a:r>
              <a:rPr lang="fa-IR" dirty="0"/>
              <a:t>شرح دقیق آنچه مشاهده می‎شود</a:t>
            </a:r>
          </a:p>
          <a:p>
            <a:pPr lvl="1"/>
            <a:r>
              <a:rPr lang="fa-IR" dirty="0"/>
              <a:t>تحلیل لایه‎ای علل (</a:t>
            </a:r>
            <a:r>
              <a:rPr lang="en-US" dirty="0"/>
              <a:t>causal layered analysis</a:t>
            </a:r>
            <a:r>
              <a:rPr lang="fa-IR" dirty="0"/>
              <a:t>)</a:t>
            </a:r>
          </a:p>
          <a:p>
            <a:endParaRPr lang="fa-IR" dirty="0"/>
          </a:p>
          <a:p>
            <a:r>
              <a:rPr lang="fa-IR" dirty="0"/>
              <a:t>تلاش برای تایید یا رد فرضیه‎های موجود</a:t>
            </a:r>
            <a:endParaRPr lang="en-US" dirty="0"/>
          </a:p>
          <a:p>
            <a:pPr lvl="1"/>
            <a:r>
              <a:rPr lang="fa-IR" dirty="0"/>
              <a:t>انتخاب بهترین فرضیات برای مطالعه</a:t>
            </a:r>
          </a:p>
          <a:p>
            <a:pPr lvl="1"/>
            <a:r>
              <a:rPr lang="fa-IR" dirty="0"/>
              <a:t>اتخاذ بهترین روش برای ارزیابی فرضیات</a:t>
            </a:r>
          </a:p>
          <a:p>
            <a:pPr lvl="1"/>
            <a:r>
              <a:rPr lang="fa-IR" dirty="0"/>
              <a:t>درک درست از روابط واقعی و روابط کاذب/خطاهای مطالعات/محدودیتهای پژوهشها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92215"/>
      </p:ext>
    </p:extLst>
  </p:cSld>
  <p:clrMapOvr>
    <a:masterClrMapping/>
  </p:clrMapOvr>
  <p:transition advTm="10992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0A9C-821A-4C4F-83EB-6A0B9000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دقیق موضوع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2030-1322-4D62-88D4-5EB59EE71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حرکت از علل مشهود به سمت علل مخفی و زیربنایی</a:t>
            </a:r>
          </a:p>
          <a:p>
            <a:r>
              <a:rPr lang="fa-IR" dirty="0"/>
              <a:t>حرکت از توصیف مساله تا پیدا کردن علل بروز و نهایتا ارایه راه‎حل</a:t>
            </a:r>
          </a:p>
          <a:p>
            <a:r>
              <a:rPr lang="fa-IR" dirty="0"/>
              <a:t>تطبیق استدلالهای ارایه شده با مفاهیم نزدیک در حوزه‎های مرتبط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43042"/>
      </p:ext>
    </p:extLst>
  </p:cSld>
  <p:clrMapOvr>
    <a:masterClrMapping/>
  </p:clrMapOvr>
  <p:transition advTm="10992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DADD-2939-4D88-8F3F-DA972515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چگونه ذهنی کنکاش‌گر داشته‌باشیم؟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63E9-5C4D-4D01-8441-1792A4C7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دقیق دیدن</a:t>
            </a:r>
          </a:p>
          <a:p>
            <a:r>
              <a:rPr lang="fa-IR" sz="4000" dirty="0"/>
              <a:t>توان تجزیه نمودن</a:t>
            </a:r>
          </a:p>
          <a:p>
            <a:r>
              <a:rPr lang="fa-IR" sz="4000" dirty="0"/>
              <a:t>مهارت ترکیب کردن</a:t>
            </a:r>
          </a:p>
          <a:p>
            <a:pPr lvl="1"/>
            <a:r>
              <a:rPr lang="fa-IR" sz="3600" dirty="0"/>
              <a:t>عمیق تحلیل کردن</a:t>
            </a:r>
          </a:p>
          <a:p>
            <a:pPr lvl="1"/>
            <a:r>
              <a:rPr lang="fa-IR" sz="3600" dirty="0"/>
              <a:t>غایت‎نگر بودن</a:t>
            </a:r>
          </a:p>
          <a:p>
            <a:pPr lvl="1"/>
            <a:endParaRPr lang="fa-IR" sz="3600" dirty="0"/>
          </a:p>
          <a:p>
            <a:endParaRPr lang="fa-IR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4145162"/>
      </p:ext>
    </p:extLst>
  </p:cSld>
  <p:clrMapOvr>
    <a:masterClrMapping/>
  </p:clrMapOvr>
  <p:transition advTm="10992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AB7A-1922-4801-9411-19C592FB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فلسفه علم</a:t>
            </a:r>
            <a:endParaRPr lang="en-US" dirty="0"/>
          </a:p>
        </p:txBody>
      </p:sp>
      <p:pic>
        <p:nvPicPr>
          <p:cNvPr id="3" name="Picture 2" descr="فلسفه علم چیست؟">
            <a:extLst>
              <a:ext uri="{FF2B5EF4-FFF2-40B4-BE49-F238E27FC236}">
                <a16:creationId xmlns:a16="http://schemas.microsoft.com/office/drawing/2014/main" id="{6F5ED1E5-F065-47F9-8C5C-20DC88C5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08" y="1491885"/>
            <a:ext cx="8334983" cy="50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94186"/>
      </p:ext>
    </p:extLst>
  </p:cSld>
  <p:clrMapOvr>
    <a:masterClrMapping/>
  </p:clrMapOvr>
  <p:transition advTm="10992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DE2-121F-4AD2-802B-013BBA43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رسالت علم/معرفت چیست؟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EF1E-B3B6-4B2F-9526-10818A5B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0" i="0" dirty="0">
                <a:solidFill>
                  <a:srgbClr val="202122"/>
                </a:solidFill>
                <a:effectLst/>
                <a:latin typeface="Tahoma" panose="020B0604030504040204" pitchFamily="34" charset="0"/>
              </a:rPr>
              <a:t>علم یا دانش(</a:t>
            </a:r>
            <a:r>
              <a:rPr lang="en-US" b="0" i="0" dirty="0">
                <a:solidFill>
                  <a:srgbClr val="202122"/>
                </a:solidFill>
                <a:effectLst/>
                <a:latin typeface="Tahoma" panose="020B0604030504040204" pitchFamily="34" charset="0"/>
              </a:rPr>
              <a:t>science</a:t>
            </a:r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): تحصیل نظام‌مند دانش جدید درباره طبیعت است که با روش‌هاى معین به دست مى آید و هدف آن برقرار کردن رابطه ثابت بین پدیده‌ها است.</a:t>
            </a:r>
          </a:p>
          <a:p>
            <a:pPr algn="just"/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معرفت</a:t>
            </a:r>
            <a:r>
              <a:rPr lang="en-US" dirty="0">
                <a:solidFill>
                  <a:srgbClr val="202122"/>
                </a:solidFill>
                <a:latin typeface="Tahoma" panose="020B0604030504040204" pitchFamily="34" charset="0"/>
              </a:rPr>
              <a:t>(knowledge)</a:t>
            </a:r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: هر نوع آگاهی نسبت به اشیاء، پدیده‌ها، روابط و غیره‌است، اعم از اینکه مربوط به حوزه مادی و طبیعی باشد و یا مربوط به علوم معنا و ماوراء الطبیعه</a:t>
            </a:r>
          </a:p>
          <a:p>
            <a:pPr algn="just"/>
            <a:endParaRPr lang="fa-IR" dirty="0">
              <a:solidFill>
                <a:srgbClr val="202122"/>
              </a:solidFill>
              <a:latin typeface="Tahoma" panose="020B0604030504040204" pitchFamily="34" charset="0"/>
            </a:endParaRPr>
          </a:p>
          <a:p>
            <a:pPr algn="just"/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«کانت»، فیلسوف آلمانى، از دو واژه «فنومن» (</a:t>
            </a:r>
            <a:r>
              <a:rPr lang="en-US" dirty="0">
                <a:solidFill>
                  <a:srgbClr val="202122"/>
                </a:solidFill>
                <a:latin typeface="Tahoma" panose="020B0604030504040204" pitchFamily="34" charset="0"/>
              </a:rPr>
              <a:t>phenomena</a:t>
            </a:r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)</a:t>
            </a:r>
            <a:r>
              <a:rPr lang="en-US" dirty="0">
                <a:solidFill>
                  <a:srgbClr val="202122"/>
                </a:solidFill>
                <a:latin typeface="Tahoma" panose="020B0604030504040204" pitchFamily="34" charset="0"/>
              </a:rPr>
              <a:t> </a:t>
            </a:r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یعنى آنچه که از راه تجربه و حس قابل درک است و «نومن» (</a:t>
            </a:r>
            <a:r>
              <a:rPr lang="en-US" dirty="0">
                <a:solidFill>
                  <a:srgbClr val="202122"/>
                </a:solidFill>
                <a:latin typeface="Tahoma" panose="020B0604030504040204" pitchFamily="34" charset="0"/>
              </a:rPr>
              <a:t>noumena</a:t>
            </a:r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) </a:t>
            </a:r>
            <a:r>
              <a:rPr lang="en-US" dirty="0">
                <a:solidFill>
                  <a:srgbClr val="202122"/>
                </a:solidFill>
                <a:latin typeface="Tahoma" panose="020B0604030504040204" pitchFamily="34" charset="0"/>
              </a:rPr>
              <a:t> </a:t>
            </a:r>
            <a:r>
              <a:rPr lang="fa-IR" dirty="0">
                <a:solidFill>
                  <a:srgbClr val="202122"/>
                </a:solidFill>
                <a:latin typeface="Tahoma" panose="020B0604030504040204" pitchFamily="34" charset="0"/>
              </a:rPr>
              <a:t>یعنى آنچه که از راه تجربه قابل درک نیست براى این منظور استفاده مى کند.</a:t>
            </a:r>
            <a:endParaRPr lang="en-US" dirty="0">
              <a:solidFill>
                <a:srgbClr val="20212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97896"/>
      </p:ext>
    </p:extLst>
  </p:cSld>
  <p:clrMapOvr>
    <a:masterClrMapping/>
  </p:clrMapOvr>
  <p:transition advTm="10992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EA6D-92F8-4CFE-9B4D-853DCC14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هدف نهایی از علم و دانش و معرفت چیست؟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F780-4855-4219-AA0C-7AF015A6D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تسلط بر طبیعت</a:t>
            </a:r>
          </a:p>
          <a:p>
            <a:r>
              <a:rPr lang="fa-IR" dirty="0"/>
              <a:t>رفاه و به‌زیستن</a:t>
            </a:r>
          </a:p>
          <a:p>
            <a:r>
              <a:rPr lang="fa-IR" dirty="0"/>
              <a:t>ارضای نیاز فطردرونی</a:t>
            </a:r>
          </a:p>
          <a:p>
            <a:r>
              <a:rPr lang="fa-IR"/>
              <a:t>فهم بهتر از هدف خلقت و نقش انسان در آن</a:t>
            </a:r>
            <a:endParaRPr lang="fa-IR" dirty="0"/>
          </a:p>
          <a:p>
            <a:r>
              <a:rPr lang="fa-IR" dirty="0"/>
              <a:t>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42822"/>
      </p:ext>
    </p:extLst>
  </p:cSld>
  <p:clrMapOvr>
    <a:masterClrMapping/>
  </p:clrMapOvr>
  <p:transition advTm="10992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5AD537-EA4C-46C4-925D-1320ABA4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36157"/>
              </p:ext>
            </p:extLst>
          </p:nvPr>
        </p:nvGraphicFramePr>
        <p:xfrm>
          <a:off x="0" y="110533"/>
          <a:ext cx="12118312" cy="650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352399"/>
      </p:ext>
    </p:extLst>
  </p:cSld>
  <p:clrMapOvr>
    <a:masterClrMapping/>
  </p:clrMapOvr>
  <p:transition advTm="10992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28C8-7B0F-4F5F-A7A9-AE366020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شبه علم چیست؟</a:t>
            </a:r>
            <a:r>
              <a:rPr lang="en-US" dirty="0"/>
              <a:t> </a:t>
            </a:r>
            <a:r>
              <a:rPr lang="fa-IR" dirty="0"/>
              <a:t> تعاریفی که به ظاهر درست ولی در واقعا مغالطه هستند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57B4-7751-429E-A0CF-EFBC14DA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0" i="0" dirty="0">
                <a:effectLst/>
                <a:latin typeface="Vazir"/>
              </a:rPr>
              <a:t>خرافات زمانه‌ی ماست. مجموعه‌ای شلخته و به هم ریخته از باورهایی که روز به روز گسترش می‌یابند و جذابیت فروانی هم دارند.</a:t>
            </a:r>
          </a:p>
          <a:p>
            <a:pPr algn="just"/>
            <a:r>
              <a:rPr lang="fa-IR" b="0" i="0" dirty="0">
                <a:solidFill>
                  <a:srgbClr val="333333"/>
                </a:solidFill>
                <a:effectLst/>
                <a:latin typeface="Yekan-Bakh"/>
              </a:rPr>
              <a:t>ادعاها و باورهایی است که خود ادعای علمی بودن دارند اما با روش‌های علمی فرسنگ‌ها فاصله داشته و در واقع به طور فریبنده‌ای از ادبیات و کلمات جهان علم برای بیان اموری خلاف واقع و تاییدنشده استفاده می‌کنند. </a:t>
            </a:r>
          </a:p>
          <a:p>
            <a:pPr algn="just"/>
            <a:r>
              <a:rPr lang="fa-IR" b="0" i="0" dirty="0">
                <a:solidFill>
                  <a:srgbClr val="333333"/>
                </a:solidFill>
                <a:effectLst/>
                <a:latin typeface="Yekan-Bakh"/>
              </a:rPr>
              <a:t>مجموعه نظریه‌ها و روش‌هایی که برای توصیف موضوعات و پدیده‌های طبیعی  به کار می‌رود، اما از روش علمی استفاده نمی‌کند.</a:t>
            </a:r>
          </a:p>
          <a:p>
            <a:pPr algn="just"/>
            <a:r>
              <a:rPr lang="fa-IR" dirty="0">
                <a:solidFill>
                  <a:srgbClr val="333333"/>
                </a:solidFill>
                <a:latin typeface="Yekan-Bakh"/>
              </a:rPr>
              <a:t>هر چیزی که علمی نباشد شبه علم است</a:t>
            </a:r>
            <a:endParaRPr lang="fa-IR" b="0" i="0" dirty="0">
              <a:effectLst/>
              <a:latin typeface="Vazi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71504"/>
      </p:ext>
    </p:extLst>
  </p:cSld>
  <p:clrMapOvr>
    <a:masterClrMapping/>
  </p:clrMapOvr>
  <p:transition advTm="10992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5AD537-EA4C-46C4-925D-1320ABA4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66901"/>
              </p:ext>
            </p:extLst>
          </p:nvPr>
        </p:nvGraphicFramePr>
        <p:xfrm>
          <a:off x="0" y="110533"/>
          <a:ext cx="12118312" cy="650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77616D-08F0-4274-97EA-358E1D5046F0}"/>
              </a:ext>
            </a:extLst>
          </p:cNvPr>
          <p:cNvSpPr/>
          <p:nvPr/>
        </p:nvSpPr>
        <p:spPr>
          <a:xfrm>
            <a:off x="6611815" y="516367"/>
            <a:ext cx="3898760" cy="5713611"/>
          </a:xfrm>
          <a:prstGeom prst="roundRect">
            <a:avLst/>
          </a:pr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B Roya" panose="00000400000000000000" pitchFamily="2" charset="-78"/>
              </a:rPr>
              <a:t>شبه علم</a:t>
            </a:r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fa-I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fa-I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fa-I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9FA0DB02-A0A6-45FB-9E4C-2B47E634649D}"/>
              </a:ext>
            </a:extLst>
          </p:cNvPr>
          <p:cNvSpPr/>
          <p:nvPr/>
        </p:nvSpPr>
        <p:spPr>
          <a:xfrm>
            <a:off x="6059156" y="4240406"/>
            <a:ext cx="4973935" cy="2873828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خرافات</a:t>
            </a:r>
            <a:endParaRPr lang="en-US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50426"/>
      </p:ext>
    </p:extLst>
  </p:cSld>
  <p:clrMapOvr>
    <a:masterClrMapping/>
  </p:clrMapOvr>
  <p:transition advTm="10992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A4C3-7F14-E0BA-FB00-3D500745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چه کسانی باید روش تحقیق را بدانند؟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35064-935B-55F3-3121-EE2FD771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کسانی که به صورت حرفه‌ای تحقیق می‌کنند</a:t>
            </a:r>
          </a:p>
          <a:p>
            <a:r>
              <a:rPr lang="fa-IR" dirty="0"/>
              <a:t>کسانی که علاقمند به تحقیق در کنار سایر فعالیت‌های حرفه‌ای خود هستند</a:t>
            </a:r>
          </a:p>
          <a:p>
            <a:r>
              <a:rPr lang="fa-IR" dirty="0"/>
              <a:t>مدیرانی که قصد دارند مدیریتی مبتنی بر دانش داشته‌باشند</a:t>
            </a:r>
          </a:p>
          <a:p>
            <a:r>
              <a:rPr lang="fa-IR" dirty="0"/>
              <a:t>مصرف کنندگان یافته‌های علمی مانند مدرسین و پزشکان و دانشجویان</a:t>
            </a:r>
          </a:p>
          <a:p>
            <a:r>
              <a:rPr lang="fa-IR" dirty="0"/>
              <a:t>اقشار مختلف جامعه مانند مردم، اصحاب رسانه و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29438"/>
      </p:ext>
    </p:extLst>
  </p:cSld>
  <p:clrMapOvr>
    <a:masterClrMapping/>
  </p:clrMapOvr>
  <p:transition advTm="10992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70A1-565B-417C-A88A-F65DC4E8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فلسفه علم یا فلسفه معرفت؟ این تعاریف عمدتاً به فلسفه علم بسنده کرده‌اند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5C5A-F7D4-4C90-B51B-637608DF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عبارت است از صورت بندی و ترتیب و تنسیق جهان‏بینی‏هایی که با نظریه‏های علمی مهم، سازگار، و از برخی جهات بر آنها مبتنی هستند</a:t>
            </a:r>
          </a:p>
          <a:p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عبارت است از نمایاندن و ظاهر ساختن پیش فرضها و تمایلات باطنی دانشمندان</a:t>
            </a:r>
            <a:endParaRPr lang="fa-IR" dirty="0">
              <a:solidFill>
                <a:srgbClr val="4D4D4D"/>
              </a:solidFill>
              <a:latin typeface="IRANSans"/>
            </a:endParaRPr>
          </a:p>
          <a:p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عبارت است از رشته‏ای که به مدد آن مفاهیم و نظریه‏های علمی، تحلیل و تشریح می‏گردند</a:t>
            </a:r>
          </a:p>
          <a:p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عبارت است از نوعی معیار شناسی جنبی. فیلسوف علم پاسخ پرسشهایی از این قبیل را جستجو می‏کند:</a:t>
            </a:r>
          </a:p>
          <a:p>
            <a:pPr marL="457200" lvl="1" indent="0">
              <a:buNone/>
            </a:pPr>
            <a:r>
              <a:rPr lang="fa-IR" sz="700" dirty="0"/>
              <a:t/>
            </a:r>
            <a:br>
              <a:rPr lang="fa-IR" sz="700" dirty="0"/>
            </a:br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1-چه مشخصه‏هایی تحقیق علمی را از سایر انواع پژوهش متمایز می‏سازند؟</a:t>
            </a:r>
            <a:r>
              <a:rPr lang="fa-IR" dirty="0"/>
              <a:t/>
            </a:r>
            <a:br>
              <a:rPr lang="fa-IR" dirty="0"/>
            </a:br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2-دانشمندان در مطالعه و بررسی طبیعت چه روشهایی را باید اتخاذ کنند؟</a:t>
            </a:r>
            <a:r>
              <a:rPr lang="fa-IR" dirty="0"/>
              <a:t/>
            </a:r>
            <a:br>
              <a:rPr lang="fa-IR" dirty="0"/>
            </a:br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3-برای آنکه یک تبیین علمی صحیح باشد چه شرایطی باید احراز گردد؟</a:t>
            </a:r>
            <a:r>
              <a:rPr lang="fa-IR" dirty="0"/>
              <a:t/>
            </a:r>
            <a:br>
              <a:rPr lang="fa-IR" dirty="0"/>
            </a:br>
            <a:r>
              <a:rPr lang="fa-IR" b="0" i="0" dirty="0">
                <a:solidFill>
                  <a:srgbClr val="4D4D4D"/>
                </a:solidFill>
                <a:effectLst/>
                <a:latin typeface="IRANSans"/>
              </a:rPr>
              <a:t>4-قوانین و اصول علمی از نظر شناسایی یا معرفت بخشی چه مقام و موقعی دارند؟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1341"/>
      </p:ext>
    </p:extLst>
  </p:cSld>
  <p:clrMapOvr>
    <a:masterClrMapping/>
  </p:clrMapOvr>
  <p:transition advTm="10992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A2C4AD-86CE-4BCE-BC0F-1CC9E900D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844118"/>
              </p:ext>
            </p:extLst>
          </p:nvPr>
        </p:nvGraphicFramePr>
        <p:xfrm>
          <a:off x="946777" y="552659"/>
          <a:ext cx="9543701" cy="591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7680487-3129-4667-803A-E0509AA06487}"/>
              </a:ext>
            </a:extLst>
          </p:cNvPr>
          <p:cNvSpPr/>
          <p:nvPr/>
        </p:nvSpPr>
        <p:spPr>
          <a:xfrm>
            <a:off x="6993653" y="115857"/>
            <a:ext cx="4503893" cy="1783280"/>
          </a:xfrm>
          <a:prstGeom prst="cloudCallout">
            <a:avLst>
              <a:gd name="adj1" fmla="val -63366"/>
              <a:gd name="adj2" fmla="val 2543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Ontology</a:t>
            </a:r>
          </a:p>
          <a:p>
            <a:pPr algn="ctr" rtl="1"/>
            <a:r>
              <a:rPr lang="fa-IR" sz="1600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مهم ترین پرسشی که در هر علمی مطرح است این است که موضوع این علم چیست؟ این علم باید به بررسی و شناخت چه چیزی بپردازد؟</a:t>
            </a:r>
            <a:endParaRPr lang="en-US" sz="1600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0B84F62-91E5-440A-8D54-EC8E9681245F}"/>
              </a:ext>
            </a:extLst>
          </p:cNvPr>
          <p:cNvSpPr/>
          <p:nvPr/>
        </p:nvSpPr>
        <p:spPr>
          <a:xfrm>
            <a:off x="8527701" y="3735173"/>
            <a:ext cx="3530322" cy="2186122"/>
          </a:xfrm>
          <a:prstGeom prst="cloudCallout">
            <a:avLst>
              <a:gd name="adj1" fmla="val -59495"/>
              <a:gd name="adj2" fmla="val -415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Epistemology</a:t>
            </a:r>
            <a:endParaRPr lang="fa-IR" sz="1600" b="1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  <a:p>
            <a:pPr algn="ctr" rtl="1"/>
            <a:r>
              <a:rPr lang="fa-IR" sz="1600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ازچه روشی می توان به شناخت و معرفت نسبت به این مسئله یا موضوع رسید؟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 </a:t>
            </a:r>
            <a:r>
              <a:rPr lang="fa-IR" sz="1600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 معرفت چیست؟ محدوده معرفت چیست و منبع معرف کدام است؟</a:t>
            </a:r>
            <a:endParaRPr lang="en-US" sz="1600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9326630-8FF1-4FD7-A66E-5FBC505E4AD1}"/>
              </a:ext>
            </a:extLst>
          </p:cNvPr>
          <p:cNvSpPr/>
          <p:nvPr/>
        </p:nvSpPr>
        <p:spPr>
          <a:xfrm>
            <a:off x="74802" y="5194998"/>
            <a:ext cx="4662437" cy="1572567"/>
          </a:xfrm>
          <a:prstGeom prst="cloudCallout">
            <a:avLst>
              <a:gd name="adj1" fmla="val 65509"/>
              <a:gd name="adj2" fmla="val -92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Methodology</a:t>
            </a:r>
            <a:endParaRPr lang="fa-IR" sz="1600" b="1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  <a:p>
            <a:pPr algn="ctr" rtl="1"/>
            <a:r>
              <a:rPr lang="fa-IR" sz="1600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جریان شناسایی، توصیف، تبیین و احیانا پیش بینی موضوع، محقق باید چه قواعد، ضوابط و اقدامات عملی را اتخاذ کند؟ روش عقلی، تجربی، نقلی، شهودی</a:t>
            </a:r>
            <a:endParaRPr lang="en-US" sz="1600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1ABFEF5-3C79-4267-8F92-7F9FFDD6C815}"/>
              </a:ext>
            </a:extLst>
          </p:cNvPr>
          <p:cNvSpPr/>
          <p:nvPr/>
        </p:nvSpPr>
        <p:spPr>
          <a:xfrm>
            <a:off x="694454" y="1007496"/>
            <a:ext cx="4042785" cy="1511065"/>
          </a:xfrm>
          <a:prstGeom prst="cloudCallout">
            <a:avLst>
              <a:gd name="adj1" fmla="val 16155"/>
              <a:gd name="adj2" fmla="val 876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Research methods</a:t>
            </a:r>
            <a:endParaRPr lang="fa-IR" sz="1600" b="1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  <a:p>
            <a:pPr algn="ctr" rtl="1"/>
            <a:r>
              <a:rPr lang="fa-IR" sz="1600" dirty="0">
                <a:solidFill>
                  <a:prstClr val="white"/>
                </a:solidFill>
                <a:latin typeface="Calibri"/>
                <a:cs typeface="B Roya" panose="00000400000000000000" pitchFamily="2" charset="-78"/>
              </a:rPr>
              <a:t>شیوه شناسایی متغیرها، خطاها، نوع مطالعه، </a:t>
            </a:r>
            <a:endParaRPr lang="en-US" sz="1600" dirty="0">
              <a:solidFill>
                <a:prstClr val="white"/>
              </a:solidFill>
              <a:latin typeface="Calibri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261984"/>
      </p:ext>
    </p:extLst>
  </p:cSld>
  <p:clrMapOvr>
    <a:masterClrMapping/>
  </p:clrMapOvr>
  <p:transition advTm="10992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5A93-1C01-4053-8C4D-641AC8AE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دیدگاه‌های هستی‌شناسی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25CE-5EF6-4973-B1CA-693AC068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ماتریالیست‌ها که معتقدند جهانی که در آن زندگی می‌کنیم مادی است و از ماده قابل لمس و تجربه تشکیل شده‌است</a:t>
            </a:r>
          </a:p>
          <a:p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ایده‌آلیست‌ها که معتقدند جهان بیرونی محصول و فراورده ذهن بشر است و آنچه از مواد و اجسام در جهان بیرون وجود دارد محصول تفکرات و تصورات ذهنی انسان است</a:t>
            </a:r>
          </a:p>
          <a:p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دوآلیسم یا دوگانه انگاری در شناخت انسان میان جسم و فکر او تمایز قائل می‌شود و معتقد است نمی‌توان جسم و جهان مادی را به ذهن و روح تقلیل داد و یا از فرایندهای فکر غافل شد و همه چیز را محصول تجربه و حواس بشری دانست</a:t>
            </a:r>
          </a:p>
          <a:p>
            <a:endParaRPr lang="fa-IR" dirty="0">
              <a:solidFill>
                <a:srgbClr val="535353"/>
              </a:solidFill>
              <a:latin typeface="vazir"/>
            </a:endParaRPr>
          </a:p>
          <a:p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آیا فراماده هم چیزی وجود دارد؟ آیا ماده محدود به همین چیزی است که ما می‌شناسیم؟ آیا هستی حادث است یا قدیم؟ آیا میتوان عالم محسوسات، عالم مثال و عالم ملکوت را در نظر گرفت؟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80637"/>
      </p:ext>
    </p:extLst>
  </p:cSld>
  <p:clrMapOvr>
    <a:masterClrMapping/>
  </p:clrMapOvr>
  <p:transition advTm="10992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7B41-64C7-4401-886E-2F3A2AEF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اومانیسم (انسان‌گرایی)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2325-DF76-4AF9-88EA-B11FD837D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انسان محور است و همه چیز با محوریت انسان باید تفسیر شود.</a:t>
            </a:r>
          </a:p>
          <a:p>
            <a:r>
              <a:rPr lang="fa-IR" dirty="0"/>
              <a:t>اومانیسم سکولار انسان را مطلق، محور و  منحصر به فرد می‌داند و جایی برای خداوند قائل نیست. یک حرکت فکری که اگرچه از یونان باستان بوده ولی در رنسانس قوت گرفت و شاخه‌های متعدد دارد (اومانیسم ماتریالیستی، اومانیسم کمونیسم، اومانیسم اخلاق مدار، ...)</a:t>
            </a:r>
          </a:p>
          <a:p>
            <a:r>
              <a:rPr lang="fa-IR" dirty="0"/>
              <a:t>اومانیسم دینی که خداوند را باور دارد. اما شاخه‌های متعددی ایجاد کرده از کسانی که خداوند را خلاق و نه رب می دانند و فیزیک و قوانین حاکم را استوار بر می شمارند یا نگاه عرفانی به اومانیسم که خداوند انسان را اشرف مخلوقات و محور قرار داده است.</a:t>
            </a:r>
          </a:p>
          <a:p>
            <a:r>
              <a:rPr lang="fa-IR" dirty="0"/>
              <a:t>باور به مفاهیم اومانیسم به شدت بر درک انسان از هستی و نهایت تحقیق و کنکاش تاثیر می‌گذارد (تکامل، آزادی، قدرت درک، حوزه اثرگذاری انسان و حتی مفاهیمی مانند فیمینست)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44389"/>
      </p:ext>
    </p:extLst>
  </p:cSld>
  <p:clrMapOvr>
    <a:masterClrMapping/>
  </p:clrMapOvr>
  <p:transition advTm="10992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5A93-1C01-4053-8C4D-641AC8AE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دیدگاه‌های معرفت‌شناسی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25CE-5EF6-4973-B1CA-693AC068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عقل‌گرایی: همه چیز از عقل و شک کردن و تفکر شروع می‌شود</a:t>
            </a:r>
          </a:p>
          <a:p>
            <a:endParaRPr lang="fa-IR" dirty="0">
              <a:solidFill>
                <a:srgbClr val="535353"/>
              </a:solidFill>
              <a:latin typeface="vazir"/>
            </a:endParaRPr>
          </a:p>
          <a:p>
            <a:r>
              <a:rPr lang="fa-IR" dirty="0">
                <a:solidFill>
                  <a:srgbClr val="535353"/>
                </a:solidFill>
                <a:latin typeface="vazir"/>
              </a:rPr>
              <a:t>تجربه‌گرایی: همه چیز با درک حواس شروع می‌شود و بدون درک حواس شناخت و معرف حاصل نمی‌شود</a:t>
            </a:r>
          </a:p>
          <a:p>
            <a:endParaRPr lang="fa-IR" dirty="0">
              <a:solidFill>
                <a:srgbClr val="535353"/>
              </a:solidFill>
              <a:latin typeface="vazir"/>
            </a:endParaRPr>
          </a:p>
          <a:p>
            <a:r>
              <a:rPr lang="fa-IR" dirty="0">
                <a:solidFill>
                  <a:srgbClr val="535353"/>
                </a:solidFill>
                <a:latin typeface="vazir"/>
              </a:rPr>
              <a:t>از دیدگاه ابن سینا تا ملاصدرا:  عالم محسوسات با قدرت وهم، عالم مثال با قدرت خیال و عالم ملکوت با قدرت عقل کلیه درک می‌شود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52080"/>
      </p:ext>
    </p:extLst>
  </p:cSld>
  <p:clrMapOvr>
    <a:masterClrMapping/>
  </p:clrMapOvr>
  <p:transition advTm="10992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5A93-1C01-4053-8C4D-641AC8AE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دیدگاه‌های روش‌شناسی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25CE-5EF6-4973-B1CA-693AC068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قیاس یا استنتاج (</a:t>
            </a:r>
            <a:r>
              <a:rPr lang="en-US" b="0" i="0" dirty="0">
                <a:solidFill>
                  <a:srgbClr val="535353"/>
                </a:solidFill>
                <a:effectLst/>
                <a:latin typeface="vazir"/>
              </a:rPr>
              <a:t>deduction</a:t>
            </a:r>
            <a:r>
              <a:rPr lang="fa-IR" b="0" i="0" dirty="0">
                <a:solidFill>
                  <a:srgbClr val="535353"/>
                </a:solidFill>
                <a:effectLst/>
                <a:latin typeface="vazir"/>
              </a:rPr>
              <a:t>): </a:t>
            </a:r>
            <a:r>
              <a:rPr lang="fa-IR" dirty="0">
                <a:solidFill>
                  <a:srgbClr val="535353"/>
                </a:solidFill>
                <a:latin typeface="vazir"/>
              </a:rPr>
              <a:t>از کل به جز حرکت کردن. اصل کلی پذیرفته‌می‌شود و به مصادیق تسری می‌یابد.</a:t>
            </a:r>
            <a:endParaRPr lang="fa-IR" b="0" i="0" dirty="0">
              <a:solidFill>
                <a:srgbClr val="535353"/>
              </a:solidFill>
              <a:effectLst/>
              <a:latin typeface="vazir"/>
            </a:endParaRPr>
          </a:p>
          <a:p>
            <a:endParaRPr lang="fa-IR" dirty="0">
              <a:solidFill>
                <a:srgbClr val="535353"/>
              </a:solidFill>
              <a:latin typeface="vazir"/>
            </a:endParaRPr>
          </a:p>
          <a:p>
            <a:r>
              <a:rPr lang="fa-IR" dirty="0">
                <a:solidFill>
                  <a:srgbClr val="535353"/>
                </a:solidFill>
                <a:latin typeface="vazir"/>
              </a:rPr>
              <a:t>استقرا (</a:t>
            </a:r>
            <a:r>
              <a:rPr lang="en-US" dirty="0">
                <a:solidFill>
                  <a:srgbClr val="535353"/>
                </a:solidFill>
                <a:latin typeface="vazir"/>
              </a:rPr>
              <a:t>induction</a:t>
            </a:r>
            <a:r>
              <a:rPr lang="fa-IR" dirty="0">
                <a:solidFill>
                  <a:srgbClr val="535353"/>
                </a:solidFill>
                <a:latin typeface="vazir"/>
              </a:rPr>
              <a:t>): از مشاهدات جزئی به نتیجه‎گیریهای کلی می‎رسد.</a:t>
            </a:r>
          </a:p>
          <a:p>
            <a:endParaRPr lang="fa-IR" dirty="0">
              <a:solidFill>
                <a:srgbClr val="535353"/>
              </a:solidFill>
              <a:latin typeface="vazir"/>
            </a:endParaRPr>
          </a:p>
          <a:p>
            <a:r>
              <a:rPr lang="fa-IR" dirty="0">
                <a:solidFill>
                  <a:srgbClr val="535353"/>
                </a:solidFill>
                <a:latin typeface="vazir"/>
              </a:rPr>
              <a:t>آیا مسیری به اسم شهود را باید بپذیریم یا خیر؟ مسیر درک غیر محسوسات چگونه است؟ آیا عقل جزئیه که عقل معاش است راهی به سمت غیرمحسوسات کلی دارد؟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65313"/>
      </p:ext>
    </p:extLst>
  </p:cSld>
  <p:clrMapOvr>
    <a:masterClrMapping/>
  </p:clrMapOvr>
  <p:transition advTm="10992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0C88-DCD6-4B45-84C3-30F9CCF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مختصات روش تحقیق از دیدگاه تجربه‎گرایی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6E6C2-2DF1-4D6E-A5AE-630A571E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امکان راستی آزمایی دارد</a:t>
            </a:r>
          </a:p>
          <a:p>
            <a:r>
              <a:rPr lang="fa-IR" dirty="0"/>
              <a:t>تکرارپذیر است</a:t>
            </a:r>
          </a:p>
          <a:p>
            <a:r>
              <a:rPr lang="fa-IR" dirty="0"/>
              <a:t>مستقل از جهت‎گیری ذهنی محقق است</a:t>
            </a:r>
          </a:p>
          <a:p>
            <a:r>
              <a:rPr lang="fa-IR"/>
              <a:t>ابطال پذیری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2091"/>
      </p:ext>
    </p:extLst>
  </p:cSld>
  <p:clrMapOvr>
    <a:masterClrMapping/>
  </p:clrMapOvr>
  <p:transition advTm="10992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2EB0-61BA-4DE6-B222-81A43E3A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استدلال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5FC83-3F4A-426A-B9FB-0DFB7943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قیاسی: قطعاً نتیجه از مقدمه حاصل می‌شود قطعیت تام دارد که خیلی در علوم تجربی مورد قبول نیست</a:t>
            </a:r>
          </a:p>
          <a:p>
            <a:pPr lvl="1"/>
            <a:r>
              <a:rPr lang="fa-IR" dirty="0"/>
              <a:t>برای دانشگاه رفتن، دیپلم نیاز است. حسن دانشجو است پس دیپلم دارد</a:t>
            </a:r>
          </a:p>
          <a:p>
            <a:r>
              <a:rPr lang="fa-IR" dirty="0"/>
              <a:t>استقرائی: مقدمه از نتیجه به صورت نسبی حمایت می‌کند</a:t>
            </a:r>
          </a:p>
          <a:p>
            <a:pPr lvl="1"/>
            <a:r>
              <a:rPr lang="fa-IR" dirty="0"/>
              <a:t>تمثیلی: دیروز برادرم همین علائم را داشت و با این دارو خوب شد، پس بهتر است شما هم این دارو را مصرف کنید</a:t>
            </a:r>
          </a:p>
          <a:p>
            <a:pPr lvl="1"/>
            <a:r>
              <a:rPr lang="fa-IR" dirty="0"/>
              <a:t>تعمیمی: تمام کلاغهایی را که دیده‌ام سیاه بوده‌است پس همه کلاغها سیاه هستند. کاری که در آمار انجام می‌دهیم</a:t>
            </a:r>
          </a:p>
          <a:p>
            <a:pPr lvl="1"/>
            <a:r>
              <a:rPr lang="fa-IR" dirty="0"/>
              <a:t>تبیینی: رد تمامی حالتهای ممکن برای انتخاب بهترین توجیه، در جاده چراغهای ماشینهای روبرو روشن است، اما شب نیست، ابر تیره در آسمان نیست، گرد و غبار غلیظ نیست پس احتمالاً در این نزدیکی تونل است.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2715"/>
      </p:ext>
    </p:extLst>
  </p:cSld>
  <p:clrMapOvr>
    <a:masterClrMapping/>
  </p:clrMapOvr>
  <p:transition advTm="10992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93F3-4A50-4715-9792-60EE2CE2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8D64D-8AFC-4DB6-AB8B-882062BC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جمله خبری که در مورد صحت یا سقم آن می‌توان نظر داد</a:t>
            </a:r>
          </a:p>
          <a:p>
            <a:pPr lvl="1"/>
            <a:r>
              <a:rPr lang="fa-IR" dirty="0"/>
              <a:t>قضیه حملی: جمله‌ای که شرط ندارد و دو نوع است</a:t>
            </a:r>
          </a:p>
          <a:p>
            <a:pPr lvl="2"/>
            <a:r>
              <a:rPr lang="fa-IR" dirty="0"/>
              <a:t>موجبه: کتاب دارای عنوان است</a:t>
            </a:r>
          </a:p>
          <a:p>
            <a:pPr lvl="2"/>
            <a:r>
              <a:rPr lang="fa-IR" dirty="0"/>
              <a:t>سالبه:</a:t>
            </a:r>
            <a:r>
              <a:rPr lang="en-US" dirty="0"/>
              <a:t> </a:t>
            </a:r>
            <a:r>
              <a:rPr lang="fa-IR" dirty="0"/>
              <a:t> مثلث دارای چهار راس نیست</a:t>
            </a:r>
          </a:p>
          <a:p>
            <a:pPr lvl="1"/>
            <a:r>
              <a:rPr lang="fa-IR" dirty="0"/>
              <a:t>قضیه شرطی: در اصل جمله شرط دیده‎می‎شود: اگر تلاش کنی موفق می‌شوی</a:t>
            </a:r>
          </a:p>
          <a:p>
            <a:pPr lvl="1"/>
            <a:endParaRPr lang="fa-IR" dirty="0"/>
          </a:p>
          <a:p>
            <a:pPr lvl="1"/>
            <a:endParaRPr lang="fa-IR" dirty="0"/>
          </a:p>
          <a:p>
            <a:pPr marL="0" indent="0" algn="ctr">
              <a:buNone/>
            </a:pPr>
            <a:r>
              <a:rPr lang="fa-IR" dirty="0"/>
              <a:t>علوم تجربی با قضیه سروکار دارند و عمدتا قضیه های شرطی را دنبال می‌کنند مثلا اگر سیگار مصرف شود سرطان ایجاد می‌شود</a:t>
            </a:r>
          </a:p>
        </p:txBody>
      </p:sp>
    </p:spTree>
    <p:extLst>
      <p:ext uri="{BB962C8B-B14F-4D97-AF65-F5344CB8AC3E}">
        <p14:creationId xmlns:p14="http://schemas.microsoft.com/office/powerpoint/2010/main" val="3592067224"/>
      </p:ext>
    </p:extLst>
  </p:cSld>
  <p:clrMapOvr>
    <a:masterClrMapping/>
  </p:clrMapOvr>
  <p:transition advTm="10992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9FF5-21BC-AE41-4FB9-8F98F039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/>
              <a:t>چرا باید روش تحقیق را بدانیم؟</a:t>
            </a:r>
            <a:endParaRPr lang="en-US" sz="5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FB138B-B95C-5FBC-AE47-0F5F749D6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828257"/>
              </p:ext>
            </p:extLst>
          </p:nvPr>
        </p:nvGraphicFramePr>
        <p:xfrm>
          <a:off x="838199" y="1825625"/>
          <a:ext cx="11058427" cy="494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73695"/>
      </p:ext>
    </p:extLst>
  </p:cSld>
  <p:clrMapOvr>
    <a:masterClrMapping/>
  </p:clrMapOvr>
  <p:transition advTm="10992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97C1-302B-EE9A-9591-64E4E4FA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چه مباحثی در روش تحقیق قابل طرح است؟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424F-8E12-430B-FDFB-C1F5E073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955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تفکر خلاق</a:t>
            </a:r>
          </a:p>
          <a:p>
            <a:r>
              <a:rPr lang="fa-IR" dirty="0"/>
              <a:t>نگاه کنکاش‌گرایانه </a:t>
            </a:r>
          </a:p>
          <a:p>
            <a:r>
              <a:rPr lang="fa-IR" dirty="0"/>
              <a:t>فلسفه علم و مبانی بنیادین بر چرایی و چیستی علم</a:t>
            </a:r>
          </a:p>
          <a:p>
            <a:r>
              <a:rPr lang="fa-IR" dirty="0"/>
              <a:t>آشنایی با انواع مطالعات و اجزای آنها</a:t>
            </a:r>
          </a:p>
          <a:p>
            <a:r>
              <a:rPr lang="fa-IR" dirty="0"/>
              <a:t>شیوه تنظیم صحیح پروپزال تحقیق</a:t>
            </a:r>
          </a:p>
          <a:p>
            <a:r>
              <a:rPr lang="fa-IR" dirty="0"/>
              <a:t>شیوه مدیریت پژوهش و هدایت یک کار بزرگ تیمی</a:t>
            </a:r>
          </a:p>
          <a:p>
            <a:r>
              <a:rPr lang="fa-IR" dirty="0"/>
              <a:t>تفسیر صحیح و دقیق یافته‌ها و نگارش علمی</a:t>
            </a:r>
          </a:p>
          <a:p>
            <a:r>
              <a:rPr lang="fa-IR" dirty="0"/>
              <a:t>درک و برداشت مناسب از متون علمی</a:t>
            </a:r>
          </a:p>
          <a:p>
            <a:r>
              <a:rPr lang="fa-IR" dirty="0"/>
              <a:t>مدیریت زمان، منابع مالی و انسانی</a:t>
            </a:r>
          </a:p>
          <a:p>
            <a:r>
              <a:rPr lang="fa-IR" dirty="0"/>
              <a:t>آشنایی با مبانی اخلاق پژوهش در مراحل مختلف</a:t>
            </a:r>
          </a:p>
          <a:p>
            <a:r>
              <a:rPr lang="fa-IR" dirty="0"/>
              <a:t>ترجمان دانش</a:t>
            </a:r>
          </a:p>
          <a:p>
            <a:r>
              <a:rPr lang="fa-IR" dirty="0"/>
              <a:t>......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11952"/>
      </p:ext>
    </p:extLst>
  </p:cSld>
  <p:clrMapOvr>
    <a:masterClrMapping/>
  </p:clrMapOvr>
  <p:transition advTm="10992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AB7A-1922-4801-9411-19C592FB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تفکر خلاق</a:t>
            </a:r>
            <a:endParaRPr lang="en-US" dirty="0"/>
          </a:p>
        </p:txBody>
      </p:sp>
      <p:pic>
        <p:nvPicPr>
          <p:cNvPr id="4" name="Picture 2" descr="C:\Documents and Settings\Alireza\My Documents\interesting ppts2\4GAvbgnQdxpj.jpg">
            <a:extLst>
              <a:ext uri="{FF2B5EF4-FFF2-40B4-BE49-F238E27FC236}">
                <a16:creationId xmlns:a16="http://schemas.microsoft.com/office/drawing/2014/main" id="{540CEAB8-61DA-4676-92A5-61E646C73A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5707" y="1422920"/>
            <a:ext cx="7580586" cy="49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427321"/>
      </p:ext>
    </p:extLst>
  </p:cSld>
  <p:clrMapOvr>
    <a:masterClrMapping/>
  </p:clrMapOvr>
  <p:transition advTm="10992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اجزا اصلی خلاقيت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4422962" y="2285993"/>
          <a:ext cx="5959319" cy="381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61243" y="4443661"/>
            <a:ext cx="13565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a-I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خلاقيت  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422962" y="1943328"/>
            <a:ext cx="5493924" cy="462597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21960"/>
            </a:schemeClr>
          </a:solidFill>
          <a:ln w="9525" algn="ctr">
            <a:solidFill>
              <a:schemeClr val="bg1">
                <a:lumMod val="9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rtl="0"/>
            <a:r>
              <a:rPr lang="fa-IR" sz="2400" b="1">
                <a:cs typeface="B Nazanin" pitchFamily="2" charset="-78"/>
              </a:rPr>
              <a:t>استعداد ذاتی خلاقيت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81423" y="2428868"/>
            <a:ext cx="1191713" cy="3771094"/>
            <a:chOff x="2017229" y="2486513"/>
            <a:chExt cx="746088" cy="3499135"/>
          </a:xfrm>
          <a:solidFill>
            <a:srgbClr val="FFC000"/>
          </a:solidFill>
        </p:grpSpPr>
        <p:sp>
          <p:nvSpPr>
            <p:cNvPr id="14" name="Right Arrow 5"/>
            <p:cNvSpPr>
              <a:spLocks noChangeArrowheads="1"/>
            </p:cNvSpPr>
            <p:nvPr/>
          </p:nvSpPr>
          <p:spPr bwMode="auto">
            <a:xfrm rot="10800000">
              <a:off x="2017229" y="3791276"/>
              <a:ext cx="746088" cy="355844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>
                <a:cs typeface="B Nazanin" pitchFamily="2" charset="-78"/>
              </a:endParaRPr>
            </a:p>
          </p:txBody>
        </p:sp>
        <p:sp>
          <p:nvSpPr>
            <p:cNvPr id="15" name="Right Arrow 8"/>
            <p:cNvSpPr>
              <a:spLocks noChangeArrowheads="1"/>
            </p:cNvSpPr>
            <p:nvPr/>
          </p:nvSpPr>
          <p:spPr bwMode="auto">
            <a:xfrm rot="10800000">
              <a:off x="2017229" y="4384349"/>
              <a:ext cx="746088" cy="355844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>
                <a:cs typeface="B Nazanin" pitchFamily="2" charset="-78"/>
              </a:endParaRPr>
            </a:p>
          </p:txBody>
        </p:sp>
        <p:sp>
          <p:nvSpPr>
            <p:cNvPr id="16" name="Right Arrow 9"/>
            <p:cNvSpPr>
              <a:spLocks noChangeArrowheads="1"/>
            </p:cNvSpPr>
            <p:nvPr/>
          </p:nvSpPr>
          <p:spPr bwMode="auto">
            <a:xfrm rot="10800000">
              <a:off x="2017229" y="5036730"/>
              <a:ext cx="746088" cy="355844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>
                <a:cs typeface="B Nazanin" pitchFamily="2" charset="-78"/>
              </a:endParaRPr>
            </a:p>
          </p:txBody>
        </p:sp>
        <p:sp>
          <p:nvSpPr>
            <p:cNvPr id="17" name="Right Arrow 10"/>
            <p:cNvSpPr>
              <a:spLocks noChangeArrowheads="1"/>
            </p:cNvSpPr>
            <p:nvPr/>
          </p:nvSpPr>
          <p:spPr bwMode="auto">
            <a:xfrm rot="10800000">
              <a:off x="2017229" y="5629804"/>
              <a:ext cx="746088" cy="355844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>
                <a:cs typeface="B Nazanin" pitchFamily="2" charset="-78"/>
              </a:endParaRPr>
            </a:p>
          </p:txBody>
        </p:sp>
        <p:sp>
          <p:nvSpPr>
            <p:cNvPr id="18" name="Right Arrow 11"/>
            <p:cNvSpPr>
              <a:spLocks noChangeArrowheads="1"/>
            </p:cNvSpPr>
            <p:nvPr/>
          </p:nvSpPr>
          <p:spPr bwMode="auto">
            <a:xfrm rot="10800000">
              <a:off x="2017229" y="3079587"/>
              <a:ext cx="746088" cy="355844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>
                <a:cs typeface="B Nazanin" pitchFamily="2" charset="-78"/>
              </a:endParaRPr>
            </a:p>
          </p:txBody>
        </p:sp>
        <p:sp>
          <p:nvSpPr>
            <p:cNvPr id="19" name="Right Arrow 12"/>
            <p:cNvSpPr>
              <a:spLocks noChangeArrowheads="1"/>
            </p:cNvSpPr>
            <p:nvPr/>
          </p:nvSpPr>
          <p:spPr bwMode="auto">
            <a:xfrm rot="10800000">
              <a:off x="2017229" y="2486513"/>
              <a:ext cx="746088" cy="355844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>
                <a:cs typeface="B Nazanin" pitchFamily="2" charset="-78"/>
              </a:endParaRPr>
            </a:p>
          </p:txBody>
        </p:sp>
      </p:grpSp>
      <p:pic>
        <p:nvPicPr>
          <p:cNvPr id="20" name="Picture 2" descr="C:\Documents and Settings\Alireza\My Documents\My Pictures\innovation guide.bmp"/>
          <p:cNvPicPr>
            <a:picLocks noChangeAspect="1" noChangeArrowheads="1"/>
          </p:cNvPicPr>
          <p:nvPr/>
        </p:nvPicPr>
        <p:blipFill>
          <a:blip r:embed="rId8"/>
          <a:srcRect l="15999" t="11723" r="12000" b="-2573"/>
          <a:stretch>
            <a:fillRect/>
          </a:stretch>
        </p:blipFill>
        <p:spPr bwMode="auto">
          <a:xfrm>
            <a:off x="1738282" y="2714620"/>
            <a:ext cx="2239148" cy="33719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10992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890F-A61A-4628-9C4E-7AD2F2D1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خلاقیت و نوآوری زیربنای تحقیق و کنکاش</a:t>
            </a:r>
            <a:endParaRPr lang="en-US" dirty="0"/>
          </a:p>
        </p:txBody>
      </p:sp>
      <p:pic>
        <p:nvPicPr>
          <p:cNvPr id="13" name="Picture 2" descr="C:\Documents and Settings\Alireza\My Documents\My Pictures\pic_12049519899941.jpg">
            <a:extLst>
              <a:ext uri="{FF2B5EF4-FFF2-40B4-BE49-F238E27FC236}">
                <a16:creationId xmlns:a16="http://schemas.microsoft.com/office/drawing/2014/main" id="{D0D87207-DFB3-4054-B77A-81EF3F9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57" y="1947321"/>
            <a:ext cx="4857758" cy="29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AC029F-2F2F-4B7C-83BD-57F512E7E2A4}"/>
              </a:ext>
            </a:extLst>
          </p:cNvPr>
          <p:cNvSpPr txBox="1"/>
          <p:nvPr/>
        </p:nvSpPr>
        <p:spPr>
          <a:xfrm>
            <a:off x="4277711" y="2462328"/>
            <a:ext cx="6741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cs typeface="B Koodak" panose="00000700000000000000" pitchFamily="2" charset="-78"/>
              </a:rPr>
              <a:t>هر سازمان/فرد خلاقی الزاما نوآور نيست، خلاقيت ايده‌های جديد توليد می‌کند، ولی برای نوآوری اين ايده‌ها بايد ارزيابی و پياده‌سازی شوند.</a:t>
            </a:r>
          </a:p>
        </p:txBody>
      </p:sp>
    </p:spTree>
    <p:extLst>
      <p:ext uri="{BB962C8B-B14F-4D97-AF65-F5344CB8AC3E}">
        <p14:creationId xmlns:p14="http://schemas.microsoft.com/office/powerpoint/2010/main" val="1682681694"/>
      </p:ext>
    </p:extLst>
  </p:cSld>
  <p:clrMapOvr>
    <a:masterClrMapping/>
  </p:clrMapOvr>
  <p:transition advTm="10992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533C-EF44-484D-8C01-9698B633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خلاقیت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DD6D2E-A1B8-4151-97A2-6F6CC327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a-IR" sz="4400" dirty="0"/>
              <a:t>خلاقيت جزئی از تفکر تحليلی است. </a:t>
            </a:r>
          </a:p>
          <a:p>
            <a:endParaRPr lang="en-US" dirty="0"/>
          </a:p>
        </p:txBody>
      </p:sp>
      <p:pic>
        <p:nvPicPr>
          <p:cNvPr id="5" name="Picture 3" descr="e1b19fe56e028a901b.jpg                                         001E2B61Macintosh HD                   BD6BABD0:">
            <a:extLst>
              <a:ext uri="{FF2B5EF4-FFF2-40B4-BE49-F238E27FC236}">
                <a16:creationId xmlns:a16="http://schemas.microsoft.com/office/drawing/2014/main" id="{92D39C7E-3FD7-4309-9FC9-8B4FDC97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88497"/>
            <a:ext cx="4886332" cy="32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602781"/>
      </p:ext>
    </p:extLst>
  </p:cSld>
  <p:clrMapOvr>
    <a:masterClrMapping/>
  </p:clrMapOvr>
  <p:transition advTm="10992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</TotalTime>
  <Words>2173</Words>
  <Application>Microsoft Office PowerPoint</Application>
  <PresentationFormat>Widescreen</PresentationFormat>
  <Paragraphs>238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Vazir</vt:lpstr>
      <vt:lpstr>Vazir</vt:lpstr>
      <vt:lpstr>Tahoma</vt:lpstr>
      <vt:lpstr>Calibri Light</vt:lpstr>
      <vt:lpstr>B Homa</vt:lpstr>
      <vt:lpstr>Comic Sans MS</vt:lpstr>
      <vt:lpstr>Yekan-Bakh</vt:lpstr>
      <vt:lpstr>.Arabic UI Text</vt:lpstr>
      <vt:lpstr>B Titr</vt:lpstr>
      <vt:lpstr>B Mitra</vt:lpstr>
      <vt:lpstr>Arial</vt:lpstr>
      <vt:lpstr>B Nazanin</vt:lpstr>
      <vt:lpstr>Calibri</vt:lpstr>
      <vt:lpstr>B Zar</vt:lpstr>
      <vt:lpstr>B Roya</vt:lpstr>
      <vt:lpstr>IRANSans</vt:lpstr>
      <vt:lpstr>B Koodak</vt:lpstr>
      <vt:lpstr>Office Theme</vt:lpstr>
      <vt:lpstr>مبانی روش تحقیق در علوم پزشکی</vt:lpstr>
      <vt:lpstr>روش تحقیق چیست؟</vt:lpstr>
      <vt:lpstr>چه کسانی باید روش تحقیق را بدانند؟</vt:lpstr>
      <vt:lpstr>چرا باید روش تحقیق را بدانیم؟</vt:lpstr>
      <vt:lpstr>چه مباحثی در روش تحقیق قابل طرح است؟</vt:lpstr>
      <vt:lpstr>تفکر خلاق</vt:lpstr>
      <vt:lpstr>اجزا اصلی خلاقيت</vt:lpstr>
      <vt:lpstr>خلاقیت و نوآوری زیربنای تحقیق و کنکاش</vt:lpstr>
      <vt:lpstr>نقش خلاقیت</vt:lpstr>
      <vt:lpstr>مروری بر12 اصل خلاقيت</vt:lpstr>
      <vt:lpstr>مروری بر12 اصل خلاقيت</vt:lpstr>
      <vt:lpstr>تفکر جانبی</vt:lpstr>
      <vt:lpstr>PowerPoint Presentation</vt:lpstr>
      <vt:lpstr>ذهن کنکاش‎گر</vt:lpstr>
      <vt:lpstr>تفاوت بین خلاقیت و کنکاش‎گری</vt:lpstr>
      <vt:lpstr>تامل بر واژه‎ها</vt:lpstr>
      <vt:lpstr>مراحل اندیشیدن</vt:lpstr>
      <vt:lpstr>وهم یا پندار</vt:lpstr>
      <vt:lpstr>وهم و عرفان</vt:lpstr>
      <vt:lpstr>تحقیق با یک سوال خوب شروع می‎شود؟</vt:lpstr>
      <vt:lpstr>چگونه به یک سوال مناسب برای تحقیق رسید؟</vt:lpstr>
      <vt:lpstr>تحلیل دقیق موضوع</vt:lpstr>
      <vt:lpstr>چگونه ذهنی کنکاش‌گر داشته‌باشیم؟</vt:lpstr>
      <vt:lpstr>فلسفه علم</vt:lpstr>
      <vt:lpstr>رسالت علم/معرفت چیست؟</vt:lpstr>
      <vt:lpstr>هدف نهایی از علم و دانش و معرفت چیست؟</vt:lpstr>
      <vt:lpstr>PowerPoint Presentation</vt:lpstr>
      <vt:lpstr>شبه علم چیست؟  تعاریفی که به ظاهر درست ولی در واقعا مغالطه هستند</vt:lpstr>
      <vt:lpstr>PowerPoint Presentation</vt:lpstr>
      <vt:lpstr>فلسفه علم یا فلسفه معرفت؟ این تعاریف عمدتاً به فلسفه علم بسنده کرده‌اند</vt:lpstr>
      <vt:lpstr>PowerPoint Presentation</vt:lpstr>
      <vt:lpstr>  دیدگاه‌های هستی‌شناسی</vt:lpstr>
      <vt:lpstr>اومانیسم (انسان‌گرایی)</vt:lpstr>
      <vt:lpstr>  دیدگاه‌های معرفت‌شناسی</vt:lpstr>
      <vt:lpstr>  دیدگاه‌های روش‌شناسی</vt:lpstr>
      <vt:lpstr>مختصات روش تحقیق از دیدگاه تجربه‎گرایی</vt:lpstr>
      <vt:lpstr>انواع استدلال</vt:lpstr>
      <vt:lpstr>قضیه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Ehsam Mostafavi</dc:creator>
  <cp:lastModifiedBy>NASER</cp:lastModifiedBy>
  <cp:revision>444</cp:revision>
  <cp:lastPrinted>2020-09-14T01:27:30Z</cp:lastPrinted>
  <dcterms:created xsi:type="dcterms:W3CDTF">2020-04-21T16:49:02Z</dcterms:created>
  <dcterms:modified xsi:type="dcterms:W3CDTF">2022-11-14T05:01:30Z</dcterms:modified>
</cp:coreProperties>
</file>