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1" r:id="rId6"/>
    <p:sldId id="262" r:id="rId7"/>
    <p:sldId id="286" r:id="rId8"/>
    <p:sldId id="264" r:id="rId9"/>
    <p:sldId id="267" r:id="rId10"/>
    <p:sldId id="269" r:id="rId11"/>
    <p:sldId id="287" r:id="rId12"/>
    <p:sldId id="266" r:id="rId13"/>
    <p:sldId id="272" r:id="rId14"/>
    <p:sldId id="275" r:id="rId15"/>
    <p:sldId id="274" r:id="rId16"/>
    <p:sldId id="276" r:id="rId17"/>
    <p:sldId id="278" r:id="rId18"/>
    <p:sldId id="277" r:id="rId19"/>
    <p:sldId id="281" r:id="rId20"/>
    <p:sldId id="282" r:id="rId21"/>
    <p:sldId id="279" r:id="rId22"/>
    <p:sldId id="280" r:id="rId23"/>
    <p:sldId id="283"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ER" initials="N" lastIdx="3" clrIdx="0">
    <p:extLst>
      <p:ext uri="{19B8F6BF-5375-455C-9EA6-DF929625EA0E}">
        <p15:presenceInfo xmlns:p15="http://schemas.microsoft.com/office/powerpoint/2012/main" userId="N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5" autoAdjust="0"/>
    <p:restoredTop sz="94660"/>
  </p:normalViewPr>
  <p:slideViewPr>
    <p:cSldViewPr snapToGrid="0">
      <p:cViewPr varScale="1">
        <p:scale>
          <a:sx n="72" d="100"/>
          <a:sy n="72" d="100"/>
        </p:scale>
        <p:origin x="5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8FAE62-F112-4A68-A77E-C8ED53A7C73A}"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306352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FAE62-F112-4A68-A77E-C8ED53A7C73A}"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420923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FAE62-F112-4A68-A77E-C8ED53A7C73A}"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3950698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8246"/>
      </p:ext>
    </p:extLst>
  </p:cSld>
  <p:clrMapOvr>
    <a:masterClrMapping/>
  </p:clrMapOvr>
  <p:transition advTm="10992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4000">
                <a:solidFill>
                  <a:srgbClr val="C00000"/>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p>
        </p:txBody>
      </p:sp>
      <p:sp>
        <p:nvSpPr>
          <p:cNvPr id="3" name="Content Placeholder 2"/>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252656"/>
      </p:ext>
    </p:extLst>
  </p:cSld>
  <p:clrMapOvr>
    <a:masterClrMapping/>
  </p:clrMapOvr>
  <p:transition advTm="10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03153"/>
      </p:ext>
    </p:extLst>
  </p:cSld>
  <p:clrMapOvr>
    <a:masterClrMapping/>
  </p:clrMapOvr>
  <p:transition advTm="10992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193466"/>
      </p:ext>
    </p:extLst>
  </p:cSld>
  <p:clrMapOvr>
    <a:masterClrMapping/>
  </p:clrMapOvr>
  <p:transition advTm="10992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54366"/>
      </p:ext>
    </p:extLst>
  </p:cSld>
  <p:clrMapOvr>
    <a:masterClrMapping/>
  </p:clrMapOvr>
  <p:transition advTm="10992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721387"/>
      </p:ext>
    </p:extLst>
  </p:cSld>
  <p:clrMapOvr>
    <a:masterClrMapping/>
  </p:clrMapOvr>
  <p:transition advTm="10992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766986"/>
      </p:ext>
    </p:extLst>
  </p:cSld>
  <p:clrMapOvr>
    <a:masterClrMapping/>
  </p:clrMapOvr>
  <p:transition advTm="10992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293849"/>
      </p:ext>
    </p:extLst>
  </p:cSld>
  <p:clrMapOvr>
    <a:masterClrMapping/>
  </p:clrMapOvr>
  <p:transition advTm="10992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FAE62-F112-4A68-A77E-C8ED53A7C73A}"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478816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203696"/>
      </p:ext>
    </p:extLst>
  </p:cSld>
  <p:clrMapOvr>
    <a:masterClrMapping/>
  </p:clrMapOvr>
  <p:transition advTm="10992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375173"/>
      </p:ext>
    </p:extLst>
  </p:cSld>
  <p:clrMapOvr>
    <a:masterClrMapping/>
  </p:clrMapOvr>
  <p:transition advTm="10992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595622"/>
      </p:ext>
    </p:extLst>
  </p:cSld>
  <p:clrMapOvr>
    <a:masterClrMapping/>
  </p:clrMapOvr>
  <p:transition advTm="10992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FAE62-F112-4A68-A77E-C8ED53A7C73A}"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56484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8FAE62-F112-4A68-A77E-C8ED53A7C73A}"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19575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8FAE62-F112-4A68-A77E-C8ED53A7C73A}"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99596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8FAE62-F112-4A68-A77E-C8ED53A7C73A}"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173117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FAE62-F112-4A68-A77E-C8ED53A7C73A}"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308196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8FAE62-F112-4A68-A77E-C8ED53A7C73A}"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409389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8FAE62-F112-4A68-A77E-C8ED53A7C73A}"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110930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FAE62-F112-4A68-A77E-C8ED53A7C73A}" type="datetimeFigureOut">
              <a:rPr lang="en-US" smtClean="0"/>
              <a:t>2/27/2023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6B6A6-CA11-4E3E-B7CA-96B97FCE818F}" type="slidenum">
              <a:rPr lang="en-US" smtClean="0"/>
              <a:t>‹#›</a:t>
            </a:fld>
            <a:endParaRPr lang="en-US"/>
          </a:p>
        </p:txBody>
      </p:sp>
    </p:spTree>
    <p:extLst>
      <p:ext uri="{BB962C8B-B14F-4D97-AF65-F5344CB8AC3E}">
        <p14:creationId xmlns:p14="http://schemas.microsoft.com/office/powerpoint/2010/main" val="1802528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BD845-6291-4783-A442-C11663DC9EF4}" type="datetimeFigureOut">
              <a:rPr lang="en-US" smtClean="0">
                <a:solidFill>
                  <a:prstClr val="black">
                    <a:tint val="75000"/>
                  </a:prstClr>
                </a:solidFill>
              </a:rPr>
              <a:pPr/>
              <a:t>2/27/2023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89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0992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nk.springer.com/article/10.1007/s40200-021-00779-2#Fig1"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link.springer.com/article/10.1007/s40200-021-00779-2#Tab1"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https://link.springer.com/article/10.1007/s40200-021-00779-2#Tab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nk.springer.com/article/10.1007/s40200-021-00779-2#Fig2" TargetMode="Externa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link.springer.com/article/10.1007/s40200-021-00779-2#Tab3"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nk.springer.com/article/10.1007/s40200-021-00779-2#MOESM1"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link.springer.com/article/10.1007/s40200-021-00779-2#MOESM1"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nk.springer.com/article/10.1007/s13178-022-00688-w#Tab4"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58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FE73-8DDE-78E3-CF0A-92F00C3A3EA3}"/>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C3F4934-828E-9F88-3A34-D5AAD78F0BB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209" y="825908"/>
            <a:ext cx="12055582" cy="5206184"/>
          </a:xfrm>
        </p:spPr>
      </p:pic>
      <p:sp>
        <p:nvSpPr>
          <p:cNvPr id="9" name="TextBox 8">
            <a:extLst>
              <a:ext uri="{FF2B5EF4-FFF2-40B4-BE49-F238E27FC236}">
                <a16:creationId xmlns:a16="http://schemas.microsoft.com/office/drawing/2014/main" id="{CF4C9D1A-E1A0-6F34-9D26-B0CBE3544395}"/>
              </a:ext>
            </a:extLst>
          </p:cNvPr>
          <p:cNvSpPr txBox="1"/>
          <p:nvPr/>
        </p:nvSpPr>
        <p:spPr>
          <a:xfrm>
            <a:off x="596348" y="6032092"/>
            <a:ext cx="9952382"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Figure 1. Conceptual framework for eating behavior in Ecuadorian adolescents.</a:t>
            </a:r>
          </a:p>
        </p:txBody>
      </p:sp>
    </p:spTree>
    <p:extLst>
      <p:ext uri="{BB962C8B-B14F-4D97-AF65-F5344CB8AC3E}">
        <p14:creationId xmlns:p14="http://schemas.microsoft.com/office/powerpoint/2010/main" val="1440033048"/>
      </p:ext>
    </p:extLst>
  </p:cSld>
  <p:clrMapOvr>
    <a:masterClrMapping/>
  </p:clrMapOvr>
  <p:transition advTm="109920"/>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145150"/>
      </p:ext>
    </p:extLst>
  </p:cSld>
  <p:clrMapOvr>
    <a:masterClrMapping/>
  </p:clrMapOvr>
  <p:transition advTm="109920"/>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114" y="1264596"/>
            <a:ext cx="5649686" cy="4912367"/>
          </a:xfrm>
        </p:spPr>
        <p:txBody>
          <a:bodyPr>
            <a:normAutofit fontScale="92500"/>
          </a:bodyPr>
          <a:lstStyle/>
          <a:p>
            <a:pPr marL="0" indent="0" algn="just" rtl="1">
              <a:buNone/>
            </a:pPr>
            <a:r>
              <a:rPr lang="fa-IR" b="1" dirty="0">
                <a:cs typeface="B Zar" panose="00000400000000000000" pitchFamily="2" charset="-78"/>
              </a:rPr>
              <a:t>تعداد مقالات در هر مرحله باید مشخص باشد:</a:t>
            </a:r>
          </a:p>
          <a:p>
            <a:pPr algn="just" rtl="1"/>
            <a:r>
              <a:rPr lang="fa-IR" dirty="0">
                <a:cs typeface="B Zar" panose="00000400000000000000" pitchFamily="2" charset="-78"/>
              </a:rPr>
              <a:t>مقالات یافته‌شده طی جستجو در دیتابیس‌ها</a:t>
            </a:r>
          </a:p>
          <a:p>
            <a:pPr algn="just" rtl="1"/>
            <a:r>
              <a:rPr lang="fa-IR" dirty="0">
                <a:cs typeface="B Zar" panose="00000400000000000000" pitchFamily="2" charset="-78"/>
              </a:rPr>
              <a:t>مقالات تکراری</a:t>
            </a:r>
          </a:p>
          <a:p>
            <a:pPr algn="just" rtl="1"/>
            <a:r>
              <a:rPr lang="fa-IR" dirty="0">
                <a:cs typeface="B Zar" panose="00000400000000000000" pitchFamily="2" charset="-78"/>
              </a:rPr>
              <a:t>مقالاتی که در مرحله ارزیابی عنوان و چکیده مقالات حذف شده‌اند </a:t>
            </a:r>
          </a:p>
          <a:p>
            <a:pPr algn="just" rtl="1"/>
            <a:r>
              <a:rPr lang="fa-IR" dirty="0">
                <a:cs typeface="B Zar" panose="00000400000000000000" pitchFamily="2" charset="-78"/>
              </a:rPr>
              <a:t>مقالاتی که متن کامل آن‌ها مورد ارزیابی قرار گرفته</a:t>
            </a:r>
          </a:p>
          <a:p>
            <a:pPr algn="just" rtl="1"/>
            <a:r>
              <a:rPr lang="fa-IR" dirty="0">
                <a:cs typeface="B Zar" panose="00000400000000000000" pitchFamily="2" charset="-78"/>
              </a:rPr>
              <a:t>مقالاتی که در تجزیه و تحلیل نهایی وارد شده‌اند</a:t>
            </a:r>
          </a:p>
          <a:p>
            <a:pPr marL="0" indent="0" algn="just" rtl="1">
              <a:buNone/>
            </a:pPr>
            <a:endParaRPr lang="fa-IR" dirty="0">
              <a:cs typeface="B Zar" panose="00000400000000000000" pitchFamily="2" charset="-78"/>
            </a:endParaRPr>
          </a:p>
          <a:p>
            <a:pPr marL="0" indent="0" algn="just" rtl="1">
              <a:buNone/>
            </a:pPr>
            <a:r>
              <a:rPr lang="fa-IR" dirty="0">
                <a:solidFill>
                  <a:schemeClr val="accent5"/>
                </a:solidFill>
                <a:cs typeface="B Zar" panose="00000400000000000000" pitchFamily="2" charset="-78"/>
              </a:rPr>
              <a:t>اگر مقالاتی که به سایر زبان‌ها منتشر شده‌اند از روند بررسی خارج شده‌اند باید به آن‌‌ها اشاره کرد. </a:t>
            </a:r>
          </a:p>
          <a:p>
            <a:pPr algn="just" rtl="1"/>
            <a:endParaRPr lang="fa-IR" dirty="0">
              <a:cs typeface="B Zar" panose="00000400000000000000" pitchFamily="2" charset="-78"/>
            </a:endParaRPr>
          </a:p>
        </p:txBody>
      </p:sp>
    </p:spTree>
    <p:extLst>
      <p:ext uri="{BB962C8B-B14F-4D97-AF65-F5344CB8AC3E}">
        <p14:creationId xmlns:p14="http://schemas.microsoft.com/office/powerpoint/2010/main" val="213495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887" y="1463378"/>
            <a:ext cx="10624226" cy="4912367"/>
          </a:xfrm>
        </p:spPr>
        <p:txBody>
          <a:bodyPr/>
          <a:lstStyle/>
          <a:p>
            <a:pPr marL="0" indent="0" algn="just" rtl="1">
              <a:buNone/>
            </a:pPr>
            <a:r>
              <a:rPr lang="fa-IR" b="1" dirty="0">
                <a:cs typeface="B Zar" panose="00000400000000000000" pitchFamily="2" charset="-78"/>
              </a:rPr>
              <a:t>توصیف شرکت‌کنندگان:</a:t>
            </a:r>
          </a:p>
          <a:p>
            <a:pPr algn="just" rtl="1"/>
            <a:r>
              <a:rPr lang="fa-IR" dirty="0">
                <a:cs typeface="B Zar" panose="00000400000000000000" pitchFamily="2" charset="-78"/>
              </a:rPr>
              <a:t>تعداد شرکت‌کنندگان در مطالعات وارد شده</a:t>
            </a:r>
          </a:p>
          <a:p>
            <a:pPr algn="just" rtl="1"/>
            <a:r>
              <a:rPr lang="fa-IR" dirty="0">
                <a:cs typeface="B Zar" panose="00000400000000000000" pitchFamily="2" charset="-78"/>
              </a:rPr>
              <a:t>گزارش میانگین/ میانه/ طیف</a:t>
            </a:r>
          </a:p>
          <a:p>
            <a:pPr algn="just" rtl="1"/>
            <a:r>
              <a:rPr lang="fa-IR" dirty="0">
                <a:cs typeface="B Zar" panose="00000400000000000000" pitchFamily="2" charset="-78"/>
              </a:rPr>
              <a:t>ویژگی‌های شرکت‌کنندگان (مثل گروه سنی، شدت بیماری)</a:t>
            </a:r>
          </a:p>
          <a:p>
            <a:pPr algn="just" rtl="1"/>
            <a:r>
              <a:rPr lang="fa-IR" dirty="0">
                <a:cs typeface="B Zar" panose="00000400000000000000" pitchFamily="2" charset="-78"/>
              </a:rPr>
              <a:t>تفاوت‌های متدولوژیک (مثل روش‌های مختلف اندازه‌گیری در مطالعات)</a:t>
            </a:r>
          </a:p>
          <a:p>
            <a:pPr algn="just" rtl="1"/>
            <a:endParaRPr lang="fa-IR" dirty="0">
              <a:cs typeface="B Zar" panose="00000400000000000000" pitchFamily="2" charset="-78"/>
            </a:endParaRPr>
          </a:p>
          <a:p>
            <a:pPr marL="0" indent="0" algn="just" rtl="1">
              <a:buNone/>
            </a:pPr>
            <a:r>
              <a:rPr lang="fa-IR" dirty="0">
                <a:solidFill>
                  <a:schemeClr val="accent5"/>
                </a:solidFill>
                <a:cs typeface="B Zar" panose="00000400000000000000" pitchFamily="2" charset="-78"/>
              </a:rPr>
              <a:t>برای سادگی در توصیف شرکت‌کنندگان مطالعات می‌توان از جداول استفاده کرد.</a:t>
            </a:r>
          </a:p>
        </p:txBody>
      </p:sp>
    </p:spTree>
    <p:extLst>
      <p:ext uri="{BB962C8B-B14F-4D97-AF65-F5344CB8AC3E}">
        <p14:creationId xmlns:p14="http://schemas.microsoft.com/office/powerpoint/2010/main" val="171028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851" y="2237361"/>
            <a:ext cx="10624226" cy="4912367"/>
          </a:xfrm>
        </p:spPr>
        <p:txBody>
          <a:bodyPr/>
          <a:lstStyle/>
          <a:p>
            <a:pPr algn="just" rtl="1"/>
            <a:r>
              <a:rPr lang="fa-IR" dirty="0">
                <a:cs typeface="B Zar" panose="00000400000000000000" pitchFamily="2" charset="-78"/>
              </a:rPr>
              <a:t>گزارش میانه نمره کیفیت مطالعات براساس معیار مورد استفاده</a:t>
            </a:r>
          </a:p>
          <a:p>
            <a:pPr algn="just" rtl="1"/>
            <a:endParaRPr lang="fa-IR" dirty="0">
              <a:solidFill>
                <a:schemeClr val="accent5"/>
              </a:solidFill>
              <a:cs typeface="B Zar" panose="00000400000000000000" pitchFamily="2" charset="-78"/>
            </a:endParaRPr>
          </a:p>
          <a:p>
            <a:pPr algn="just" rtl="1"/>
            <a:r>
              <a:rPr lang="fa-IR" dirty="0">
                <a:cs typeface="B Zar" panose="00000400000000000000" pitchFamily="2" charset="-78"/>
              </a:rPr>
              <a:t>مشخص کردن آیتم‌هایی مثل هتروژنیتی</a:t>
            </a:r>
          </a:p>
          <a:p>
            <a:pPr algn="just" rtl="1"/>
            <a:endParaRPr lang="fa-IR" dirty="0">
              <a:cs typeface="B Zar" panose="00000400000000000000" pitchFamily="2" charset="-78"/>
            </a:endParaRPr>
          </a:p>
          <a:p>
            <a:pPr algn="just" rtl="1"/>
            <a:r>
              <a:rPr lang="fa-IR" dirty="0">
                <a:cs typeface="B Zar" panose="00000400000000000000" pitchFamily="2" charset="-78"/>
              </a:rPr>
              <a:t>بیان نتایج به دست آمده از تجزیه و تحلیل</a:t>
            </a:r>
          </a:p>
        </p:txBody>
      </p:sp>
    </p:spTree>
    <p:extLst>
      <p:ext uri="{BB962C8B-B14F-4D97-AF65-F5344CB8AC3E}">
        <p14:creationId xmlns:p14="http://schemas.microsoft.com/office/powerpoint/2010/main" val="281715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203649"/>
            <a:ext cx="11532637" cy="5224583"/>
          </a:xfrm>
        </p:spPr>
        <p:txBody>
          <a:bodyPr>
            <a:normAutofit/>
          </a:bodyPr>
          <a:lstStyle/>
          <a:p>
            <a:pPr marL="0" indent="0" algn="l" rtl="0">
              <a:buNone/>
            </a:pPr>
            <a:r>
              <a:rPr lang="en-US" b="1" dirty="0">
                <a:latin typeface="Times New Roman" panose="02020603050405020304" pitchFamily="18" charset="0"/>
                <a:cs typeface="Times New Roman" panose="02020603050405020304" pitchFamily="18" charset="0"/>
              </a:rPr>
              <a:t>Diabetes prevalence and mortality in COVID-19 patients: a systematic review, meta‐analysis, and meta‐regression</a:t>
            </a:r>
          </a:p>
          <a:p>
            <a:pPr algn="just" rtl="0"/>
            <a:endParaRPr lang="en-US" b="1" dirty="0">
              <a:latin typeface="Times New Roman" panose="02020603050405020304" pitchFamily="18" charset="0"/>
              <a:cs typeface="Times New Roman" panose="02020603050405020304" pitchFamily="18" charset="0"/>
            </a:endParaRPr>
          </a:p>
          <a:p>
            <a:pPr marL="0" indent="0" algn="l" rtl="0">
              <a:buNone/>
            </a:pPr>
            <a:r>
              <a:rPr lang="en-US" sz="2400" i="1" dirty="0">
                <a:latin typeface="Times New Roman" panose="02020603050405020304" pitchFamily="18" charset="0"/>
                <a:cs typeface="Times New Roman" panose="02020603050405020304" pitchFamily="18" charset="0"/>
              </a:rPr>
              <a:t>Scope of the review</a:t>
            </a:r>
          </a:p>
          <a:p>
            <a:pPr marL="0" indent="0" algn="just" rtl="0">
              <a:buNone/>
            </a:pPr>
            <a:r>
              <a:rPr lang="en-US" sz="2400" dirty="0">
                <a:solidFill>
                  <a:schemeClr val="accent5"/>
                </a:solidFill>
                <a:latin typeface="Times New Roman" panose="02020603050405020304" pitchFamily="18" charset="0"/>
                <a:cs typeface="Times New Roman" panose="02020603050405020304" pitchFamily="18" charset="0"/>
              </a:rPr>
              <a:t>Out of the 607 retrieved citations from the four databases, 22 published articles were deemed eligible and included in this review (Fig. </a:t>
            </a:r>
            <a:r>
              <a:rPr lang="en-US" sz="2400" dirty="0">
                <a:solidFill>
                  <a:schemeClr val="accent5"/>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1</a:t>
            </a:r>
            <a:r>
              <a:rPr lang="en-US" sz="2400" dirty="0">
                <a:solidFill>
                  <a:schemeClr val="accent5"/>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The eligible articles reporting on inpatient COVID-19 patients between December 2019 and May 2020 from nine countries (China, India, Iran, Korea, Oman, France, Italy, UK, and the US) dispersed over three continents. </a:t>
            </a:r>
            <a:r>
              <a:rPr lang="en-US" sz="2400" dirty="0">
                <a:solidFill>
                  <a:schemeClr val="accent5"/>
                </a:solidFill>
                <a:latin typeface="Times New Roman" panose="02020603050405020304" pitchFamily="18" charset="0"/>
                <a:cs typeface="Times New Roman" panose="02020603050405020304" pitchFamily="18" charset="0"/>
              </a:rPr>
              <a:t>Most of these were case series (59.09 %), and the remaining constituted of cross-sectional, case-control, and retrospective cohort studies, attributing to 14 % each. </a:t>
            </a:r>
            <a:endParaRPr lang="en-US" sz="24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82488"/>
      </p:ext>
    </p:extLst>
  </p:cSld>
  <p:clrMapOvr>
    <a:masterClrMapping/>
  </p:clrMapOvr>
  <p:transition advTm="109920"/>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203649"/>
            <a:ext cx="11532637" cy="5224583"/>
          </a:xfrm>
        </p:spPr>
        <p:txBody>
          <a:bodyPr>
            <a:normAutofit lnSpcReduction="10000"/>
          </a:bodyPr>
          <a:lstStyle/>
          <a:p>
            <a:pPr marL="0" indent="0" algn="just" rtl="0">
              <a:buNone/>
            </a:pPr>
            <a:r>
              <a:rPr lang="en-US" sz="2400" dirty="0">
                <a:solidFill>
                  <a:schemeClr val="accent5"/>
                </a:solidFill>
                <a:latin typeface="Times New Roman" panose="02020603050405020304" pitchFamily="18" charset="0"/>
                <a:cs typeface="Times New Roman" panose="02020603050405020304" pitchFamily="18" charset="0"/>
              </a:rPr>
              <a:t>A total of 45,775 COVID-19 patients hospitalized in 995 hospitals were reported</a:t>
            </a:r>
            <a:r>
              <a:rPr lang="en-US" sz="2400" dirty="0">
                <a:latin typeface="Times New Roman" panose="02020603050405020304" pitchFamily="18" charset="0"/>
                <a:cs typeface="Times New Roman" panose="02020603050405020304" pitchFamily="18" charset="0"/>
              </a:rPr>
              <a:t>. Of them, 46.3 % were from the European nations, followed by 31.7 % from the US, while the remaining 20.0 % were from five Asian countries. RT-PCR was used solely in 45.4 % of the COVID-19 patients, whereas for the rest, a combination of lab-based, radiological, and clinical interpretation was used. Although 11,811 COVID-19 patients had DM, the type of it was specified in 14.5 % of these cases. Among the 225 DM patients with available COVID-19 severity information, 28.44 % were critically ill.</a:t>
            </a:r>
          </a:p>
          <a:p>
            <a:pPr marL="0" indent="0" algn="just" rtl="0">
              <a:buNone/>
            </a:pPr>
            <a:r>
              <a:rPr lang="en-US" sz="2400" dirty="0">
                <a:latin typeface="Times New Roman" panose="02020603050405020304" pitchFamily="18" charset="0"/>
                <a:cs typeface="Times New Roman" panose="02020603050405020304" pitchFamily="18" charset="0"/>
              </a:rPr>
              <a:t>Salient features of the reviewed studies are presented in Table </a:t>
            </a:r>
            <a:r>
              <a:rPr lang="en-US" sz="2400" dirty="0">
                <a:latin typeface="Times New Roman" panose="02020603050405020304" pitchFamily="18" charset="0"/>
                <a:cs typeface="Times New Roman" panose="02020603050405020304" pitchFamily="18" charset="0"/>
                <a:hlinkClick r:id="rId3"/>
              </a:rPr>
              <a:t>1</a:t>
            </a:r>
            <a:r>
              <a:rPr lang="en-US" sz="2400" dirty="0">
                <a:latin typeface="Times New Roman" panose="02020603050405020304" pitchFamily="18" charset="0"/>
                <a:cs typeface="Times New Roman" panose="02020603050405020304" pitchFamily="18" charset="0"/>
              </a:rPr>
              <a:t>. </a:t>
            </a:r>
          </a:p>
          <a:p>
            <a:pPr marL="0" indent="0" algn="just" rtl="0">
              <a:buNone/>
            </a:pPr>
            <a:r>
              <a:rPr lang="en-US" sz="2400" i="1" dirty="0">
                <a:latin typeface="Times New Roman" panose="02020603050405020304" pitchFamily="18" charset="0"/>
                <a:cs typeface="Times New Roman" panose="02020603050405020304" pitchFamily="18" charset="0"/>
              </a:rPr>
              <a:t>Weighted prevalence of DM</a:t>
            </a:r>
          </a:p>
          <a:p>
            <a:pPr marL="0" indent="0" algn="just" rtl="0">
              <a:buNone/>
            </a:pPr>
            <a:r>
              <a:rPr lang="en-US" sz="2400" dirty="0">
                <a:solidFill>
                  <a:schemeClr val="accent5"/>
                </a:solidFill>
                <a:latin typeface="Times New Roman" panose="02020603050405020304" pitchFamily="18" charset="0"/>
                <a:cs typeface="Times New Roman" panose="02020603050405020304" pitchFamily="18" charset="0"/>
              </a:rPr>
              <a:t>The weighted prevalence of DM among hospitalized COVID-19 patients was 20.0 % (95 % CI: 15.0–25.0; </a:t>
            </a:r>
            <a:r>
              <a:rPr lang="en-US" sz="2400" i="1" dirty="0">
                <a:solidFill>
                  <a:schemeClr val="accent5"/>
                </a:solidFill>
                <a:latin typeface="Times New Roman" panose="02020603050405020304" pitchFamily="18" charset="0"/>
                <a:cs typeface="Times New Roman" panose="02020603050405020304" pitchFamily="18" charset="0"/>
              </a:rPr>
              <a:t>I</a:t>
            </a:r>
            <a:r>
              <a:rPr lang="en-US" sz="2400" i="1" baseline="30000" dirty="0">
                <a:solidFill>
                  <a:schemeClr val="accent5"/>
                </a:solidFill>
                <a:latin typeface="Times New Roman" panose="02020603050405020304" pitchFamily="18" charset="0"/>
                <a:cs typeface="Times New Roman" panose="02020603050405020304" pitchFamily="18" charset="0"/>
              </a:rPr>
              <a:t>2</a:t>
            </a:r>
            <a:r>
              <a:rPr lang="en-US" sz="2400" dirty="0">
                <a:solidFill>
                  <a:schemeClr val="accent5"/>
                </a:solidFill>
                <a:latin typeface="Times New Roman" panose="02020603050405020304" pitchFamily="18" charset="0"/>
                <a:cs typeface="Times New Roman" panose="02020603050405020304" pitchFamily="18" charset="0"/>
              </a:rPr>
              <a:t> = 99.3 %) (Table </a:t>
            </a:r>
            <a:r>
              <a:rPr lang="en-US" sz="2400" dirty="0">
                <a:solidFill>
                  <a:schemeClr val="accent5"/>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2</a:t>
            </a:r>
            <a:r>
              <a:rPr lang="en-US" sz="2400" dirty="0">
                <a:solidFill>
                  <a:schemeClr val="accent5"/>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joint prevalence of DM in Italy and the UK was similar to that in the US (26 %) but higher than that in five Asian countries (17.0 %). Of the hospitalized COVID-19 patients, 29 %, 24 %, and 18 % were with type 2 DM, type 1DM, or the type of DM was unclear (presumably type 2 DM). The prevalence of DM in critically ill COVID-19 patients was 2.75-time higher than those not critically ill (Table </a:t>
            </a:r>
            <a:r>
              <a:rPr lang="en-US" sz="2400" dirty="0">
                <a:latin typeface="Times New Roman" panose="02020603050405020304" pitchFamily="18" charset="0"/>
                <a:cs typeface="Times New Roman" panose="02020603050405020304" pitchFamily="18" charset="0"/>
                <a:hlinkClick r:id="rId4"/>
              </a:rPr>
              <a:t>2</a:t>
            </a:r>
            <a:r>
              <a:rPr lang="en-US" sz="2400" dirty="0">
                <a:latin typeface="Times New Roman" panose="02020603050405020304" pitchFamily="18" charset="0"/>
                <a:cs typeface="Times New Roman" panose="02020603050405020304" pitchFamily="18" charset="0"/>
              </a:rPr>
              <a:t>). </a:t>
            </a:r>
          </a:p>
          <a:p>
            <a:pPr marL="0" indent="0" algn="just"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131771"/>
      </p:ext>
    </p:extLst>
  </p:cSld>
  <p:clrMapOvr>
    <a:masterClrMapping/>
  </p:clrMapOvr>
  <p:transition advTm="109920"/>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203649"/>
            <a:ext cx="5397859" cy="5224583"/>
          </a:xfrm>
        </p:spPr>
        <p:txBody>
          <a:bodyPr>
            <a:normAutofit/>
          </a:bodyPr>
          <a:lstStyle/>
          <a:p>
            <a:pPr marL="0" indent="0" algn="just" rtl="0">
              <a:buNone/>
            </a:pPr>
            <a:r>
              <a:rPr lang="en-US" sz="2400" i="1" dirty="0">
                <a:latin typeface="Times New Roman" panose="02020603050405020304" pitchFamily="18" charset="0"/>
                <a:cs typeface="Times New Roman" panose="02020603050405020304" pitchFamily="18" charset="0"/>
              </a:rPr>
              <a:t>Weighted prevalence of mortality in diabetic and non‐diabetic patients</a:t>
            </a:r>
          </a:p>
          <a:p>
            <a:pPr marL="0" indent="0" algn="just" rtl="0">
              <a:buNone/>
            </a:pPr>
            <a:r>
              <a:rPr lang="en-US" sz="2400" dirty="0">
                <a:solidFill>
                  <a:schemeClr val="accent5"/>
                </a:solidFill>
                <a:latin typeface="Times New Roman" panose="02020603050405020304" pitchFamily="18" charset="0"/>
                <a:cs typeface="Times New Roman" panose="02020603050405020304" pitchFamily="18" charset="0"/>
              </a:rPr>
              <a:t>The weighted prevalence of mortality was 1.82-time higher in DM (20.0 %, 95 % CI: 15.0–26.0; </a:t>
            </a:r>
            <a:r>
              <a:rPr lang="en-US" sz="2400" i="1" dirty="0">
                <a:solidFill>
                  <a:schemeClr val="accent5"/>
                </a:solidFill>
                <a:latin typeface="Times New Roman" panose="02020603050405020304" pitchFamily="18" charset="0"/>
                <a:cs typeface="Times New Roman" panose="02020603050405020304" pitchFamily="18" charset="0"/>
              </a:rPr>
              <a:t>I</a:t>
            </a:r>
            <a:r>
              <a:rPr lang="en-US" sz="2400" i="1" baseline="30000" dirty="0">
                <a:solidFill>
                  <a:schemeClr val="accent5"/>
                </a:solidFill>
                <a:latin typeface="Times New Roman" panose="02020603050405020304" pitchFamily="18" charset="0"/>
                <a:cs typeface="Times New Roman" panose="02020603050405020304" pitchFamily="18" charset="0"/>
              </a:rPr>
              <a:t>2</a:t>
            </a:r>
            <a:r>
              <a:rPr lang="en-US" sz="2400" dirty="0">
                <a:solidFill>
                  <a:schemeClr val="accent5"/>
                </a:solidFill>
                <a:latin typeface="Times New Roman" panose="02020603050405020304" pitchFamily="18" charset="0"/>
                <a:cs typeface="Times New Roman" panose="02020603050405020304" pitchFamily="18" charset="0"/>
              </a:rPr>
              <a:t>, 96.8 %) (Fig. </a:t>
            </a:r>
            <a:r>
              <a:rPr lang="en-US" sz="2400" dirty="0">
                <a:solidFill>
                  <a:schemeClr val="accent5"/>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2</a:t>
            </a:r>
            <a:r>
              <a:rPr lang="en-US" sz="2400" dirty="0">
                <a:solidFill>
                  <a:schemeClr val="accent5"/>
                </a:solidFill>
                <a:latin typeface="Times New Roman" panose="02020603050405020304" pitchFamily="18" charset="0"/>
                <a:cs typeface="Times New Roman" panose="02020603050405020304" pitchFamily="18" charset="0"/>
              </a:rPr>
              <a:t>) than non-DM (11.0 %, 95 % CI: 6.0–16.0; </a:t>
            </a:r>
            <a:r>
              <a:rPr lang="en-US" sz="2400" i="1" dirty="0">
                <a:solidFill>
                  <a:schemeClr val="accent5"/>
                </a:solidFill>
                <a:latin typeface="Times New Roman" panose="02020603050405020304" pitchFamily="18" charset="0"/>
                <a:cs typeface="Times New Roman" panose="02020603050405020304" pitchFamily="18" charset="0"/>
              </a:rPr>
              <a:t>I</a:t>
            </a:r>
            <a:r>
              <a:rPr lang="en-US" sz="2400" i="1" baseline="30000" dirty="0">
                <a:solidFill>
                  <a:schemeClr val="accent5"/>
                </a:solidFill>
                <a:latin typeface="Times New Roman" panose="02020603050405020304" pitchFamily="18" charset="0"/>
                <a:cs typeface="Times New Roman" panose="02020603050405020304" pitchFamily="18" charset="0"/>
              </a:rPr>
              <a:t>2</a:t>
            </a:r>
            <a:r>
              <a:rPr lang="en-US" sz="2400" dirty="0">
                <a:solidFill>
                  <a:schemeClr val="accent5"/>
                </a:solidFill>
                <a:latin typeface="Times New Roman" panose="02020603050405020304" pitchFamily="18" charset="0"/>
                <a:cs typeface="Times New Roman" panose="02020603050405020304" pitchFamily="18" charset="0"/>
              </a:rPr>
              <a:t>, 99.32 %) hospitalized COVID-19 patients (Table </a:t>
            </a:r>
            <a:r>
              <a:rPr lang="en-US" sz="2400" dirty="0">
                <a:solidFill>
                  <a:schemeClr val="accent5"/>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3</a:t>
            </a:r>
            <a:r>
              <a:rPr lang="en-US" sz="2400" dirty="0">
                <a:solidFill>
                  <a:schemeClr val="accent5"/>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prevalence of mortality in COVID-19 patients with DM in France, Italy, and UK was higher (28 %; 95 % CI: 14.0–44.0) than the US (20.0 %, 95 % CI: 11.0–32.0) and the Asian countries (17.0 %, 95 % CI: 8.0–28.0) (Table </a:t>
            </a:r>
            <a:r>
              <a:rPr lang="en-US" sz="2400" dirty="0">
                <a:latin typeface="Times New Roman" panose="02020603050405020304" pitchFamily="18" charset="0"/>
                <a:cs typeface="Times New Roman" panose="02020603050405020304" pitchFamily="18" charset="0"/>
                <a:hlinkClick r:id="rId4"/>
              </a:rPr>
              <a:t>3</a:t>
            </a:r>
            <a:r>
              <a:rPr lang="en-US" sz="24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D3A93D60-1AB0-391C-498F-DDB881E50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325" y="0"/>
            <a:ext cx="5988675" cy="6858000"/>
          </a:xfrm>
          <a:prstGeom prst="rect">
            <a:avLst/>
          </a:prstGeom>
        </p:spPr>
      </p:pic>
    </p:spTree>
    <p:extLst>
      <p:ext uri="{BB962C8B-B14F-4D97-AF65-F5344CB8AC3E}">
        <p14:creationId xmlns:p14="http://schemas.microsoft.com/office/powerpoint/2010/main" val="2017828713"/>
      </p:ext>
    </p:extLst>
  </p:cSld>
  <p:clrMapOvr>
    <a:masterClrMapping/>
  </p:clrMapOvr>
  <p:transition advTm="109920"/>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203649"/>
            <a:ext cx="11532637" cy="5224583"/>
          </a:xfrm>
        </p:spPr>
        <p:txBody>
          <a:bodyPr>
            <a:noAutofit/>
          </a:bodyPr>
          <a:lstStyle/>
          <a:p>
            <a:pPr marL="0" indent="0" algn="just" rtl="0">
              <a:buNone/>
            </a:pPr>
            <a:r>
              <a:rPr lang="en-US" sz="2400" b="1" dirty="0">
                <a:latin typeface="Times New Roman" panose="02020603050405020304" pitchFamily="18" charset="0"/>
                <a:cs typeface="Times New Roman" panose="02020603050405020304" pitchFamily="18" charset="0"/>
              </a:rPr>
              <a:t>Sources of heterogeneity</a:t>
            </a:r>
          </a:p>
          <a:p>
            <a:pPr marL="0" indent="0" algn="just" rtl="0">
              <a:buNone/>
            </a:pPr>
            <a:r>
              <a:rPr lang="en-US" sz="2400" b="1" dirty="0">
                <a:latin typeface="Times New Roman" panose="02020603050405020304" pitchFamily="18" charset="0"/>
                <a:cs typeface="Times New Roman" panose="02020603050405020304" pitchFamily="18" charset="0"/>
              </a:rPr>
              <a:t>DM among COVID-19 patients</a:t>
            </a:r>
          </a:p>
          <a:p>
            <a:pPr marL="0" indent="0" algn="just" rtl="0">
              <a:buNone/>
            </a:pPr>
            <a:r>
              <a:rPr lang="en-US" sz="2400" dirty="0">
                <a:latin typeface="Times New Roman" panose="02020603050405020304" pitchFamily="18" charset="0"/>
                <a:cs typeface="Times New Roman" panose="02020603050405020304" pitchFamily="18" charset="0"/>
              </a:rPr>
              <a:t>The univariate meta-regression analyses suggested that COVID-19 severity as the determinant of heterogeneity (Table </a:t>
            </a:r>
            <a:r>
              <a:rPr lang="en-US" sz="2400" dirty="0">
                <a:latin typeface="Times New Roman" panose="02020603050405020304" pitchFamily="18" charset="0"/>
                <a:cs typeface="Times New Roman" panose="02020603050405020304" pitchFamily="18" charset="0"/>
                <a:hlinkClick r:id="rId3"/>
              </a:rPr>
              <a:t>S4</a:t>
            </a:r>
            <a:r>
              <a:rPr lang="en-US" sz="2400" dirty="0">
                <a:latin typeface="Times New Roman" panose="02020603050405020304" pitchFamily="18" charset="0"/>
                <a:cs typeface="Times New Roman" panose="02020603050405020304" pitchFamily="18" charset="0"/>
              </a:rPr>
              <a:t>).</a:t>
            </a:r>
          </a:p>
          <a:p>
            <a:pPr marL="0" indent="0" algn="just" rtl="0">
              <a:buNone/>
            </a:pPr>
            <a:r>
              <a:rPr lang="en-US" sz="2400" b="1" dirty="0">
                <a:latin typeface="Times New Roman" panose="02020603050405020304" pitchFamily="18" charset="0"/>
                <a:cs typeface="Times New Roman" panose="02020603050405020304" pitchFamily="18" charset="0"/>
              </a:rPr>
              <a:t>Mortality among diabetic COVID-19 patients</a:t>
            </a:r>
          </a:p>
          <a:p>
            <a:pPr marL="0" indent="0" algn="just" rtl="0">
              <a:buNone/>
            </a:pPr>
            <a:r>
              <a:rPr lang="en-US" sz="2400" dirty="0">
                <a:latin typeface="Times New Roman" panose="02020603050405020304" pitchFamily="18" charset="0"/>
                <a:cs typeface="Times New Roman" panose="02020603050405020304" pitchFamily="18" charset="0"/>
              </a:rPr>
              <a:t>An adjusted meta-regression model including sample size and COVID-19 severity as predictors depicted a 452 % (p = 0.014) increased risk of mortality in DM patients with severe COVID-19 infection compared to the reference group (Table </a:t>
            </a:r>
            <a:r>
              <a:rPr lang="en-US" sz="2400" dirty="0">
                <a:latin typeface="Times New Roman" panose="02020603050405020304" pitchFamily="18" charset="0"/>
                <a:cs typeface="Times New Roman" panose="02020603050405020304" pitchFamily="18" charset="0"/>
                <a:hlinkClick r:id="rId3"/>
              </a:rPr>
              <a:t>S5</a:t>
            </a:r>
            <a:r>
              <a:rPr lang="en-US" sz="2400" dirty="0">
                <a:latin typeface="Times New Roman" panose="02020603050405020304" pitchFamily="18" charset="0"/>
                <a:cs typeface="Times New Roman" panose="02020603050405020304" pitchFamily="18" charset="0"/>
              </a:rPr>
              <a:t>).</a:t>
            </a:r>
          </a:p>
          <a:p>
            <a:pPr marL="0" indent="0" algn="just" rtl="0">
              <a:buNone/>
            </a:pPr>
            <a:r>
              <a:rPr lang="en-US" sz="2400" b="1" dirty="0">
                <a:latin typeface="Times New Roman" panose="02020603050405020304" pitchFamily="18" charset="0"/>
                <a:cs typeface="Times New Roman" panose="02020603050405020304" pitchFamily="18" charset="0"/>
              </a:rPr>
              <a:t>Mortality among non‐diabetic COVID-19 patients</a:t>
            </a:r>
          </a:p>
          <a:p>
            <a:pPr marL="0" indent="0" algn="just" rtl="0">
              <a:buNone/>
            </a:pPr>
            <a:r>
              <a:rPr lang="en-US" sz="2400" dirty="0">
                <a:latin typeface="Times New Roman" panose="02020603050405020304" pitchFamily="18" charset="0"/>
                <a:cs typeface="Times New Roman" panose="02020603050405020304" pitchFamily="18" charset="0"/>
              </a:rPr>
              <a:t>For the prevalence of mortality among non-DM hospitalized COVID-19 patients, nation, continent, and COVID-19 diagnostic methods were the plausible predictors of heterogeneity; however, none was statistically significant in the multivariate models (Table </a:t>
            </a:r>
            <a:r>
              <a:rPr lang="en-US" sz="2400" dirty="0">
                <a:latin typeface="Times New Roman" panose="02020603050405020304" pitchFamily="18" charset="0"/>
                <a:cs typeface="Times New Roman" panose="02020603050405020304" pitchFamily="18" charset="0"/>
                <a:hlinkClick r:id="rId3"/>
              </a:rPr>
              <a:t>S6</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1198571"/>
      </p:ext>
    </p:extLst>
  </p:cSld>
  <p:clrMapOvr>
    <a:masterClrMapping/>
  </p:clrMapOvr>
  <p:transition advTm="109920"/>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203649"/>
            <a:ext cx="11532637" cy="5224583"/>
          </a:xfrm>
        </p:spPr>
        <p:txBody>
          <a:bodyPr>
            <a:noAutofit/>
          </a:bodyPr>
          <a:lstStyle/>
          <a:p>
            <a:pPr marL="0" indent="0" algn="just" rtl="0">
              <a:buNone/>
            </a:pPr>
            <a:r>
              <a:rPr lang="en-US" sz="2400" b="1" dirty="0">
                <a:latin typeface="Times New Roman" panose="02020603050405020304" pitchFamily="18" charset="0"/>
                <a:cs typeface="Times New Roman" panose="02020603050405020304" pitchFamily="18" charset="0"/>
              </a:rPr>
              <a:t>Publication bias</a:t>
            </a:r>
          </a:p>
          <a:p>
            <a:pPr marL="0" indent="0" algn="just" rtl="0">
              <a:buNone/>
            </a:pPr>
            <a:r>
              <a:rPr lang="en-US" sz="2400" dirty="0">
                <a:latin typeface="Times New Roman" panose="02020603050405020304" pitchFamily="18" charset="0"/>
                <a:cs typeface="Times New Roman" panose="02020603050405020304" pitchFamily="18" charset="0"/>
              </a:rPr>
              <a:t>For all outcomes, the visual inspection of funnel plots (Supplementary Figure: </a:t>
            </a:r>
            <a:r>
              <a:rPr lang="en-US" sz="2400" dirty="0">
                <a:latin typeface="Times New Roman" panose="02020603050405020304" pitchFamily="18" charset="0"/>
                <a:cs typeface="Times New Roman" panose="02020603050405020304" pitchFamily="18" charset="0"/>
                <a:hlinkClick r:id="rId3"/>
              </a:rPr>
              <a:t>S1</a:t>
            </a:r>
            <a:r>
              <a:rPr 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hlinkClick r:id="rId3"/>
              </a:rPr>
              <a:t>S3</a:t>
            </a:r>
            <a:r>
              <a:rPr lang="en-US" sz="2400" dirty="0">
                <a:latin typeface="Times New Roman" panose="02020603050405020304" pitchFamily="18" charset="0"/>
                <a:cs typeface="Times New Roman" panose="02020603050405020304" pitchFamily="18" charset="0"/>
              </a:rPr>
              <a:t>) and Egger’s test findings did not suggest any small study effect.</a:t>
            </a:r>
          </a:p>
          <a:p>
            <a:pPr marL="0" indent="0" algn="just" rtl="0">
              <a:buNone/>
            </a:pPr>
            <a:r>
              <a:rPr lang="en-US" sz="2400" b="1" dirty="0">
                <a:latin typeface="Times New Roman" panose="02020603050405020304" pitchFamily="18" charset="0"/>
                <a:cs typeface="Times New Roman" panose="02020603050405020304" pitchFamily="18" charset="0"/>
              </a:rPr>
              <a:t>Sensitivity analysis</a:t>
            </a:r>
          </a:p>
          <a:p>
            <a:pPr marL="0" indent="0" algn="just" rtl="0">
              <a:buNone/>
            </a:pPr>
            <a:r>
              <a:rPr lang="en-US" sz="2400" dirty="0">
                <a:latin typeface="Times New Roman" panose="02020603050405020304" pitchFamily="18" charset="0"/>
                <a:cs typeface="Times New Roman" panose="02020603050405020304" pitchFamily="18" charset="0"/>
              </a:rPr>
              <a:t>Upon sensitivity analysis, the overall pooled </a:t>
            </a:r>
            <a:r>
              <a:rPr lang="en-US" sz="2400" dirty="0" err="1">
                <a:latin typeface="Times New Roman" panose="02020603050405020304" pitchFamily="18" charset="0"/>
                <a:cs typeface="Times New Roman" panose="02020603050405020304" pitchFamily="18" charset="0"/>
              </a:rPr>
              <a:t>prevalences</a:t>
            </a:r>
            <a:r>
              <a:rPr lang="en-US" sz="2400" dirty="0">
                <a:latin typeface="Times New Roman" panose="02020603050405020304" pitchFamily="18" charset="0"/>
                <a:cs typeface="Times New Roman" panose="02020603050405020304" pitchFamily="18" charset="0"/>
              </a:rPr>
              <a:t> of the respective outcomes obtained in each iteration closely resembled the preliminary estimates.</a:t>
            </a:r>
          </a:p>
          <a:p>
            <a:pPr marL="0" indent="0" algn="just" rtl="0">
              <a:buNone/>
            </a:pPr>
            <a:r>
              <a:rPr lang="en-US" sz="2400" b="1" dirty="0">
                <a:latin typeface="Times New Roman" panose="02020603050405020304" pitchFamily="18" charset="0"/>
                <a:cs typeface="Times New Roman" panose="02020603050405020304" pitchFamily="18" charset="0"/>
              </a:rPr>
              <a:t>Risk of bias assessment</a:t>
            </a:r>
          </a:p>
          <a:p>
            <a:pPr marL="0" indent="0" algn="just" rtl="0">
              <a:buNone/>
            </a:pPr>
            <a:r>
              <a:rPr lang="en-US" sz="2400" dirty="0">
                <a:latin typeface="Times New Roman" panose="02020603050405020304" pitchFamily="18" charset="0"/>
                <a:cs typeface="Times New Roman" panose="02020603050405020304" pitchFamily="18" charset="0"/>
              </a:rPr>
              <a:t>Overall, the quality of the studies was fair. The average study score was 6.4 out of a maximum possible average score of 9.4. The most common study type, case series, was of good quality (average score 6.5 out of a maximum possible score of 8) (Table </a:t>
            </a:r>
            <a:r>
              <a:rPr lang="en-US" sz="2400" dirty="0">
                <a:latin typeface="Times New Roman" panose="02020603050405020304" pitchFamily="18" charset="0"/>
                <a:cs typeface="Times New Roman" panose="02020603050405020304" pitchFamily="18" charset="0"/>
                <a:hlinkClick r:id="rId3"/>
              </a:rPr>
              <a:t>S7</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27658011"/>
      </p:ext>
    </p:extLst>
  </p:cSld>
  <p:clrMapOvr>
    <a:masterClrMapping/>
  </p:clrMapOvr>
  <p:transition advTm="10992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4255" y="1264596"/>
            <a:ext cx="6003636" cy="4912367"/>
          </a:xfrm>
        </p:spPr>
        <p:txBody>
          <a:bodyPr/>
          <a:lstStyle/>
          <a:p>
            <a:pPr algn="r" rtl="1"/>
            <a:r>
              <a:rPr lang="fa-IR" dirty="0">
                <a:cs typeface="B Zar" panose="00000400000000000000" pitchFamily="2" charset="-78"/>
              </a:rPr>
              <a:t>توصیف یافته‌ها با استفاده از اعداد (قابل اندازه‌گیری)</a:t>
            </a:r>
          </a:p>
          <a:p>
            <a:pPr algn="r" rtl="1"/>
            <a:r>
              <a:rPr lang="fa-IR" dirty="0">
                <a:cs typeface="B Zar" panose="00000400000000000000" pitchFamily="2" charset="-78"/>
              </a:rPr>
              <a:t>قابلیت پیش‌بینی</a:t>
            </a:r>
          </a:p>
          <a:p>
            <a:pPr algn="r" rtl="1"/>
            <a:r>
              <a:rPr lang="fa-IR" dirty="0">
                <a:cs typeface="B Zar" panose="00000400000000000000" pitchFamily="2" charset="-78"/>
              </a:rPr>
              <a:t>قابلیت تست فرضیه‌ها</a:t>
            </a:r>
          </a:p>
          <a:p>
            <a:pPr marL="0" indent="0" algn="r" rtl="1">
              <a:buNone/>
            </a:pPr>
            <a:endParaRPr lang="fa-IR" dirty="0">
              <a:cs typeface="B Zar" panose="00000400000000000000" pitchFamily="2" charset="-78"/>
            </a:endParaRPr>
          </a:p>
          <a:p>
            <a:pPr marL="0" indent="0" algn="r" rtl="1">
              <a:buNone/>
            </a:pPr>
            <a:endParaRPr lang="fa-IR" dirty="0">
              <a:cs typeface="B Zar" panose="00000400000000000000" pitchFamily="2" charset="-78"/>
            </a:endParaRPr>
          </a:p>
          <a:p>
            <a:pPr marL="0" indent="0" algn="r" rtl="1">
              <a:lnSpc>
                <a:spcPct val="150000"/>
              </a:lnSpc>
              <a:buNone/>
            </a:pPr>
            <a:r>
              <a:rPr lang="fa-IR" dirty="0">
                <a:cs typeface="B Zar" panose="00000400000000000000" pitchFamily="2" charset="-78"/>
              </a:rPr>
              <a:t>تمرکز اصلی نتایج در تحقیقات کمی بر روی گزارش اعداد، درصدها، آماره‌ها و تست‌های آماری است.</a:t>
            </a:r>
          </a:p>
        </p:txBody>
      </p:sp>
      <p:sp>
        <p:nvSpPr>
          <p:cNvPr id="4" name="Content Placeholder 2"/>
          <p:cNvSpPr txBox="1">
            <a:spLocks/>
          </p:cNvSpPr>
          <p:nvPr/>
        </p:nvSpPr>
        <p:spPr>
          <a:xfrm>
            <a:off x="323273" y="1264595"/>
            <a:ext cx="5511701" cy="49123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sz="3000" dirty="0">
                <a:cs typeface="B Zar" panose="00000400000000000000" pitchFamily="2" charset="-78"/>
              </a:rPr>
              <a:t>توصیف یافته‌ها با استفاده از کلمات، تم‌ها، ایده‌ها</a:t>
            </a:r>
          </a:p>
          <a:p>
            <a:pPr algn="r" rtl="1"/>
            <a:r>
              <a:rPr lang="fa-IR" sz="3000" dirty="0">
                <a:cs typeface="B Zar" panose="00000400000000000000" pitchFamily="2" charset="-78"/>
              </a:rPr>
              <a:t>بازتاب‌کننده تجربه‌های حقیقی افراد</a:t>
            </a:r>
          </a:p>
          <a:p>
            <a:pPr algn="r" rtl="1"/>
            <a:r>
              <a:rPr lang="fa-IR" sz="3000" dirty="0">
                <a:cs typeface="B Zar" panose="00000400000000000000" pitchFamily="2" charset="-78"/>
              </a:rPr>
              <a:t>تولید فرضیه</a:t>
            </a:r>
          </a:p>
          <a:p>
            <a:pPr algn="r" rtl="1"/>
            <a:endParaRPr lang="fa-IR" sz="3000" dirty="0">
              <a:cs typeface="B Zar" panose="00000400000000000000" pitchFamily="2" charset="-78"/>
            </a:endParaRPr>
          </a:p>
          <a:p>
            <a:pPr marL="0" indent="0" algn="r" rtl="1">
              <a:buNone/>
            </a:pPr>
            <a:endParaRPr lang="fa-IR" sz="3000" dirty="0">
              <a:cs typeface="B Zar" panose="00000400000000000000" pitchFamily="2" charset="-78"/>
            </a:endParaRPr>
          </a:p>
          <a:p>
            <a:pPr marL="0" indent="0" algn="just" rtl="1">
              <a:spcBef>
                <a:spcPts val="600"/>
              </a:spcBef>
              <a:buFont typeface="Arial" panose="020B0604020202020204" pitchFamily="34" charset="0"/>
              <a:buNone/>
            </a:pPr>
            <a:r>
              <a:rPr lang="fa-IR" sz="3000" dirty="0">
                <a:cs typeface="B Zar" panose="00000400000000000000" pitchFamily="2" charset="-78"/>
              </a:rPr>
              <a:t>تمرکز اصلی نتایج در تحقیقات کیفی ارائه یافته‌های اصلی مرتبط با سوال اصلی به صورت غیرعددی است. هدف محقق توصیف واضح و دقیق از مفاهیم و روابط است.</a:t>
            </a:r>
          </a:p>
          <a:p>
            <a:pPr marL="0" indent="0" algn="just" rtl="1">
              <a:spcBef>
                <a:spcPts val="600"/>
              </a:spcBef>
              <a:buFont typeface="Arial" panose="020B0604020202020204" pitchFamily="34" charset="0"/>
              <a:buNone/>
            </a:pPr>
            <a:r>
              <a:rPr lang="fa-IR" sz="3000" dirty="0">
                <a:cs typeface="B Zar" panose="00000400000000000000" pitchFamily="2" charset="-78"/>
              </a:rPr>
              <a:t>از نقل‌قول مشارکت‌کنندگان برای حمایت یافته‌ها استفاده می‌شود. </a:t>
            </a:r>
          </a:p>
          <a:p>
            <a:pPr marL="0" indent="0" algn="r" rtl="1">
              <a:buFont typeface="Arial" panose="020B0604020202020204" pitchFamily="34" charset="0"/>
              <a:buNone/>
            </a:pPr>
            <a:endParaRPr lang="fa-IR" dirty="0">
              <a:cs typeface="B Zar" panose="00000400000000000000" pitchFamily="2" charset="-78"/>
            </a:endParaRPr>
          </a:p>
        </p:txBody>
      </p:sp>
    </p:spTree>
    <p:extLst>
      <p:ext uri="{BB962C8B-B14F-4D97-AF65-F5344CB8AC3E}">
        <p14:creationId xmlns:p14="http://schemas.microsoft.com/office/powerpoint/2010/main" val="118828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5E6D1EC-236F-5A19-2EDC-3A183AC74A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3739" y="0"/>
            <a:ext cx="4638262" cy="6155586"/>
          </a:xfrm>
        </p:spPr>
      </p:pic>
      <p:pic>
        <p:nvPicPr>
          <p:cNvPr id="9" name="Picture 8">
            <a:extLst>
              <a:ext uri="{FF2B5EF4-FFF2-40B4-BE49-F238E27FC236}">
                <a16:creationId xmlns:a16="http://schemas.microsoft.com/office/drawing/2014/main" id="{D37579F1-B988-75EC-9A30-96D3FD672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239627" cy="6096528"/>
          </a:xfrm>
          <a:prstGeom prst="rect">
            <a:avLst/>
          </a:prstGeom>
        </p:spPr>
      </p:pic>
    </p:spTree>
    <p:extLst>
      <p:ext uri="{BB962C8B-B14F-4D97-AF65-F5344CB8AC3E}">
        <p14:creationId xmlns:p14="http://schemas.microsoft.com/office/powerpoint/2010/main" val="1107938851"/>
      </p:ext>
    </p:extLst>
  </p:cSld>
  <p:clrMapOvr>
    <a:masterClrMapping/>
  </p:clrMapOvr>
  <p:transition advTm="109920"/>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9C11D2-3A77-F4A4-0183-FC0F80F03B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6470" y="0"/>
            <a:ext cx="7805530" cy="6740768"/>
          </a:xfrm>
        </p:spPr>
      </p:pic>
    </p:spTree>
    <p:extLst>
      <p:ext uri="{BB962C8B-B14F-4D97-AF65-F5344CB8AC3E}">
        <p14:creationId xmlns:p14="http://schemas.microsoft.com/office/powerpoint/2010/main" val="3509094952"/>
      </p:ext>
    </p:extLst>
  </p:cSld>
  <p:clrMapOvr>
    <a:masterClrMapping/>
  </p:clrMapOvr>
  <p:transition advTm="109920"/>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203649"/>
            <a:ext cx="11532637" cy="5224583"/>
          </a:xfrm>
        </p:spPr>
        <p:txBody>
          <a:bodyPr>
            <a:normAutofit/>
          </a:bodyPr>
          <a:lstStyle/>
          <a:p>
            <a:pPr marL="0" indent="0" algn="just">
              <a:buNone/>
            </a:pPr>
            <a:r>
              <a:rPr lang="fa-IR" b="1" dirty="0">
                <a:latin typeface="Times New Roman" panose="02020603050405020304" pitchFamily="18" charset="0"/>
                <a:cs typeface="B Zar" panose="00000400000000000000" pitchFamily="2" charset="-78"/>
              </a:rPr>
              <a:t>شیوع دیابت بارداری در ایران: مرور سیستماتیک</a:t>
            </a:r>
          </a:p>
          <a:p>
            <a:pPr marL="0" indent="0" algn="just">
              <a:buNone/>
            </a:pPr>
            <a:endParaRPr lang="fa-IR" b="1" dirty="0">
              <a:latin typeface="Times New Roman" panose="02020603050405020304" pitchFamily="18" charset="0"/>
              <a:cs typeface="B Zar" panose="00000400000000000000" pitchFamily="2" charset="-78"/>
            </a:endParaRPr>
          </a:p>
          <a:p>
            <a:pPr marL="0" indent="0" algn="just">
              <a:buNone/>
            </a:pPr>
            <a:r>
              <a:rPr lang="fa-IR" sz="2400" dirty="0">
                <a:solidFill>
                  <a:schemeClr val="accent5"/>
                </a:solidFill>
                <a:latin typeface="Times New Roman" panose="02020603050405020304" pitchFamily="18" charset="0"/>
                <a:cs typeface="B Zar" panose="00000400000000000000" pitchFamily="2" charset="-78"/>
              </a:rPr>
              <a:t>5 پژوهش در استان تهران و بقیه در سایر نقاط کشور بود. معیارهای تشخیصی در اکثر مقالات، معیار تشخیصی پیشنهاد شده از سوی کارپنتر-کوستان و </a:t>
            </a:r>
            <a:r>
              <a:rPr lang="en-US" sz="2000" dirty="0">
                <a:solidFill>
                  <a:schemeClr val="accent5"/>
                </a:solidFill>
                <a:latin typeface="Times New Roman" panose="02020603050405020304" pitchFamily="18" charset="0"/>
                <a:cs typeface="B Zar" panose="00000400000000000000" pitchFamily="2" charset="-78"/>
              </a:rPr>
              <a:t>NDDG</a:t>
            </a:r>
            <a:r>
              <a:rPr lang="fa-IR" sz="2400" dirty="0">
                <a:solidFill>
                  <a:schemeClr val="accent5"/>
                </a:solidFill>
                <a:latin typeface="Times New Roman" panose="02020603050405020304" pitchFamily="18" charset="0"/>
                <a:cs typeface="B Zar" panose="00000400000000000000" pitchFamily="2" charset="-78"/>
              </a:rPr>
              <a:t> گزارش شد. 10 مطالعه از روش کارپنتر-کوستان، 2 مطالعه از روش </a:t>
            </a:r>
            <a:r>
              <a:rPr lang="en-US" sz="2000" dirty="0">
                <a:solidFill>
                  <a:schemeClr val="accent5"/>
                </a:solidFill>
                <a:latin typeface="Times New Roman" panose="02020603050405020304" pitchFamily="18" charset="0"/>
                <a:cs typeface="B Zar" panose="00000400000000000000" pitchFamily="2" charset="-78"/>
              </a:rPr>
              <a:t>NDDG</a:t>
            </a:r>
            <a:r>
              <a:rPr lang="fa-IR" sz="2400" dirty="0">
                <a:solidFill>
                  <a:schemeClr val="accent5"/>
                </a:solidFill>
                <a:latin typeface="Times New Roman" panose="02020603050405020304" pitchFamily="18" charset="0"/>
                <a:cs typeface="B Zar" panose="00000400000000000000" pitchFamily="2" charset="-78"/>
              </a:rPr>
              <a:t>، 3 مطالعه از هر دو روش و 1 مطالعه از معیارهای انجمن دیابت آمریکا (</a:t>
            </a:r>
            <a:r>
              <a:rPr lang="en-US" sz="2000" dirty="0">
                <a:solidFill>
                  <a:schemeClr val="accent5"/>
                </a:solidFill>
                <a:latin typeface="Times New Roman" panose="02020603050405020304" pitchFamily="18" charset="0"/>
                <a:cs typeface="B Zar" panose="00000400000000000000" pitchFamily="2" charset="-78"/>
              </a:rPr>
              <a:t>ADA</a:t>
            </a:r>
            <a:r>
              <a:rPr lang="fa-IR" sz="2400" dirty="0">
                <a:solidFill>
                  <a:schemeClr val="accent5"/>
                </a:solidFill>
                <a:latin typeface="Times New Roman" panose="02020603050405020304" pitchFamily="18" charset="0"/>
                <a:cs typeface="B Zar" panose="00000400000000000000" pitchFamily="2" charset="-78"/>
              </a:rPr>
              <a:t> یا </a:t>
            </a:r>
            <a:r>
              <a:rPr lang="en-US" sz="2000" dirty="0">
                <a:solidFill>
                  <a:schemeClr val="accent5"/>
                </a:solidFill>
                <a:latin typeface="Times New Roman" panose="02020603050405020304" pitchFamily="18" charset="0"/>
                <a:cs typeface="Times New Roman" panose="02020603050405020304" pitchFamily="18" charset="0"/>
              </a:rPr>
              <a:t>American diabetes association</a:t>
            </a:r>
            <a:r>
              <a:rPr lang="fa-IR" sz="2400" dirty="0">
                <a:solidFill>
                  <a:schemeClr val="accent5"/>
                </a:solidFill>
                <a:cs typeface="B Zar" panose="00000400000000000000" pitchFamily="2" charset="-78"/>
              </a:rPr>
              <a:t>) استفاده کردند</a:t>
            </a:r>
            <a:r>
              <a:rPr lang="fa-IR" sz="2400" dirty="0">
                <a:cs typeface="B Zar" panose="00000400000000000000" pitchFamily="2" charset="-78"/>
              </a:rPr>
              <a:t>. نوع مطالعات در اکثر مطالعات مقطعی یا توصیفی تحلیلی بود. نوع غربالگری در اکثر مطالعات همگانی بود. هرچند روش غربالگری و نوع غربالگری در برخی مقالات متفاوت بود، اما در نهایت در هر کدام از مقالات، میزان شیوع دیابت بارداری اندازه‌گیری شد. تمام مقالات مورد بررسی در شهر و  تنها یک مورد در روستا (روستاهای اطراف تهران) انجام شده بودند. </a:t>
            </a:r>
            <a:r>
              <a:rPr lang="fa-IR" sz="2400" dirty="0">
                <a:latin typeface="Times New Roman" panose="02020603050405020304" pitchFamily="18" charset="0"/>
                <a:cs typeface="B Zar" panose="00000400000000000000" pitchFamily="2" charset="-78"/>
              </a:rPr>
              <a:t>در تمام مقالات به جز 2 مورد که یکی هفته‌های 20-28 و دیگری در هفته‌های 24-48 بارداری انجام شده بود، میزان قند خون در هفته‌های 24-48 بارداری اندازه‌گیری شده بود. در برخی مطالعات، آزمایش گرم گلوکز خوراکی یک ساعته و در صورت مثبت بودن و در صورت مثبت بودن برای آزمایش 3 ساعته ناشتا معرفی شده بودند. در جدول 1، شیوغ دیابت بارداریبرحسب سال و و مکان مطالعه آمده است. </a:t>
            </a:r>
            <a:endParaRPr lang="fa-IR" sz="2400" dirty="0">
              <a:cs typeface="B Zar" panose="00000400000000000000" pitchFamily="2" charset="-78"/>
            </a:endParaRPr>
          </a:p>
        </p:txBody>
      </p:sp>
    </p:spTree>
    <p:extLst>
      <p:ext uri="{BB962C8B-B14F-4D97-AF65-F5344CB8AC3E}">
        <p14:creationId xmlns:p14="http://schemas.microsoft.com/office/powerpoint/2010/main" val="1323341670"/>
      </p:ext>
    </p:extLst>
  </p:cSld>
  <p:clrMapOvr>
    <a:masterClrMapping/>
  </p:clrMapOvr>
  <p:transition advTm="109920"/>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203649"/>
            <a:ext cx="11532637" cy="5224583"/>
          </a:xfrm>
        </p:spPr>
        <p:txBody>
          <a:bodyPr>
            <a:normAutofit/>
          </a:bodyPr>
          <a:lstStyle/>
          <a:p>
            <a:pPr marL="0" indent="0" algn="just">
              <a:buNone/>
            </a:pPr>
            <a:r>
              <a:rPr lang="fa-IR" sz="2400" dirty="0">
                <a:solidFill>
                  <a:schemeClr val="accent5"/>
                </a:solidFill>
                <a:latin typeface="Times New Roman" panose="02020603050405020304" pitchFamily="18" charset="0"/>
                <a:cs typeface="B Zar" panose="00000400000000000000" pitchFamily="2" charset="-78"/>
              </a:rPr>
              <a:t>در اولین مطالعه که در شهر تهران در سال‌های 1371-73 با هدف شیوع دیابت بارداری در زنان جوان بر روی 2416 زن باردار مراجعه‌کننده به 5 کلینیک مستقر در بیمارستان‌های دانشگاه علوم پزشکی تهران انجام گرفت، بیماریابی با انجام آزمایش تحمل گلوکز </a:t>
            </a:r>
            <a:r>
              <a:rPr lang="en-US" sz="2400" dirty="0">
                <a:solidFill>
                  <a:schemeClr val="accent5"/>
                </a:solidFill>
                <a:latin typeface="Times New Roman" panose="02020603050405020304" pitchFamily="18" charset="0"/>
                <a:cs typeface="B Zar" panose="00000400000000000000" pitchFamily="2" charset="-78"/>
              </a:rPr>
              <a:t>g</a:t>
            </a:r>
            <a:r>
              <a:rPr lang="fa-IR" sz="2400" dirty="0">
                <a:solidFill>
                  <a:schemeClr val="accent5"/>
                </a:solidFill>
                <a:latin typeface="Times New Roman" panose="02020603050405020304" pitchFamily="18" charset="0"/>
                <a:cs typeface="B Zar" panose="00000400000000000000" pitchFamily="2" charset="-78"/>
              </a:rPr>
              <a:t> 50 یک ساعته طبق روش غربالگری همگانی انجام شد</a:t>
            </a:r>
            <a:r>
              <a:rPr lang="fa-IR" sz="2400" dirty="0">
                <a:latin typeface="Times New Roman" panose="02020603050405020304" pitchFamily="18" charset="0"/>
                <a:cs typeface="B Zar" panose="00000400000000000000" pitchFamily="2" charset="-78"/>
              </a:rPr>
              <a:t>. همه بیمارانی که در این آزمایش  مقادیر گلوکز </a:t>
            </a:r>
            <a:r>
              <a:rPr lang="en-US" sz="2400" dirty="0">
                <a:latin typeface="Times New Roman" panose="02020603050405020304" pitchFamily="18" charset="0"/>
                <a:cs typeface="B Zar" panose="00000400000000000000" pitchFamily="2" charset="-78"/>
              </a:rPr>
              <a:t>mg/dl</a:t>
            </a:r>
            <a:r>
              <a:rPr lang="fa-IR" sz="2400" dirty="0">
                <a:latin typeface="Times New Roman" panose="02020603050405020304" pitchFamily="18" charset="0"/>
                <a:cs typeface="B Zar" panose="00000400000000000000" pitchFamily="2" charset="-78"/>
              </a:rPr>
              <a:t> 130≤ داشتند، آزمایش تشخیصی تحمل گلوکز </a:t>
            </a:r>
            <a:r>
              <a:rPr lang="en-US" sz="2400" dirty="0">
                <a:latin typeface="Times New Roman" panose="02020603050405020304" pitchFamily="18" charset="0"/>
                <a:cs typeface="B Zar" panose="00000400000000000000" pitchFamily="2" charset="-78"/>
              </a:rPr>
              <a:t>g</a:t>
            </a:r>
            <a:r>
              <a:rPr lang="fa-IR" sz="2400" dirty="0">
                <a:latin typeface="Times New Roman" panose="02020603050405020304" pitchFamily="18" charset="0"/>
                <a:cs typeface="B Zar" panose="00000400000000000000" pitchFamily="2" charset="-78"/>
              </a:rPr>
              <a:t> 100 سه ساعته را انجام دادند. براساس این آزمایش و ملاک‌های تشخیص کارپنتر-کوستان، دیابت بارداری تشخیص داده شد. میزان شیوع بارداری در زنان جوان زیر 25 سال 2/23درصد (با 95 درصد فاصله اطمینان: 3/2-1/5) گزارش شد. </a:t>
            </a:r>
          </a:p>
          <a:p>
            <a:pPr marL="0" indent="0" algn="just">
              <a:buNone/>
            </a:pPr>
            <a:r>
              <a:rPr lang="fa-IR" sz="2400" dirty="0">
                <a:solidFill>
                  <a:schemeClr val="accent5"/>
                </a:solidFill>
                <a:latin typeface="Times New Roman" panose="02020603050405020304" pitchFamily="18" charset="0"/>
                <a:cs typeface="B Zar" panose="00000400000000000000" pitchFamily="2" charset="-78"/>
              </a:rPr>
              <a:t>در یک مطالعه مروری که با هدف بررسی شیوع دیابت بارداری در نقاط مختلف ایران طراحی و انجام شد از اطلاعات موجود در زمینه شیوع دیابت بارداری در 11 استان کشور (تهران، مازندران، سمنان، اردبیل، هرمزگان، کرمان، بوشهر، یزد، کرمانشاه، لرستان و اصفهان) در سال‌های 1370-86 استفاده شد. </a:t>
            </a:r>
            <a:r>
              <a:rPr lang="fa-IR" sz="2400" dirty="0">
                <a:latin typeface="Times New Roman" panose="02020603050405020304" pitchFamily="18" charset="0"/>
                <a:cs typeface="B Zar" panose="00000400000000000000" pitchFamily="2" charset="-78"/>
              </a:rPr>
              <a:t>اغلب این مطالعات بررسی شده با معیار </a:t>
            </a:r>
            <a:r>
              <a:rPr lang="en-US" sz="2400" dirty="0">
                <a:latin typeface="Times New Roman" panose="02020603050405020304" pitchFamily="18" charset="0"/>
                <a:cs typeface="B Zar" panose="00000400000000000000" pitchFamily="2" charset="-78"/>
              </a:rPr>
              <a:t>mg</a:t>
            </a:r>
            <a:r>
              <a:rPr lang="fa-IR" sz="2400" dirty="0">
                <a:latin typeface="Times New Roman" panose="02020603050405020304" pitchFamily="18" charset="0"/>
                <a:cs typeface="B Zar" panose="00000400000000000000" pitchFamily="2" charset="-78"/>
              </a:rPr>
              <a:t> 130 ≤ </a:t>
            </a:r>
            <a:r>
              <a:rPr lang="en-US" sz="2400" dirty="0">
                <a:latin typeface="Times New Roman" panose="02020603050405020304" pitchFamily="18" charset="0"/>
                <a:cs typeface="B Zar" panose="00000400000000000000" pitchFamily="2" charset="-78"/>
              </a:rPr>
              <a:t>GCT</a:t>
            </a:r>
            <a:r>
              <a:rPr lang="fa-IR" sz="2400" dirty="0">
                <a:latin typeface="Times New Roman" panose="02020603050405020304" pitchFamily="18" charset="0"/>
                <a:cs typeface="B Zar" panose="00000400000000000000" pitchFamily="2" charset="-78"/>
              </a:rPr>
              <a:t>، معیار تشخیصی </a:t>
            </a:r>
            <a:r>
              <a:rPr lang="en-US" sz="2400" dirty="0">
                <a:latin typeface="Times New Roman" panose="02020603050405020304" pitchFamily="18" charset="0"/>
                <a:cs typeface="B Zar" panose="00000400000000000000" pitchFamily="2" charset="-78"/>
              </a:rPr>
              <a:t>OGTT</a:t>
            </a:r>
            <a:r>
              <a:rPr lang="fa-IR" sz="2400" dirty="0">
                <a:latin typeface="Times New Roman" panose="02020603050405020304" pitchFamily="18" charset="0"/>
                <a:cs typeface="B Zar" panose="00000400000000000000" pitchFamily="2" charset="-78"/>
              </a:rPr>
              <a:t> معیار کارپنتر-کوستان بود و با </a:t>
            </a:r>
            <a:r>
              <a:rPr lang="en-US" sz="2400" dirty="0">
                <a:latin typeface="Times New Roman" panose="02020603050405020304" pitchFamily="18" charset="0"/>
                <a:cs typeface="B Zar" panose="00000400000000000000" pitchFamily="2" charset="-78"/>
              </a:rPr>
              <a:t>mg</a:t>
            </a:r>
            <a:r>
              <a:rPr lang="fa-IR" sz="2400" dirty="0">
                <a:latin typeface="Times New Roman" panose="02020603050405020304" pitchFamily="18" charset="0"/>
                <a:cs typeface="B Zar" panose="00000400000000000000" pitchFamily="2" charset="-78"/>
              </a:rPr>
              <a:t> 140 ≤ </a:t>
            </a:r>
            <a:r>
              <a:rPr lang="en-US" sz="2400" dirty="0">
                <a:latin typeface="Times New Roman" panose="02020603050405020304" pitchFamily="18" charset="0"/>
                <a:cs typeface="B Zar" panose="00000400000000000000" pitchFamily="2" charset="-78"/>
              </a:rPr>
              <a:t>GCT</a:t>
            </a:r>
            <a:r>
              <a:rPr lang="fa-IR" sz="2400" dirty="0">
                <a:latin typeface="Times New Roman" panose="02020603050405020304" pitchFamily="18" charset="0"/>
                <a:cs typeface="B Zar" panose="00000400000000000000" pitchFamily="2" charset="-78"/>
              </a:rPr>
              <a:t>، معیار </a:t>
            </a:r>
            <a:r>
              <a:rPr lang="en-US" sz="2400" dirty="0">
                <a:latin typeface="Times New Roman" panose="02020603050405020304" pitchFamily="18" charset="0"/>
                <a:cs typeface="B Zar" panose="00000400000000000000" pitchFamily="2" charset="-78"/>
              </a:rPr>
              <a:t>NDDG</a:t>
            </a:r>
            <a:r>
              <a:rPr lang="fa-IR" sz="2400" dirty="0">
                <a:latin typeface="Times New Roman" panose="02020603050405020304" pitchFamily="18" charset="0"/>
                <a:cs typeface="B Zar" panose="00000400000000000000" pitchFamily="2" charset="-78"/>
              </a:rPr>
              <a:t> مورد استفاده قرار گفته بود. در این مطالعه، شیوع دیابت بارداری، 8/9-1/3 درصد گزارش شد که کمترین میزان آن در زنان فاقد عامل خطر دیابت بارداری در تهران 4/4 درصد و در زنان با داشتن حداقل یک عامل خطر در ساری 10 درصد بود. </a:t>
            </a:r>
            <a:endParaRPr lang="fa-IR" sz="2400" dirty="0">
              <a:cs typeface="B Zar" panose="00000400000000000000" pitchFamily="2" charset="-78"/>
            </a:endParaRPr>
          </a:p>
        </p:txBody>
      </p:sp>
    </p:spTree>
    <p:extLst>
      <p:ext uri="{BB962C8B-B14F-4D97-AF65-F5344CB8AC3E}">
        <p14:creationId xmlns:p14="http://schemas.microsoft.com/office/powerpoint/2010/main" val="4087635243"/>
      </p:ext>
    </p:extLst>
  </p:cSld>
  <p:clrMapOvr>
    <a:masterClrMapping/>
  </p:clrMapOvr>
  <p:transition advTm="109920"/>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44FD617B-0BF1-F316-D2D0-6ACCDD3644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52231"/>
            <a:ext cx="5257199" cy="4642804"/>
          </a:xfrm>
        </p:spPr>
      </p:pic>
      <p:pic>
        <p:nvPicPr>
          <p:cNvPr id="10" name="Picture 9">
            <a:extLst>
              <a:ext uri="{FF2B5EF4-FFF2-40B4-BE49-F238E27FC236}">
                <a16:creationId xmlns:a16="http://schemas.microsoft.com/office/drawing/2014/main" id="{248A86AC-5121-5F6C-2D35-DCDB389B1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199" y="167060"/>
            <a:ext cx="6934801" cy="6690940"/>
          </a:xfrm>
          <a:prstGeom prst="rect">
            <a:avLst/>
          </a:prstGeom>
        </p:spPr>
      </p:pic>
    </p:spTree>
    <p:extLst>
      <p:ext uri="{BB962C8B-B14F-4D97-AF65-F5344CB8AC3E}">
        <p14:creationId xmlns:p14="http://schemas.microsoft.com/office/powerpoint/2010/main" val="3136869636"/>
      </p:ext>
    </p:extLst>
  </p:cSld>
  <p:clrMapOvr>
    <a:masterClrMapping/>
  </p:clrMapOvr>
  <p:transition advTm="10992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7064" y="1264596"/>
            <a:ext cx="5176736" cy="4912367"/>
          </a:xfrm>
        </p:spPr>
        <p:txBody>
          <a:bodyPr>
            <a:normAutofit lnSpcReduction="10000"/>
          </a:bodyPr>
          <a:lstStyle/>
          <a:p>
            <a:pPr algn="just" rtl="1"/>
            <a:r>
              <a:rPr lang="fa-IR" dirty="0">
                <a:cs typeface="B Zar" panose="00000400000000000000" pitchFamily="2" charset="-78"/>
              </a:rPr>
              <a:t>نتایج باید با لحن علمی، بی‌طرفانه و عینی نوشته شوند.</a:t>
            </a:r>
          </a:p>
          <a:p>
            <a:pPr algn="just" rtl="1"/>
            <a:endParaRPr lang="fa-IR" dirty="0">
              <a:cs typeface="B Zar" panose="00000400000000000000" pitchFamily="2" charset="-78"/>
            </a:endParaRPr>
          </a:p>
          <a:p>
            <a:pPr algn="just" rtl="1"/>
            <a:r>
              <a:rPr lang="fa-IR" dirty="0">
                <a:cs typeface="B Zar" panose="00000400000000000000" pitchFamily="2" charset="-78"/>
              </a:rPr>
              <a:t>باید از نقل‌قول‌هایی در متن استفاده شود که خواننده را در تفسیر یافته‌ها در جهت درست هدایت کنند.</a:t>
            </a:r>
          </a:p>
          <a:p>
            <a:pPr algn="just" rtl="1"/>
            <a:r>
              <a:rPr lang="fa-IR" dirty="0">
                <a:cs typeface="B Zar" panose="00000400000000000000" pitchFamily="2" charset="-78"/>
              </a:rPr>
              <a:t>نقل‌قول‌ها باید از نظر دستور زبانی صحیح باشند بنابراین ممکن است نیاز به ویرایش داشته ‌باشند (با حفظ مفهوم جملات). </a:t>
            </a:r>
          </a:p>
          <a:p>
            <a:pPr algn="just" rtl="1"/>
            <a:endParaRPr lang="fa-IR" dirty="0">
              <a:cs typeface="B Zar" panose="00000400000000000000" pitchFamily="2" charset="-78"/>
            </a:endParaRPr>
          </a:p>
          <a:p>
            <a:pPr algn="just" rtl="1"/>
            <a:r>
              <a:rPr lang="fa-IR" dirty="0">
                <a:cs typeface="B Zar" panose="00000400000000000000" pitchFamily="2" charset="-78"/>
              </a:rPr>
              <a:t>یافته‌های منفی نیز باید گزارش شوند.</a:t>
            </a:r>
          </a:p>
          <a:p>
            <a:pPr algn="just" rtl="1"/>
            <a:endParaRPr lang="fa-IR" dirty="0">
              <a:cs typeface="B Zar" panose="00000400000000000000" pitchFamily="2" charset="-78"/>
            </a:endParaRPr>
          </a:p>
        </p:txBody>
      </p:sp>
      <p:sp>
        <p:nvSpPr>
          <p:cNvPr id="4" name="Content Placeholder 2"/>
          <p:cNvSpPr txBox="1">
            <a:spLocks/>
          </p:cNvSpPr>
          <p:nvPr/>
        </p:nvSpPr>
        <p:spPr>
          <a:xfrm>
            <a:off x="658238" y="1264595"/>
            <a:ext cx="5176736" cy="53024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dirty="0">
                <a:cs typeface="B Zar" panose="00000400000000000000" pitchFamily="2" charset="-78"/>
              </a:rPr>
              <a:t>یافته‌ها نباید در بخش نتایج تفسیر شوند و مورد بحث قرار گیرند. </a:t>
            </a:r>
          </a:p>
          <a:p>
            <a:pPr algn="just" rtl="1"/>
            <a:endParaRPr lang="fa-IR" dirty="0">
              <a:cs typeface="B Zar" panose="00000400000000000000" pitchFamily="2" charset="-78"/>
            </a:endParaRPr>
          </a:p>
          <a:p>
            <a:pPr algn="just" rtl="1"/>
            <a:r>
              <a:rPr lang="fa-IR" dirty="0">
                <a:cs typeface="B Zar" panose="00000400000000000000" pitchFamily="2" charset="-78"/>
              </a:rPr>
              <a:t>نباید از واژه‌های مبهم و کلی استفاده شود.</a:t>
            </a:r>
          </a:p>
          <a:p>
            <a:pPr algn="just" rtl="1"/>
            <a:endParaRPr lang="fa-IR" dirty="0">
              <a:cs typeface="B Zar" panose="00000400000000000000" pitchFamily="2" charset="-78"/>
            </a:endParaRPr>
          </a:p>
          <a:p>
            <a:pPr algn="just" rtl="1"/>
            <a:r>
              <a:rPr lang="fa-IR" dirty="0">
                <a:cs typeface="B Zar" panose="00000400000000000000" pitchFamily="2" charset="-78"/>
              </a:rPr>
              <a:t>داده‌های خامی که امکان خلاصه‌سازی دارند را نباید به طور کامل گزارش کرد. </a:t>
            </a:r>
          </a:p>
          <a:p>
            <a:pPr algn="just" rtl="1"/>
            <a:endParaRPr lang="fa-IR" dirty="0">
              <a:cs typeface="B Zar" panose="00000400000000000000" pitchFamily="2" charset="-78"/>
            </a:endParaRPr>
          </a:p>
          <a:p>
            <a:pPr algn="just" rtl="1"/>
            <a:r>
              <a:rPr lang="fa-IR" dirty="0">
                <a:cs typeface="B Zar" panose="00000400000000000000" pitchFamily="2" charset="-78"/>
              </a:rPr>
              <a:t>از بیان یافته‌های تکراری باید اجتناب شود. </a:t>
            </a:r>
          </a:p>
          <a:p>
            <a:pPr algn="just" rtl="1"/>
            <a:endParaRPr lang="fa-IR" dirty="0">
              <a:cs typeface="B Zar" panose="00000400000000000000" pitchFamily="2" charset="-78"/>
            </a:endParaRPr>
          </a:p>
          <a:p>
            <a:pPr algn="just" rtl="1"/>
            <a:r>
              <a:rPr lang="fa-IR" dirty="0">
                <a:cs typeface="B Zar" panose="00000400000000000000" pitchFamily="2" charset="-78"/>
              </a:rPr>
              <a:t>نباید داده‌های غیرمرتبط با سوال پژوهش ارائه شوند.</a:t>
            </a:r>
          </a:p>
        </p:txBody>
      </p:sp>
    </p:spTree>
    <p:extLst>
      <p:ext uri="{BB962C8B-B14F-4D97-AF65-F5344CB8AC3E}">
        <p14:creationId xmlns:p14="http://schemas.microsoft.com/office/powerpoint/2010/main" val="1021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203649"/>
            <a:ext cx="11532637" cy="5224583"/>
          </a:xfrm>
        </p:spPr>
        <p:txBody>
          <a:bodyPr>
            <a:normAutofit/>
          </a:bodyPr>
          <a:lstStyle/>
          <a:p>
            <a:pPr marL="0" indent="0" algn="l" rtl="0">
              <a:buNone/>
            </a:pPr>
            <a:r>
              <a:rPr lang="en-US" b="1" dirty="0">
                <a:latin typeface="Times New Roman" panose="02020603050405020304" pitchFamily="18" charset="0"/>
                <a:cs typeface="Times New Roman" panose="02020603050405020304" pitchFamily="18" charset="0"/>
              </a:rPr>
              <a:t>Iranian Nurses’ Experiences with Sexual Harassment in Workplace: a Qualitative Study</a:t>
            </a:r>
          </a:p>
          <a:p>
            <a:pPr marL="0" indent="0" algn="l" rtl="0">
              <a:buNone/>
            </a:pPr>
            <a:endParaRPr lang="en-US" b="1" dirty="0">
              <a:latin typeface="Times New Roman" panose="02020603050405020304" pitchFamily="18" charset="0"/>
              <a:cs typeface="Times New Roman" panose="02020603050405020304" pitchFamily="18" charset="0"/>
            </a:endParaRPr>
          </a:p>
          <a:p>
            <a:pPr marL="0" indent="0" algn="just" rtl="0">
              <a:buNone/>
            </a:pPr>
            <a:r>
              <a:rPr lang="en-US" sz="2400" dirty="0">
                <a:latin typeface="Times New Roman" panose="02020603050405020304" pitchFamily="18" charset="0"/>
                <a:cs typeface="Times New Roman" panose="02020603050405020304" pitchFamily="18" charset="0"/>
              </a:rPr>
              <a:t>The qualitative content analysis method was used in the study, which resulted in the explanation and definition of the meaning, dimensions, and components of the concept of “Nurses sexual harassment in the workplace.” </a:t>
            </a:r>
            <a:r>
              <a:rPr lang="en-US" sz="2400" dirty="0">
                <a:solidFill>
                  <a:schemeClr val="accent5"/>
                </a:solidFill>
                <a:latin typeface="Times New Roman" panose="02020603050405020304" pitchFamily="18" charset="0"/>
                <a:cs typeface="Times New Roman" panose="02020603050405020304" pitchFamily="18" charset="0"/>
              </a:rPr>
              <a:t>After continuous comparative analysis and code condensation, 354 codes remained. Finally, the study’s findings were organized into a main category, five categories, and 23 subcategories (Table </a:t>
            </a:r>
            <a:r>
              <a:rPr lang="en-US" sz="2400" dirty="0">
                <a:solidFill>
                  <a:schemeClr val="accent5"/>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4</a:t>
            </a:r>
            <a:r>
              <a:rPr lang="en-US" sz="2400" dirty="0">
                <a:solidFill>
                  <a:schemeClr val="accent5"/>
                </a:solidFill>
                <a:latin typeface="Times New Roman" panose="02020603050405020304" pitchFamily="18" charset="0"/>
                <a:cs typeface="Times New Roman" panose="02020603050405020304" pitchFamily="18" charset="0"/>
              </a:rPr>
              <a:t>).</a:t>
            </a:r>
          </a:p>
          <a:p>
            <a:pPr marL="0" indent="0" algn="just" rtl="0">
              <a:buNone/>
            </a:pPr>
            <a:endParaRPr lang="en-US" sz="2400" b="1" dirty="0">
              <a:latin typeface="Times New Roman" panose="02020603050405020304" pitchFamily="18" charset="0"/>
              <a:cs typeface="Times New Roman" panose="02020603050405020304" pitchFamily="18" charset="0"/>
            </a:endParaRPr>
          </a:p>
          <a:p>
            <a:pPr marL="0" indent="0" algn="l" rtl="0">
              <a:buNone/>
            </a:pPr>
            <a:r>
              <a:rPr lang="en-US" sz="2400" i="1" dirty="0">
                <a:latin typeface="Times New Roman" panose="02020603050405020304" pitchFamily="18" charset="0"/>
                <a:cs typeface="Times New Roman" panose="02020603050405020304" pitchFamily="18" charset="0"/>
              </a:rPr>
              <a:t>Main Category: Cases of Sexual Harassment in the Workplace</a:t>
            </a:r>
          </a:p>
          <a:p>
            <a:pPr marL="0" indent="0" algn="l" rtl="0">
              <a:buNone/>
            </a:pPr>
            <a:r>
              <a:rPr lang="en-US" sz="2400" dirty="0">
                <a:latin typeface="Times New Roman" panose="02020603050405020304" pitchFamily="18" charset="0"/>
                <a:cs typeface="Times New Roman" panose="02020603050405020304" pitchFamily="18" charset="0"/>
              </a:rPr>
              <a:t>According to the participants’ experiences, </a:t>
            </a:r>
            <a:r>
              <a:rPr lang="en-US" sz="2400" dirty="0">
                <a:solidFill>
                  <a:schemeClr val="accent5"/>
                </a:solidFill>
                <a:latin typeface="Times New Roman" panose="02020603050405020304" pitchFamily="18" charset="0"/>
                <a:cs typeface="Times New Roman" panose="02020603050405020304" pitchFamily="18" charset="0"/>
              </a:rPr>
              <a:t>there are five categories of cases of sexual harassment in the workplace: “verbal sexual harassment,” “physical sexual harassment,” “visual sexual harassment,” “seduction,” and “</a:t>
            </a:r>
            <a:r>
              <a:rPr lang="en-US" sz="2400" dirty="0" err="1">
                <a:solidFill>
                  <a:schemeClr val="accent5"/>
                </a:solidFill>
                <a:latin typeface="Times New Roman" panose="02020603050405020304" pitchFamily="18" charset="0"/>
                <a:cs typeface="Times New Roman" panose="02020603050405020304" pitchFamily="18" charset="0"/>
              </a:rPr>
              <a:t>cybersexual</a:t>
            </a:r>
            <a:r>
              <a:rPr lang="en-US" sz="2400" dirty="0">
                <a:solidFill>
                  <a:schemeClr val="accent5"/>
                </a:solidFill>
                <a:latin typeface="Times New Roman" panose="02020603050405020304" pitchFamily="18" charset="0"/>
                <a:cs typeface="Times New Roman" panose="02020603050405020304" pitchFamily="18" charset="0"/>
              </a:rPr>
              <a:t> harassment.”</a:t>
            </a:r>
          </a:p>
          <a:p>
            <a:pPr marL="0" indent="0" algn="just" rtl="0">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8414643"/>
      </p:ext>
    </p:extLst>
  </p:cSld>
  <p:clrMapOvr>
    <a:masterClrMapping/>
  </p:clrMapOvr>
  <p:transition advTm="109920"/>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203649"/>
            <a:ext cx="11532637" cy="5224583"/>
          </a:xfrm>
        </p:spPr>
        <p:txBody>
          <a:bodyPr>
            <a:noAutofit/>
          </a:bodyPr>
          <a:lstStyle/>
          <a:p>
            <a:pPr marL="0" indent="0" algn="l" rtl="0">
              <a:buNone/>
            </a:pPr>
            <a:r>
              <a:rPr lang="en-US" sz="2400" i="1" dirty="0">
                <a:latin typeface="Times New Roman" panose="02020603050405020304" pitchFamily="18" charset="0"/>
                <a:cs typeface="Times New Roman" panose="02020603050405020304" pitchFamily="18" charset="0"/>
              </a:rPr>
              <a:t>verbal Sexual Harassment</a:t>
            </a:r>
          </a:p>
          <a:p>
            <a:pPr marL="0" indent="0" algn="l" rtl="0">
              <a:buNone/>
            </a:pPr>
            <a:r>
              <a:rPr lang="en-US" sz="2400" dirty="0">
                <a:latin typeface="Times New Roman" panose="02020603050405020304" pitchFamily="18" charset="0"/>
                <a:cs typeface="Times New Roman" panose="02020603050405020304" pitchFamily="18" charset="0"/>
              </a:rPr>
              <a:t>The participants’ experiences revealed that verbal harassment could take many forms. Dirty jokes, requests for informal contact, unusual conversations about the body and appearance, talking about sex, and sexual insults were among the forms of verbal harassment experienced by study participants.</a:t>
            </a:r>
          </a:p>
          <a:p>
            <a:pPr marL="0" indent="0" algn="l" rtl="0">
              <a:buNone/>
            </a:pPr>
            <a:endParaRPr lang="en-US" sz="2400" b="1" dirty="0">
              <a:latin typeface="Times New Roman" panose="02020603050405020304" pitchFamily="18" charset="0"/>
              <a:cs typeface="Times New Roman" panose="02020603050405020304" pitchFamily="18" charset="0"/>
            </a:endParaRPr>
          </a:p>
          <a:p>
            <a:pPr marL="0" indent="0" algn="l" rtl="0">
              <a:buNone/>
            </a:pPr>
            <a:r>
              <a:rPr lang="en-US" sz="2400" i="1" dirty="0">
                <a:latin typeface="Times New Roman" panose="02020603050405020304" pitchFamily="18" charset="0"/>
                <a:cs typeface="Times New Roman" panose="02020603050405020304" pitchFamily="18" charset="0"/>
              </a:rPr>
              <a:t>Dirty Jokes</a:t>
            </a:r>
          </a:p>
          <a:p>
            <a:pPr marL="0" indent="0" algn="l" rtl="0">
              <a:buNone/>
            </a:pPr>
            <a:r>
              <a:rPr lang="en-US" sz="2400" dirty="0">
                <a:solidFill>
                  <a:schemeClr val="accent5"/>
                </a:solidFill>
                <a:latin typeface="Times New Roman" panose="02020603050405020304" pitchFamily="18" charset="0"/>
                <a:cs typeface="Times New Roman" panose="02020603050405020304" pitchFamily="18" charset="0"/>
              </a:rPr>
              <a:t>The majority of study participants reported that this type of harassment took the form of dirty jokes made by colleagues</a:t>
            </a:r>
            <a:r>
              <a:rPr lang="en-US" sz="2400" dirty="0">
                <a:latin typeface="Times New Roman" panose="02020603050405020304" pitchFamily="18" charset="0"/>
                <a:cs typeface="Times New Roman" panose="02020603050405020304" pitchFamily="18" charset="0"/>
              </a:rPr>
              <a:t> (doctors, nurses, hospital guards, service workers, and officials) as well as patients and their companions. Furthermore, the expression and interpretation of ordinary words to words with a sexual connotation is frequently the subject of colleagues’ jokes and laughter. In addition, both female and male colleagues have perpetrated these jokes, resulting in harassment.</a:t>
            </a:r>
          </a:p>
        </p:txBody>
      </p:sp>
    </p:spTree>
    <p:extLst>
      <p:ext uri="{BB962C8B-B14F-4D97-AF65-F5344CB8AC3E}">
        <p14:creationId xmlns:p14="http://schemas.microsoft.com/office/powerpoint/2010/main" val="2624400464"/>
      </p:ext>
    </p:extLst>
  </p:cSld>
  <p:clrMapOvr>
    <a:masterClrMapping/>
  </p:clrMapOvr>
  <p:transition advTm="109920"/>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203649"/>
            <a:ext cx="11532637" cy="5224583"/>
          </a:xfrm>
        </p:spPr>
        <p:txBody>
          <a:bodyPr>
            <a:noAutofit/>
          </a:bodyPr>
          <a:lstStyle/>
          <a:p>
            <a:pPr marL="0" indent="0" algn="l" rtl="0">
              <a:buNone/>
            </a:pPr>
            <a:r>
              <a:rPr lang="en-US" sz="2400" i="1" dirty="0">
                <a:latin typeface="Times New Roman" panose="02020603050405020304" pitchFamily="18" charset="0"/>
                <a:cs typeface="Times New Roman" panose="02020603050405020304" pitchFamily="18" charset="0"/>
              </a:rPr>
              <a:t>“One day, the ward doctor told me a dirty joke that I did not fully comprehend, but I smiled because we were being told to treat well with doctors. At that time, I could not understand what the doctor was saying. I knew it was not an ordinary joke, but once I realized what it meant, my mind was occupied for a few hours, and I blamed myself for not being able to say anything.” (Participant No. 9, a female with four years of work experience).</a:t>
            </a:r>
          </a:p>
          <a:p>
            <a:pPr marL="0" indent="0" algn="l" rtl="0">
              <a:buNone/>
            </a:pP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765887"/>
      </p:ext>
    </p:extLst>
  </p:cSld>
  <p:clrMapOvr>
    <a:masterClrMapping/>
  </p:clrMapOvr>
  <p:transition advTm="10992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844F2CC-01A3-F61C-2057-D48E9FDE9B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20" y="0"/>
            <a:ext cx="11988559" cy="6970643"/>
          </a:xfrm>
        </p:spPr>
      </p:pic>
    </p:spTree>
    <p:extLst>
      <p:ext uri="{BB962C8B-B14F-4D97-AF65-F5344CB8AC3E}">
        <p14:creationId xmlns:p14="http://schemas.microsoft.com/office/powerpoint/2010/main" val="612278357"/>
      </p:ext>
    </p:extLst>
  </p:cSld>
  <p:clrMapOvr>
    <a:masterClrMapping/>
  </p:clrMapOvr>
  <p:transition advTm="109920"/>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843" y="1203649"/>
            <a:ext cx="11125067" cy="5224583"/>
          </a:xfrm>
        </p:spPr>
        <p:txBody>
          <a:bodyPr>
            <a:normAutofit lnSpcReduction="10000"/>
          </a:bodyPr>
          <a:lstStyle/>
          <a:p>
            <a:pPr marL="0" indent="0" algn="just">
              <a:buNone/>
            </a:pPr>
            <a:r>
              <a:rPr lang="fa-IR" b="1" dirty="0">
                <a:cs typeface="B Zar" panose="00000400000000000000" pitchFamily="2" charset="-78"/>
              </a:rPr>
              <a:t>نیاز مذهبی بیماران مبتلا به سرطان: مطالعه کیفی</a:t>
            </a:r>
            <a:endParaRPr lang="en-US" b="1" dirty="0">
              <a:cs typeface="B Zar" panose="00000400000000000000" pitchFamily="2" charset="-78"/>
            </a:endParaRPr>
          </a:p>
          <a:p>
            <a:pPr marL="0" indent="0" algn="just">
              <a:buNone/>
            </a:pPr>
            <a:endParaRPr lang="en-US" sz="2400" b="1" dirty="0">
              <a:latin typeface="Times New Roman" panose="02020603050405020304" pitchFamily="18" charset="0"/>
              <a:cs typeface="B Zar" panose="00000400000000000000" pitchFamily="2" charset="-78"/>
            </a:endParaRPr>
          </a:p>
          <a:p>
            <a:pPr marL="0" indent="0" algn="just">
              <a:buNone/>
            </a:pPr>
            <a:r>
              <a:rPr lang="fa-IR" sz="2400" dirty="0">
                <a:solidFill>
                  <a:schemeClr val="accent5"/>
                </a:solidFill>
                <a:cs typeface="B Zar" panose="00000400000000000000" pitchFamily="2" charset="-78"/>
              </a:rPr>
              <a:t>شرکت‌کنندگان در پژوهش شامل 11 بیمار بستری در انستیتو کانسر مجتمع بیمارستانی امام خمینی (ره) تهران بودند. سن بیماران از 22 تا 32 سال متغیر بود. 3 نفر زن ،3 نفر مرد و دارای شغل‌های مختلف (خانه‌دار، دبیر، بیکار، مهندس، آزاد و کارمند) بودند</a:t>
            </a:r>
            <a:r>
              <a:rPr lang="fa-IR" sz="2400" dirty="0">
                <a:cs typeface="B Zar" panose="00000400000000000000" pitchFamily="2" charset="-78"/>
              </a:rPr>
              <a:t>. نوع سرطان مبتلایان شامل سرطان دستگاه گوارش، کبد، خون، لنفوم، ریه، پستان، رحم و تخمدان بود. تحلیل داده‌ها در مورد نیازهای مذهبی بیماران، سه طبقه را مشخص نمود که عبارت از باورهای دینی (حیطه نگرش)، ارتباط با خداوند (حیطه عملکردی) و نیاز به عبادت (حیطه عملکردی) بودند. این سه طبقه، درنهایت، یک طبقه کلی یا درون‌مایه مشترک، تحت عنوان نیاز مذهبی را مشخص نمودند (جدول1).</a:t>
            </a:r>
          </a:p>
          <a:p>
            <a:pPr marL="0" indent="0" algn="just">
              <a:buNone/>
            </a:pPr>
            <a:r>
              <a:rPr lang="fa-IR" sz="2400" dirty="0">
                <a:solidFill>
                  <a:schemeClr val="accent5"/>
                </a:solidFill>
                <a:cs typeface="B Zar" panose="00000400000000000000" pitchFamily="2" charset="-78"/>
              </a:rPr>
              <a:t>یافته‌های این مطالعه نشان داد که نیازهای مذهبی بیماران مبتلا به سرطان دارای 3 بعد می‌باشد که یکی از آن‌ها باورهای دینی نام گرفت</a:t>
            </a:r>
            <a:r>
              <a:rPr lang="fa-IR" sz="2400" dirty="0">
                <a:cs typeface="B Zar" panose="00000400000000000000" pitchFamily="2" charset="-78"/>
              </a:rPr>
              <a:t>. بیماران نقش باورهای دینی را در قالب نیاز به اعتقاد و توسل بیان نمودند. مشارکت‌کنندگان در این مطالعه معتقد بودند، خداوند همواره به انسان امید داده و حمایت می‌کند و نباید از رحمت خداوند ناامید بود. در جدول 2، زیرطبقات مربوط به طبقه باور دینی به همراه جملات معنایی مطرح شده توسط بیماران آمده‌است (جدول2.) نیاز دیگر در این مطالعه ارتباط با خداوند ذکر شد که در قالب دو نیاز نزدیکی و توکل به خدا شکل گرفت (جدول3.) از نگاه شرکت‌کنندگان در مطالعه، ارتباط با خدا می‌تواند به عنوان یک عامل کمک‌کننده مهم در کنار آمدن با بیماری و تحمل آن‌ مطرح باشد. نیاز به «عبادت» سومین طبقه از نیازهای مذهبی بیماران مبتلا به سرطان را به خود اختصاص داد (جدول4.)</a:t>
            </a:r>
            <a:endParaRPr lang="en-US" sz="2000" b="1" dirty="0">
              <a:latin typeface="Times New Roman" panose="02020603050405020304" pitchFamily="18" charset="0"/>
              <a:cs typeface="B Zar" panose="00000400000000000000" pitchFamily="2" charset="-78"/>
            </a:endParaRPr>
          </a:p>
          <a:p>
            <a:pPr marL="0" indent="0" algn="just">
              <a:buNone/>
            </a:pPr>
            <a:endParaRPr lang="en-US" sz="2400" b="1" dirty="0">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2367348577"/>
      </p:ext>
    </p:extLst>
  </p:cSld>
  <p:clrMapOvr>
    <a:masterClrMapping/>
  </p:clrMapOvr>
  <p:transition advTm="109920"/>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668F8FD-8C37-3F62-F741-375F9844D922}"/>
              </a:ext>
            </a:extLst>
          </p:cNvPr>
          <p:cNvSpPr>
            <a:spLocks noGrp="1"/>
          </p:cNvSpPr>
          <p:nvPr>
            <p:ph idx="1"/>
          </p:nvPr>
        </p:nvSpPr>
        <p:spPr>
          <a:xfrm>
            <a:off x="1022838" y="647456"/>
            <a:ext cx="10515600" cy="609844"/>
          </a:xfrm>
        </p:spPr>
        <p:txBody>
          <a:bodyPr/>
          <a:lstStyle/>
          <a:p>
            <a:pPr marL="0" indent="0">
              <a:buNone/>
            </a:pPr>
            <a:r>
              <a:rPr lang="fa-IR" dirty="0">
                <a:cs typeface="B Zar" panose="00000400000000000000" pitchFamily="2" charset="-78"/>
              </a:rPr>
              <a:t>جدول 3: طبقه ارتباط با خدا به همراه زیر طبقات و جملات معنایی</a:t>
            </a:r>
            <a:endParaRPr lang="en-US" dirty="0">
              <a:cs typeface="B Zar"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790122318"/>
              </p:ext>
            </p:extLst>
          </p:nvPr>
        </p:nvGraphicFramePr>
        <p:xfrm>
          <a:off x="281355" y="1415561"/>
          <a:ext cx="11257083" cy="4572000"/>
        </p:xfrm>
        <a:graphic>
          <a:graphicData uri="http://schemas.openxmlformats.org/drawingml/2006/table">
            <a:tbl>
              <a:tblPr firstRow="1" bandRow="1">
                <a:tableStyleId>{5940675A-B579-460E-94D1-54222C63F5DA}</a:tableStyleId>
              </a:tblPr>
              <a:tblGrid>
                <a:gridCol w="7930660">
                  <a:extLst>
                    <a:ext uri="{9D8B030D-6E8A-4147-A177-3AD203B41FA5}">
                      <a16:colId xmlns:a16="http://schemas.microsoft.com/office/drawing/2014/main" val="20000"/>
                    </a:ext>
                  </a:extLst>
                </a:gridCol>
                <a:gridCol w="1345222">
                  <a:extLst>
                    <a:ext uri="{9D8B030D-6E8A-4147-A177-3AD203B41FA5}">
                      <a16:colId xmlns:a16="http://schemas.microsoft.com/office/drawing/2014/main" val="20001"/>
                    </a:ext>
                  </a:extLst>
                </a:gridCol>
                <a:gridCol w="1981201">
                  <a:extLst>
                    <a:ext uri="{9D8B030D-6E8A-4147-A177-3AD203B41FA5}">
                      <a16:colId xmlns:a16="http://schemas.microsoft.com/office/drawing/2014/main" val="20002"/>
                    </a:ext>
                  </a:extLst>
                </a:gridCol>
              </a:tblGrid>
              <a:tr h="370840">
                <a:tc>
                  <a:txBody>
                    <a:bodyPr/>
                    <a:lstStyle/>
                    <a:p>
                      <a:pPr algn="just" rtl="1"/>
                      <a:r>
                        <a:rPr lang="fa-IR" dirty="0">
                          <a:cs typeface="B Zar" panose="00000400000000000000" pitchFamily="2" charset="-78"/>
                        </a:rPr>
                        <a:t>بیمار شماره 2 آقای 59 ساله گفت: «آن</a:t>
                      </a:r>
                      <a:r>
                        <a:rPr lang="fa-IR" baseline="0" dirty="0">
                          <a:cs typeface="B Zar" panose="00000400000000000000" pitchFamily="2" charset="-78"/>
                        </a:rPr>
                        <a:t> مواقع بعضی وقت‌ها از خدا غافل می‌شدم، ولی الان خدا همیشه در نظرم هست و می‌دانم که خدایی هست، جان می‌دهد و جان می‌ستاند</a:t>
                      </a:r>
                      <a:r>
                        <a:rPr lang="fa-IR" dirty="0">
                          <a:cs typeface="B Zar" panose="00000400000000000000" pitchFamily="2" charset="-78"/>
                        </a:rPr>
                        <a:t>»</a:t>
                      </a:r>
                      <a:endParaRPr lang="en-US" dirty="0">
                        <a:cs typeface="B Zar" panose="00000400000000000000" pitchFamily="2" charset="-78"/>
                      </a:endParaRPr>
                    </a:p>
                    <a:p>
                      <a:pPr algn="just" rtl="1"/>
                      <a:endParaRPr lang="fa-IR" dirty="0">
                        <a:cs typeface="B Zar" panose="00000400000000000000" pitchFamily="2" charset="-78"/>
                      </a:endParaRPr>
                    </a:p>
                    <a:p>
                      <a:pPr algn="just" rtl="1"/>
                      <a:r>
                        <a:rPr lang="fa-IR" dirty="0">
                          <a:cs typeface="B Zar" panose="00000400000000000000" pitchFamily="2" charset="-78"/>
                        </a:rPr>
                        <a:t>بیمار شماره 6 نزدیکی</a:t>
                      </a:r>
                      <a:r>
                        <a:rPr lang="fa-IR" baseline="0" dirty="0">
                          <a:cs typeface="B Zar" panose="00000400000000000000" pitchFamily="2" charset="-78"/>
                        </a:rPr>
                        <a:t> به خدا را اینگونه بیان کرد : «از زمانی که بیمار شدم احساس می‌کنم به خدا نزدیک‌تر شدم و همیشه خدا در نظرم هست.»</a:t>
                      </a:r>
                    </a:p>
                    <a:p>
                      <a:pPr algn="just" rtl="1"/>
                      <a:endParaRPr lang="en-US" b="0" dirty="0">
                        <a:cs typeface="B Zar" panose="00000400000000000000" pitchFamily="2" charset="-78"/>
                      </a:endParaRPr>
                    </a:p>
                    <a:p>
                      <a:pPr algn="just" rtl="1"/>
                      <a:r>
                        <a:rPr lang="fa-IR" b="0" dirty="0">
                          <a:cs typeface="B Zar" panose="00000400000000000000" pitchFamily="2" charset="-78"/>
                        </a:rPr>
                        <a:t>بیمار شماره 8 خانم 48 ساله،</a:t>
                      </a:r>
                      <a:r>
                        <a:rPr lang="fa-IR" b="0" baseline="0" dirty="0">
                          <a:cs typeface="B Zar" panose="00000400000000000000" pitchFamily="2" charset="-78"/>
                        </a:rPr>
                        <a:t> خداوند را بهترین دوست خود می‌دانست و می‌گفت: «خدا دلسوزترین و نزدیک‌ترین کسی است که میتواند به انسان نزدیک باشد. محرم همه اسرار است، یعنی چیزی را با خدا درد دل کنی راخ‌حل جلوی پایت می‌گذاره. محرم و راز را فاش نمی‌کنه.» وی دوست داشت تا اتاقش در بخش خلوت بود تا بهتر می‌‌توانست در سکوت با خداوند ارتباط برقرار کند و راز و نیاز نماید. </a:t>
                      </a:r>
                      <a:endParaRPr lang="en-US" b="0" dirty="0">
                        <a:cs typeface="B Zar" panose="00000400000000000000" pitchFamily="2" charset="-78"/>
                      </a:endParaRPr>
                    </a:p>
                  </a:txBody>
                  <a:tcPr/>
                </a:tc>
                <a:tc>
                  <a:txBody>
                    <a:bodyPr/>
                    <a:lstStyle/>
                    <a:p>
                      <a:pPr algn="just" rtl="1"/>
                      <a:r>
                        <a:rPr lang="fa-IR" dirty="0">
                          <a:cs typeface="B Zar" panose="00000400000000000000" pitchFamily="2" charset="-78"/>
                        </a:rPr>
                        <a:t>نزدیکی به خدا</a:t>
                      </a:r>
                      <a:endParaRPr lang="en-US" b="0" dirty="0">
                        <a:cs typeface="B Zar" panose="00000400000000000000" pitchFamily="2" charset="-78"/>
                      </a:endParaRPr>
                    </a:p>
                  </a:txBody>
                  <a:tcPr/>
                </a:tc>
                <a:tc rowSpan="2">
                  <a:txBody>
                    <a:bodyPr/>
                    <a:lstStyle/>
                    <a:p>
                      <a:pPr algn="just" rtl="1"/>
                      <a:r>
                        <a:rPr lang="fa-IR" sz="2400" dirty="0">
                          <a:cs typeface="B Zar" panose="00000400000000000000" pitchFamily="2" charset="-78"/>
                        </a:rPr>
                        <a:t>ارتباط با خدا</a:t>
                      </a:r>
                      <a:endParaRPr lang="en-US" sz="2400" dirty="0">
                        <a:cs typeface="B Zar" panose="00000400000000000000" pitchFamily="2" charset="-78"/>
                      </a:endParaRPr>
                    </a:p>
                  </a:txBody>
                  <a:tcPr/>
                </a:tc>
                <a:extLst>
                  <a:ext uri="{0D108BD9-81ED-4DB2-BD59-A6C34878D82A}">
                    <a16:rowId xmlns:a16="http://schemas.microsoft.com/office/drawing/2014/main" val="10000"/>
                  </a:ext>
                </a:extLst>
              </a:tr>
              <a:tr h="370840">
                <a:tc>
                  <a:txBody>
                    <a:bodyPr/>
                    <a:lstStyle/>
                    <a:p>
                      <a:pPr algn="just" rtl="1"/>
                      <a:r>
                        <a:rPr lang="fa-IR" dirty="0">
                          <a:cs typeface="B Zar" panose="00000400000000000000" pitchFamily="2" charset="-78"/>
                        </a:rPr>
                        <a:t>شرکت‌کنندگان</a:t>
                      </a:r>
                      <a:r>
                        <a:rPr lang="fa-IR" baseline="0" dirty="0">
                          <a:cs typeface="B Zar" panose="00000400000000000000" pitchFamily="2" charset="-78"/>
                        </a:rPr>
                        <a:t> برای غلبه بر بیماری، از توکل بر خداوند بهره می‌‍‌جستند. </a:t>
                      </a:r>
                    </a:p>
                    <a:p>
                      <a:pPr algn="just" rtl="1"/>
                      <a:r>
                        <a:rPr lang="fa-IR" baseline="0" dirty="0">
                          <a:cs typeface="B Zar" panose="00000400000000000000" pitchFamily="2" charset="-78"/>
                        </a:rPr>
                        <a:t>در این باره بیمار شماره 13 اظهار داشت: «چون به خدا توکل دارم چیزی منو مضطرب نمی‌کنه. این ده یازده ماه هم توکل کردم، حمایت کرده.»</a:t>
                      </a:r>
                    </a:p>
                    <a:p>
                      <a:pPr algn="just" rtl="1"/>
                      <a:endParaRPr lang="fa-IR" baseline="0" dirty="0">
                        <a:cs typeface="B Zar" panose="00000400000000000000" pitchFamily="2" charset="-78"/>
                      </a:endParaRPr>
                    </a:p>
                    <a:p>
                      <a:pPr algn="just" rtl="1"/>
                      <a:r>
                        <a:rPr lang="fa-IR" baseline="0" dirty="0">
                          <a:cs typeface="B Zar" panose="00000400000000000000" pitchFamily="2" charset="-78"/>
                        </a:rPr>
                        <a:t>بیمار شماره 3 می‌گفت: «انسان وقتی امیدوار باشه به خدا در زندگی، و امیدش به خدا باشه، پیش خودش فکر می‌کنه که فعلا سال‌ها زنده‌ام و زندگی می‌کنم. </a:t>
                      </a:r>
                      <a:r>
                        <a:rPr lang="fa-IR" baseline="0">
                          <a:cs typeface="B Zar" panose="00000400000000000000" pitchFamily="2" charset="-78"/>
                        </a:rPr>
                        <a:t>این یه نوع توکل به خداست.»</a:t>
                      </a:r>
                      <a:endParaRPr lang="fa-IR" baseline="0" dirty="0">
                        <a:cs typeface="B Zar" panose="00000400000000000000" pitchFamily="2" charset="-78"/>
                      </a:endParaRPr>
                    </a:p>
                  </a:txBody>
                  <a:tcPr/>
                </a:tc>
                <a:tc>
                  <a:txBody>
                    <a:bodyPr/>
                    <a:lstStyle/>
                    <a:p>
                      <a:pPr algn="just" rtl="1"/>
                      <a:r>
                        <a:rPr lang="fa-IR" dirty="0">
                          <a:cs typeface="B Zar" panose="00000400000000000000" pitchFamily="2" charset="-78"/>
                        </a:rPr>
                        <a:t>توکل به خدا</a:t>
                      </a:r>
                      <a:endParaRPr lang="en-US" dirty="0">
                        <a:cs typeface="B Zar" panose="00000400000000000000" pitchFamily="2" charset="-78"/>
                      </a:endParaRPr>
                    </a:p>
                  </a:txBody>
                  <a:tcPr/>
                </a:tc>
                <a:tc vMerge="1">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55420967"/>
      </p:ext>
    </p:extLst>
  </p:cSld>
  <p:clrMapOvr>
    <a:masterClrMapping/>
  </p:clrMapOvr>
  <p:transition advTm="10992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2471</Words>
  <Application>Microsoft Office PowerPoint</Application>
  <PresentationFormat>Widescreen</PresentationFormat>
  <Paragraphs>106</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B Zar</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Soheil_Meh</dc:creator>
  <cp:lastModifiedBy>سهيل مهماندوست</cp:lastModifiedBy>
  <cp:revision>47</cp:revision>
  <dcterms:created xsi:type="dcterms:W3CDTF">2023-02-23T15:44:11Z</dcterms:created>
  <dcterms:modified xsi:type="dcterms:W3CDTF">2023-02-27T05:39:36Z</dcterms:modified>
</cp:coreProperties>
</file>