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2396"/>
      </p:ext>
    </p:extLst>
  </p:cSld>
  <p:clrMapOvr>
    <a:masterClrMapping/>
  </p:clrMapOvr>
  <p:transition advTm="10992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91024"/>
      </p:ext>
    </p:extLst>
  </p:cSld>
  <p:clrMapOvr>
    <a:masterClrMapping/>
  </p:clrMapOvr>
  <p:transition advTm="10992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41748"/>
      </p:ext>
    </p:extLst>
  </p:cSld>
  <p:clrMapOvr>
    <a:masterClrMapping/>
  </p:clrMapOvr>
  <p:transition advTm="10992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192"/>
      </p:ext>
    </p:extLst>
  </p:cSld>
  <p:clrMapOvr>
    <a:masterClrMapping/>
  </p:clrMapOvr>
  <p:transition advTm="10992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3180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5176"/>
      </p:ext>
    </p:extLst>
  </p:cSld>
  <p:clrMapOvr>
    <a:masterClrMapping/>
  </p:clrMapOvr>
  <p:transition advTm="10992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9530"/>
      </p:ext>
    </p:extLst>
  </p:cSld>
  <p:clrMapOvr>
    <a:masterClrMapping/>
  </p:clrMapOvr>
  <p:transition advTm="10992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8263"/>
      </p:ext>
    </p:extLst>
  </p:cSld>
  <p:clrMapOvr>
    <a:masterClrMapping/>
  </p:clrMapOvr>
  <p:transition advTm="10992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6985"/>
      </p:ext>
    </p:extLst>
  </p:cSld>
  <p:clrMapOvr>
    <a:masterClrMapping/>
  </p:clrMapOvr>
  <p:transition advTm="10992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9062"/>
      </p:ext>
    </p:extLst>
  </p:cSld>
  <p:clrMapOvr>
    <a:masterClrMapping/>
  </p:clrMapOvr>
  <p:transition advTm="10992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6804"/>
      </p:ext>
    </p:extLst>
  </p:cSld>
  <p:clrMapOvr>
    <a:masterClrMapping/>
  </p:clrMapOvr>
  <p:transition advTm="10992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1389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10474"/>
      </p:ext>
    </p:extLst>
  </p:cSld>
  <p:clrMapOvr>
    <a:masterClrMapping/>
  </p:clrMapOvr>
  <p:transition advTm="10992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58783"/>
      </p:ext>
    </p:extLst>
  </p:cSld>
  <p:clrMapOvr>
    <a:masterClrMapping/>
  </p:clrMapOvr>
  <p:transition advTm="10992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5716"/>
      </p:ext>
    </p:extLst>
  </p:cSld>
  <p:clrMapOvr>
    <a:masterClrMapping/>
  </p:clrMapOvr>
  <p:transition advTm="10992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88547"/>
      </p:ext>
    </p:extLst>
  </p:cSld>
  <p:clrMapOvr>
    <a:masterClrMapping/>
  </p:clrMapOvr>
  <p:transition advTm="10992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0414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00963"/>
      </p:ext>
    </p:extLst>
  </p:cSld>
  <p:clrMapOvr>
    <a:masterClrMapping/>
  </p:clrMapOvr>
  <p:transition advTm="10992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09690"/>
      </p:ext>
    </p:extLst>
  </p:cSld>
  <p:clrMapOvr>
    <a:masterClrMapping/>
  </p:clrMapOvr>
  <p:transition advTm="10992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2583"/>
      </p:ext>
    </p:extLst>
  </p:cSld>
  <p:clrMapOvr>
    <a:masterClrMapping/>
  </p:clrMapOvr>
  <p:transition advTm="10992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059"/>
      </p:ext>
    </p:extLst>
  </p:cSld>
  <p:clrMapOvr>
    <a:masterClrMapping/>
  </p:clrMapOvr>
  <p:transition advTm="10992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0728"/>
      </p:ext>
    </p:extLst>
  </p:cSld>
  <p:clrMapOvr>
    <a:masterClrMapping/>
  </p:clrMapOvr>
  <p:transition advTm="10992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5022"/>
      </p:ext>
    </p:extLst>
  </p:cSld>
  <p:clrMapOvr>
    <a:masterClrMapping/>
  </p:clrMapOvr>
  <p:transition advTm="10992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00435"/>
      </p:ext>
    </p:extLst>
  </p:cSld>
  <p:clrMapOvr>
    <a:masterClrMapping/>
  </p:clrMapOvr>
  <p:transition advTm="10992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71423"/>
      </p:ext>
    </p:extLst>
  </p:cSld>
  <p:clrMapOvr>
    <a:masterClrMapping/>
  </p:clrMapOvr>
  <p:transition advTm="10992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2809"/>
      </p:ext>
    </p:extLst>
  </p:cSld>
  <p:clrMapOvr>
    <a:masterClrMapping/>
  </p:clrMapOvr>
  <p:transition advTm="10992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2733"/>
      </p:ext>
    </p:extLst>
  </p:cSld>
  <p:clrMapOvr>
    <a:masterClrMapping/>
  </p:clrMapOvr>
  <p:transition advTm="10992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107"/>
      </p:ext>
    </p:extLst>
  </p:cSld>
  <p:clrMapOvr>
    <a:masterClrMapping/>
  </p:clrMapOvr>
  <p:transition advTm="10992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7109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3724"/>
      </p:ext>
    </p:extLst>
  </p:cSld>
  <p:clrMapOvr>
    <a:masterClrMapping/>
  </p:clrMapOvr>
  <p:transition advTm="10992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7701"/>
      </p:ext>
    </p:extLst>
  </p:cSld>
  <p:clrMapOvr>
    <a:masterClrMapping/>
  </p:clrMapOvr>
  <p:transition advTm="10992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3770"/>
      </p:ext>
    </p:extLst>
  </p:cSld>
  <p:clrMapOvr>
    <a:masterClrMapping/>
  </p:clrMapOvr>
  <p:transition advTm="10992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0670"/>
      </p:ext>
    </p:extLst>
  </p:cSld>
  <p:clrMapOvr>
    <a:masterClrMapping/>
  </p:clrMapOvr>
  <p:transition advTm="10992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28699"/>
      </p:ext>
    </p:extLst>
  </p:cSld>
  <p:clrMapOvr>
    <a:masterClrMapping/>
  </p:clrMapOvr>
  <p:transition advTm="10992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9603"/>
      </p:ext>
    </p:extLst>
  </p:cSld>
  <p:clrMapOvr>
    <a:masterClrMapping/>
  </p:clrMapOvr>
  <p:transition advTm="10992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0928"/>
      </p:ext>
    </p:extLst>
  </p:cSld>
  <p:clrMapOvr>
    <a:masterClrMapping/>
  </p:clrMapOvr>
  <p:transition advTm="10992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65333"/>
      </p:ext>
    </p:extLst>
  </p:cSld>
  <p:clrMapOvr>
    <a:masterClrMapping/>
  </p:clrMapOvr>
  <p:transition advTm="10992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0143"/>
      </p:ext>
    </p:extLst>
  </p:cSld>
  <p:clrMapOvr>
    <a:masterClrMapping/>
  </p:clrMapOvr>
  <p:transition advTm="10992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2197"/>
      </p:ext>
    </p:extLst>
  </p:cSld>
  <p:clrMapOvr>
    <a:masterClrMapping/>
  </p:clrMapOvr>
  <p:transition advTm="10992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477"/>
      </p:ext>
    </p:extLst>
  </p:cSld>
  <p:clrMapOvr>
    <a:masterClrMapping/>
  </p:clrMapOvr>
  <p:transition advTm="10992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3522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32452"/>
      </p:ext>
    </p:extLst>
  </p:cSld>
  <p:clrMapOvr>
    <a:masterClrMapping/>
  </p:clrMapOvr>
  <p:transition advTm="10992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4282"/>
      </p:ext>
    </p:extLst>
  </p:cSld>
  <p:clrMapOvr>
    <a:masterClrMapping/>
  </p:clrMapOvr>
  <p:transition advTm="10992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6352"/>
      </p:ext>
    </p:extLst>
  </p:cSld>
  <p:clrMapOvr>
    <a:masterClrMapping/>
  </p:clrMapOvr>
  <p:transition advTm="10992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65683"/>
      </p:ext>
    </p:extLst>
  </p:cSld>
  <p:clrMapOvr>
    <a:masterClrMapping/>
  </p:clrMapOvr>
  <p:transition advTm="10992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16176"/>
      </p:ext>
    </p:extLst>
  </p:cSld>
  <p:clrMapOvr>
    <a:masterClrMapping/>
  </p:clrMapOvr>
  <p:transition advTm="10992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11310"/>
      </p:ext>
    </p:extLst>
  </p:cSld>
  <p:clrMapOvr>
    <a:masterClrMapping/>
  </p:clrMapOvr>
  <p:transition advTm="10992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5121"/>
      </p:ext>
    </p:extLst>
  </p:cSld>
  <p:clrMapOvr>
    <a:masterClrMapping/>
  </p:clrMapOvr>
  <p:transition advTm="10992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1726"/>
      </p:ext>
    </p:extLst>
  </p:cSld>
  <p:clrMapOvr>
    <a:masterClrMapping/>
  </p:clrMapOvr>
  <p:transition advTm="10992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4245"/>
      </p:ext>
    </p:extLst>
  </p:cSld>
  <p:clrMapOvr>
    <a:masterClrMapping/>
  </p:clrMapOvr>
  <p:transition advTm="10992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4040"/>
      </p:ext>
    </p:extLst>
  </p:cSld>
  <p:clrMapOvr>
    <a:masterClrMapping/>
  </p:clrMapOvr>
  <p:transition advTm="10992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01735"/>
      </p:ext>
    </p:extLst>
  </p:cSld>
  <p:clrMapOvr>
    <a:masterClrMapping/>
  </p:clrMapOvr>
  <p:transition advTm="10992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20747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76105"/>
      </p:ext>
    </p:extLst>
  </p:cSld>
  <p:clrMapOvr>
    <a:masterClrMapping/>
  </p:clrMapOvr>
  <p:transition advTm="10992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2765"/>
      </p:ext>
    </p:extLst>
  </p:cSld>
  <p:clrMapOvr>
    <a:masterClrMapping/>
  </p:clrMapOvr>
  <p:transition advTm="10992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2208"/>
      </p:ext>
    </p:extLst>
  </p:cSld>
  <p:clrMapOvr>
    <a:masterClrMapping/>
  </p:clrMapOvr>
  <p:transition advTm="10992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89012"/>
      </p:ext>
    </p:extLst>
  </p:cSld>
  <p:clrMapOvr>
    <a:masterClrMapping/>
  </p:clrMapOvr>
  <p:transition advTm="10992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931"/>
      </p:ext>
    </p:extLst>
  </p:cSld>
  <p:clrMapOvr>
    <a:masterClrMapping/>
  </p:clrMapOvr>
  <p:transition advTm="10992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09782"/>
      </p:ext>
    </p:extLst>
  </p:cSld>
  <p:clrMapOvr>
    <a:masterClrMapping/>
  </p:clrMapOvr>
  <p:transition advTm="10992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7471"/>
      </p:ext>
    </p:extLst>
  </p:cSld>
  <p:clrMapOvr>
    <a:masterClrMapping/>
  </p:clrMapOvr>
  <p:transition advTm="10992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9597"/>
      </p:ext>
    </p:extLst>
  </p:cSld>
  <p:clrMapOvr>
    <a:masterClrMapping/>
  </p:clrMapOvr>
  <p:transition advTm="10992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3944"/>
      </p:ext>
    </p:extLst>
  </p:cSld>
  <p:clrMapOvr>
    <a:masterClrMapping/>
  </p:clrMapOvr>
  <p:transition advTm="10992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54687"/>
      </p:ext>
    </p:extLst>
  </p:cSld>
  <p:clrMapOvr>
    <a:masterClrMapping/>
  </p:clrMapOvr>
  <p:transition advTm="10992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6963"/>
      </p:ext>
    </p:extLst>
  </p:cSld>
  <p:clrMapOvr>
    <a:masterClrMapping/>
  </p:clrMapOvr>
  <p:transition advTm="10992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57766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47800"/>
      </p:ext>
    </p:extLst>
  </p:cSld>
  <p:clrMapOvr>
    <a:masterClrMapping/>
  </p:clrMapOvr>
  <p:transition advTm="10992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4766"/>
      </p:ext>
    </p:extLst>
  </p:cSld>
  <p:clrMapOvr>
    <a:masterClrMapping/>
  </p:clrMapOvr>
  <p:transition advTm="10992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83863"/>
      </p:ext>
    </p:extLst>
  </p:cSld>
  <p:clrMapOvr>
    <a:masterClrMapping/>
  </p:clrMapOvr>
  <p:transition advTm="10992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20145"/>
      </p:ext>
    </p:extLst>
  </p:cSld>
  <p:clrMapOvr>
    <a:masterClrMapping/>
  </p:clrMapOvr>
  <p:transition advTm="10992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11236"/>
      </p:ext>
    </p:extLst>
  </p:cSld>
  <p:clrMapOvr>
    <a:masterClrMapping/>
  </p:clrMapOvr>
  <p:transition advTm="10992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77185"/>
      </p:ext>
    </p:extLst>
  </p:cSld>
  <p:clrMapOvr>
    <a:masterClrMapping/>
  </p:clrMapOvr>
  <p:transition advTm="10992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6335"/>
      </p:ext>
    </p:extLst>
  </p:cSld>
  <p:clrMapOvr>
    <a:masterClrMapping/>
  </p:clrMapOvr>
  <p:transition advTm="10992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7151"/>
      </p:ext>
    </p:extLst>
  </p:cSld>
  <p:clrMapOvr>
    <a:masterClrMapping/>
  </p:clrMapOvr>
  <p:transition advTm="10992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47696"/>
      </p:ext>
    </p:extLst>
  </p:cSld>
  <p:clrMapOvr>
    <a:masterClrMapping/>
  </p:clrMapOvr>
  <p:transition advTm="10992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71466"/>
      </p:ext>
    </p:extLst>
  </p:cSld>
  <p:clrMapOvr>
    <a:masterClrMapping/>
  </p:clrMapOvr>
  <p:transition advTm="10992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35708"/>
      </p:ext>
    </p:extLst>
  </p:cSld>
  <p:clrMapOvr>
    <a:masterClrMapping/>
  </p:clrMapOvr>
  <p:transition advTm="10992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56930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6182"/>
      </p:ext>
    </p:extLst>
  </p:cSld>
  <p:clrMapOvr>
    <a:masterClrMapping/>
  </p:clrMapOvr>
  <p:transition advTm="10992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67300"/>
      </p:ext>
    </p:extLst>
  </p:cSld>
  <p:clrMapOvr>
    <a:masterClrMapping/>
  </p:clrMapOvr>
  <p:transition advTm="10992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9168"/>
      </p:ext>
    </p:extLst>
  </p:cSld>
  <p:clrMapOvr>
    <a:masterClrMapping/>
  </p:clrMapOvr>
  <p:transition advTm="10992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63694"/>
      </p:ext>
    </p:extLst>
  </p:cSld>
  <p:clrMapOvr>
    <a:masterClrMapping/>
  </p:clrMapOvr>
  <p:transition advTm="10992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4701"/>
      </p:ext>
    </p:extLst>
  </p:cSld>
  <p:clrMapOvr>
    <a:masterClrMapping/>
  </p:clrMapOvr>
  <p:transition advTm="10992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25873"/>
      </p:ext>
    </p:extLst>
  </p:cSld>
  <p:clrMapOvr>
    <a:masterClrMapping/>
  </p:clrMapOvr>
  <p:transition advTm="10992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42642"/>
      </p:ext>
    </p:extLst>
  </p:cSld>
  <p:clrMapOvr>
    <a:masterClrMapping/>
  </p:clrMapOvr>
  <p:transition advTm="10992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8628"/>
      </p:ext>
    </p:extLst>
  </p:cSld>
  <p:clrMapOvr>
    <a:masterClrMapping/>
  </p:clrMapOvr>
  <p:transition advTm="10992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4176"/>
      </p:ext>
    </p:extLst>
  </p:cSld>
  <p:clrMapOvr>
    <a:masterClrMapping/>
  </p:clrMapOvr>
  <p:transition advTm="10992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4779"/>
      </p:ext>
    </p:extLst>
  </p:cSld>
  <p:clrMapOvr>
    <a:masterClrMapping/>
  </p:clrMapOvr>
  <p:transition advTm="10992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46669"/>
      </p:ext>
    </p:extLst>
  </p:cSld>
  <p:clrMapOvr>
    <a:masterClrMapping/>
  </p:clrMapOvr>
  <p:transition advTm="10992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80850"/>
      </p:ext>
    </p:extLst>
  </p:cSld>
  <p:clrMapOvr>
    <a:masterClrMapping/>
  </p:clrMapOvr>
  <p:transition advTm="10992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86623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07466"/>
      </p:ext>
    </p:extLst>
  </p:cSld>
  <p:clrMapOvr>
    <a:masterClrMapping/>
  </p:clrMapOvr>
  <p:transition advTm="10992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94079"/>
      </p:ext>
    </p:extLst>
  </p:cSld>
  <p:clrMapOvr>
    <a:masterClrMapping/>
  </p:clrMapOvr>
  <p:transition advTm="10992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8351"/>
      </p:ext>
    </p:extLst>
  </p:cSld>
  <p:clrMapOvr>
    <a:masterClrMapping/>
  </p:clrMapOvr>
  <p:transition advTm="10992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9343"/>
      </p:ext>
    </p:extLst>
  </p:cSld>
  <p:clrMapOvr>
    <a:masterClrMapping/>
  </p:clrMapOvr>
  <p:transition advTm="10992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8071"/>
      </p:ext>
    </p:extLst>
  </p:cSld>
  <p:clrMapOvr>
    <a:masterClrMapping/>
  </p:clrMapOvr>
  <p:transition advTm="10992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4204"/>
      </p:ext>
    </p:extLst>
  </p:cSld>
  <p:clrMapOvr>
    <a:masterClrMapping/>
  </p:clrMapOvr>
  <p:transition advTm="10992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3453"/>
      </p:ext>
    </p:extLst>
  </p:cSld>
  <p:clrMapOvr>
    <a:masterClrMapping/>
  </p:clrMapOvr>
  <p:transition advTm="10992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7616"/>
      </p:ext>
    </p:extLst>
  </p:cSld>
  <p:clrMapOvr>
    <a:masterClrMapping/>
  </p:clrMapOvr>
  <p:transition advTm="10992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6243"/>
      </p:ext>
    </p:extLst>
  </p:cSld>
  <p:clrMapOvr>
    <a:masterClrMapping/>
  </p:clrMapOvr>
  <p:transition advTm="10992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3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4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00728"/>
      </p:ext>
    </p:extLst>
  </p:cSld>
  <p:clrMapOvr>
    <a:masterClrMapping/>
  </p:clrMapOvr>
  <p:transition advTm="10992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EB380-3EB9-9F4F-6F55-99DC4630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23" y="2061845"/>
            <a:ext cx="10574867" cy="4351338"/>
          </a:xfrm>
        </p:spPr>
        <p:txBody>
          <a:bodyPr/>
          <a:lstStyle/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dirty="0">
                <a:cs typeface="B Zar" panose="00000400000000000000" pitchFamily="2" charset="-78"/>
              </a:rPr>
              <a:t>زمانی که اطلاعات گستره و پیچیده‌ای برای ارائه وجود ندارد. </a:t>
            </a:r>
            <a:endParaRPr lang="en-US" sz="2800" dirty="0">
              <a:cs typeface="B Zar" panose="00000400000000000000" pitchFamily="2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a-IR" sz="2800" baseline="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baseline="0" dirty="0">
                <a:cs typeface="B Zar" panose="00000400000000000000" pitchFamily="2" charset="-78"/>
              </a:rPr>
              <a:t>زمانی که اطلاعات مد نظر برای ارائه جزئی باشند و با پیام اصلی مطالعه ارتباط نداشته باشند.</a:t>
            </a: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baseline="0" dirty="0">
                <a:cs typeface="B Zar" panose="00000400000000000000" pitchFamily="2" charset="-78"/>
              </a:rPr>
              <a:t>و البته متن نتایج مانند چسب باید</a:t>
            </a:r>
            <a:r>
              <a:rPr lang="fa-IR" sz="2800" dirty="0">
                <a:cs typeface="B Zar" panose="00000400000000000000" pitchFamily="2" charset="-78"/>
              </a:rPr>
              <a:t> نتایج مندرج را جداول و نمودارها و دیاگرامها را به هم متصل نماید.</a:t>
            </a:r>
            <a:r>
              <a:rPr lang="fa-IR" sz="2800" baseline="0" dirty="0">
                <a:cs typeface="B Zar" panose="00000400000000000000" pitchFamily="2" charset="-78"/>
              </a:rPr>
              <a:t> </a:t>
            </a: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9086432"/>
      </p:ext>
    </p:extLst>
  </p:cSld>
  <p:clrMapOvr>
    <a:masterClrMapping/>
  </p:clrMapOvr>
  <p:transition advTm="10992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472" y="269748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اطمینان حاصل کنید که آیتم‌ها به خوبی گویا باشند.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ارجاع دهید اما تکرار نکنید.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انسجام مطالب را حفظ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عنوان‌های واضح و روشنگر استفاده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دستورالعمل مجله پیروی کنید. </a:t>
            </a: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6241"/>
      </p:ext>
    </p:extLst>
  </p:cSld>
  <p:clrMapOvr>
    <a:masterClrMapping/>
  </p:clrMapOvr>
  <p:transition advTm="10992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29" y="1134208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جداول تکراری را ترکیب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داده‌ها را تقسیم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داده‌های اضافی را حذف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حداکثر فضای موجود در جدول استفاده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تا حد ممکن از خالی گذاشتن خانه‌ها خودداری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سطر و ستون‌ها را با یک ترتیب منطقی قرار دهید.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زمانی که می‌خواهید در متن به جدول یا نمودار ارجاع دهید دقت کنید که محتوای متن و جدول یا نمودار مربوطه با یکدیگر در ارتباط باشند.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می‌توان از زیرنویس جداول برای ارائه مطالب بسیار تخصصی و تکنیکی آماری استفاده کرد. </a:t>
            </a: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087846"/>
      </p:ext>
    </p:extLst>
  </p:cSld>
  <p:clrMapOvr>
    <a:masterClrMapping/>
  </p:clrMapOvr>
  <p:transition advTm="10992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52" y="182880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از واضح بودن تصاویر اطمینان حاصل کنید.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راهنما برای توضیح دادن پیام کلیدی استفاده کنید.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تمام بخش‌های مهم را برچسب‌گذاری کنید.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تصاویر اختصاصی استفاده کنید.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260855"/>
      </p:ext>
    </p:extLst>
  </p:cSld>
  <p:clrMapOvr>
    <a:masterClrMapping/>
  </p:clrMapOvr>
  <p:transition advTm="10992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52" y="182880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داشتن یک عنوان واضح که توصیف کند جدول به چه موضوعی پرداخته است.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سرستون‌ها به طور واضح مشخص کنند که داده‌های موجود در این ستون چه چیزی را ارائه می‌کنند.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جهت شفافیت هرچه بیشتر، داده‌ها باید به زیرگروه‌های مختلف تقسیم شوند.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جدول باید به قدری گویا باشد که بدون ارجاع به متن مقاله بتوان به درک خوبی از آن دست یافت.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فاصله کافی بین سطرها و ستون‌ها وجود داشته باشد و از فونت‌های متناسب استفاده گردد. </a:t>
            </a: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632690"/>
      </p:ext>
    </p:extLst>
  </p:cSld>
  <p:clrMapOvr>
    <a:masterClrMapping/>
  </p:clrMapOvr>
  <p:transition advTm="10992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editage.com/images/ex-tabl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3" y="1214096"/>
            <a:ext cx="9701413" cy="564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42013"/>
      </p:ext>
    </p:extLst>
  </p:cSld>
  <p:clrMapOvr>
    <a:masterClrMapping/>
  </p:clrMapOvr>
  <p:transition advTm="10992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62" y="128016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از عنوان‌هایی استفاده کنید که برای خواننده مشخص شود در مورد چه مطلبی صحبت خواهد شد. </a:t>
            </a:r>
            <a:endParaRPr lang="en-US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برای محورها از عنوان مناسب استفاده کنید.</a:t>
            </a:r>
            <a:endParaRPr lang="en-US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باید کاملا مشخص باشد که هر بخش موجود در گراف نشان دهنده چه چیزی است. </a:t>
            </a:r>
            <a:endParaRPr lang="en-US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از راهنما برای انتقال هر چه بهتر مفاهیم استفاده کنید. </a:t>
            </a:r>
            <a:endParaRPr lang="en-US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منبع مورد استفاده برای رسم گراف باید مشخص باشد.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19491"/>
      </p:ext>
    </p:extLst>
  </p:cSld>
  <p:clrMapOvr>
    <a:masterClrMapping/>
  </p:clrMapOvr>
  <p:transition advTm="10992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resenting qualitative research finding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7" y="1215342"/>
            <a:ext cx="9294471" cy="52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5265"/>
      </p:ext>
    </p:extLst>
  </p:cSld>
  <p:clrMapOvr>
    <a:masterClrMapping/>
  </p:clrMapOvr>
  <p:transition advTm="10992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52" y="182880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نتایج منفی را هم گزارش کنید. </a:t>
            </a: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dirty="0">
                <a:cs typeface="B Zar" panose="00000400000000000000" pitchFamily="2" charset="-78"/>
              </a:rPr>
              <a:t>علل یافتن نتایج منفی: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اشتباه بودن فرضیه و نیاز به اصلاح و بازبینی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طراحی بد مطالعه یا داشتن توان کم در مطالعه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داده‌های بد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dirty="0">
                <a:cs typeface="B Zar" panose="00000400000000000000" pitchFamily="2" charset="-78"/>
              </a:rPr>
              <a:t>نتایج منفی به وفور در بحث مورد پرسش و کامنت قرار می‌گیرند. </a:t>
            </a:r>
          </a:p>
          <a:p>
            <a:pPr marL="0" indent="0" algn="just">
              <a:buNone/>
            </a:pPr>
            <a:endParaRPr lang="fa-IR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873246"/>
      </p:ext>
    </p:extLst>
  </p:cSld>
  <p:clrMapOvr>
    <a:masterClrMapping/>
  </p:clrMapOvr>
  <p:transition advTm="10992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331" y="1828800"/>
            <a:ext cx="6632293" cy="4857449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fa-IR" sz="4800" dirty="0">
                <a:cs typeface="B Zar" panose="00000400000000000000" pitchFamily="2" charset="-78"/>
              </a:rPr>
              <a:t>سه نوع دروغ داریم، </a:t>
            </a:r>
            <a:r>
              <a:rPr lang="fa-IR" sz="4800" dirty="0">
                <a:solidFill>
                  <a:schemeClr val="accent5"/>
                </a:solidFill>
                <a:cs typeface="B Zar" panose="00000400000000000000" pitchFamily="2" charset="-78"/>
              </a:rPr>
              <a:t>دروغ</a:t>
            </a:r>
            <a:r>
              <a:rPr lang="fa-IR" sz="4800" dirty="0">
                <a:cs typeface="B Zar" panose="00000400000000000000" pitchFamily="2" charset="-78"/>
              </a:rPr>
              <a:t>، </a:t>
            </a:r>
            <a:r>
              <a:rPr lang="fa-IR" sz="4800" dirty="0">
                <a:solidFill>
                  <a:schemeClr val="accent5"/>
                </a:solidFill>
                <a:cs typeface="B Zar" panose="00000400000000000000" pitchFamily="2" charset="-78"/>
              </a:rPr>
              <a:t>دروغ‌های بزرگ </a:t>
            </a:r>
            <a:r>
              <a:rPr lang="fa-IR" sz="4800" dirty="0">
                <a:cs typeface="B Zar" panose="00000400000000000000" pitchFamily="2" charset="-78"/>
              </a:rPr>
              <a:t>و </a:t>
            </a:r>
            <a:r>
              <a:rPr lang="fa-IR" sz="4800" dirty="0">
                <a:solidFill>
                  <a:srgbClr val="FF0000"/>
                </a:solidFill>
                <a:cs typeface="B Zar" panose="00000400000000000000" pitchFamily="2" charset="-78"/>
              </a:rPr>
              <a:t>آمار</a:t>
            </a:r>
          </a:p>
          <a:p>
            <a:pPr marL="0" indent="0" algn="ctr" rtl="0">
              <a:buNone/>
            </a:pPr>
            <a:endParaRPr lang="fa-IR" sz="4800" dirty="0">
              <a:cs typeface="B Zar" panose="00000400000000000000" pitchFamily="2" charset="-78"/>
            </a:endParaRPr>
          </a:p>
          <a:p>
            <a:pPr algn="l" rtl="0">
              <a:buNone/>
            </a:pP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Langhorne Clemens</a:t>
            </a:r>
          </a:p>
          <a:p>
            <a:pPr algn="l" rtl="0">
              <a:buNone/>
            </a:pPr>
            <a:r>
              <a:rPr lang="da-DK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 name: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Twain</a:t>
            </a:r>
          </a:p>
          <a:p>
            <a:pPr algn="l" rtl="0">
              <a:buNone/>
            </a:pPr>
            <a:r>
              <a:rPr lang="da-DK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(November</a:t>
            </a:r>
            <a:r>
              <a:rPr lang="da-DK" altLang="en-US" sz="3200" dirty="0">
                <a:cs typeface="+mj-cs"/>
              </a:rPr>
              <a:t> </a:t>
            </a:r>
            <a:r>
              <a:rPr lang="da-DK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 1835 – April 21, 1910)</a:t>
            </a:r>
            <a:endParaRPr lang="fa-IR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fa-IR" sz="4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204874"/>
      </p:ext>
    </p:extLst>
  </p:cSld>
  <p:clrMapOvr>
    <a:masterClrMapping/>
  </p:clrMapOvr>
  <p:transition advTm="1099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51C5-9ADD-271A-A9B0-3B278F6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533" y="1276155"/>
            <a:ext cx="10076197" cy="4351338"/>
          </a:xfrm>
        </p:spPr>
        <p:txBody>
          <a:bodyPr>
            <a:normAutofit/>
          </a:bodyPr>
          <a:lstStyle/>
          <a:p>
            <a:pPr algn="just"/>
            <a:endParaRPr lang="en-US" dirty="0">
              <a:cs typeface="B Zar" panose="00000400000000000000" pitchFamily="2" charset="-78"/>
            </a:endParaRPr>
          </a:p>
          <a:p>
            <a:pPr algn="just"/>
            <a:endParaRPr lang="en-US" dirty="0">
              <a:cs typeface="B Zar" panose="00000400000000000000" pitchFamily="2" charset="-78"/>
            </a:endParaRPr>
          </a:p>
          <a:p>
            <a:pPr algn="just"/>
            <a:endParaRPr lang="en-US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بیان یافته‌های مرتبط با هدف مطالعه بدون تفسیر آن‌ها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نتایج باید کاملا منطبق بر روش کار باشد. به این معنا نتایج باید براساس روش‌های اندازه‌گیری و بررسی‌هایی که در روش کار به آن‌ها اشاره شده است، ارائه شود. </a:t>
            </a:r>
          </a:p>
          <a:p>
            <a:pPr algn="just"/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473115"/>
      </p:ext>
    </p:extLst>
  </p:cSld>
  <p:clrMapOvr>
    <a:masterClrMapping/>
  </p:clrMapOvr>
  <p:transition advTm="10992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2" y="1088022"/>
            <a:ext cx="11956648" cy="5482482"/>
          </a:xfrm>
        </p:spPr>
        <p:txBody>
          <a:bodyPr>
            <a:noAutofit/>
          </a:bodyPr>
          <a:lstStyle/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Table3 presents the stability data gathered over the five-years period</a:t>
            </a:r>
          </a:p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relevant properties of xxx are given in table1</a:t>
            </a:r>
          </a:p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 compares the properties of xxx with YYY</a:t>
            </a:r>
          </a:p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and standard deviations of XXX, YYYY, ZZZ for three experimental groups and the control group are plotted in fig.1.</a:t>
            </a:r>
          </a:p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table 1 </a:t>
            </a:r>
          </a:p>
          <a:p>
            <a:pPr marL="176213" lvl="1" indent="187325" algn="l" rtl="0"/>
            <a:r>
              <a:rPr lang="en-US" alt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increased with increasing temperature (Fig.1)</a:t>
            </a:r>
          </a:p>
          <a:p>
            <a:pPr marL="176213" lvl="1" indent="187325" algn="l" rtl="0"/>
            <a:r>
              <a:rPr lang="en-US" alt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effect increased with increasing molecular weight</a:t>
            </a:r>
          </a:p>
          <a:p>
            <a:pPr marL="176213" lvl="1" indent="187325" algn="l" rtl="0"/>
            <a:r>
              <a:rPr lang="en-US" alt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100 days after the intervention, XXX increase with time. During the second 100 days, however, little change was seen (Table 1).  </a:t>
            </a:r>
          </a:p>
          <a:p>
            <a:pPr marL="176213" lvl="1" indent="187325" algn="l" rtl="0"/>
            <a:r>
              <a:rPr lang="en-US" alt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measurements presented in table 1 show that XXX decreased with increasing dosage.</a:t>
            </a:r>
          </a:p>
          <a:p>
            <a:pPr marL="176213" lvl="1" indent="187325" algn="l" rtl="0"/>
            <a:r>
              <a:rPr lang="en-US" alt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XXX in the animals blood increased with time, as can be seen from Fig. 3.</a:t>
            </a:r>
          </a:p>
          <a:p>
            <a:pPr marL="176213" lvl="1" indent="187325" algn="l" rtl="0">
              <a:defRPr/>
            </a:pPr>
            <a:r>
              <a:rPr lang="en-US" sz="2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compare our data with data found in the literature</a:t>
            </a:r>
            <a:endParaRPr lang="fa-IR" sz="25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28468"/>
      </p:ext>
    </p:extLst>
  </p:cSld>
  <p:clrMapOvr>
    <a:masterClrMapping/>
  </p:clrMapOvr>
  <p:transition advTm="10992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630" y="1828800"/>
            <a:ext cx="5994722" cy="4857449"/>
          </a:xfrm>
        </p:spPr>
        <p:txBody>
          <a:bodyPr/>
          <a:lstStyle/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value or Confidence Interval ?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Or Standard Error?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or Percentage?</a:t>
            </a:r>
          </a:p>
          <a:p>
            <a:pPr algn="l" rtl="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83973"/>
      </p:ext>
    </p:extLst>
  </p:cSld>
  <p:clrMapOvr>
    <a:masterClrMapping/>
  </p:clrMapOvr>
  <p:transition advTm="10992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52" y="1828800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ناتوانی در فراهم کردن دیتا مورد نیاز برای پاسخ به سوال اصلی پژوهش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تفسیر یافته‌ها در نتایج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وجود شواهد آماری ناکافی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ارائه دادن بیش از حد داده‌های غیرضروری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ارائه یافته‌های تصادفی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تکرار داده‌های ارائه شده در جداول و نمودارها در متن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تکرار روش‌های آماری در متن نتایج</a:t>
            </a:r>
          </a:p>
        </p:txBody>
      </p:sp>
    </p:spTree>
    <p:extLst>
      <p:ext uri="{BB962C8B-B14F-4D97-AF65-F5344CB8AC3E}">
        <p14:creationId xmlns:p14="http://schemas.microsoft.com/office/powerpoint/2010/main" val="2107685039"/>
      </p:ext>
    </p:extLst>
  </p:cSld>
  <p:clrMapOvr>
    <a:masterClrMapping/>
  </p:clrMapOvr>
  <p:transition advTm="10992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07" y="1828800"/>
            <a:ext cx="6528121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یافته‌های خود را داستان‌وار بیان کنید.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نمونه خود را توصیف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پاسخ سوال اصلی خود را با استفاده از روش‌های آماری ساده و مدل‌سازی‌ها مشخص کنید.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آنالیز زیر گروه‌ها را فراموش نکنید. 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843942"/>
      </p:ext>
    </p:extLst>
  </p:cSld>
  <p:clrMapOvr>
    <a:masterClrMapping/>
  </p:clrMapOvr>
  <p:transition advTm="10992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07" y="1828800"/>
            <a:ext cx="6528121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از جملات این چنینی خودداری کنید. </a:t>
            </a:r>
          </a:p>
          <a:p>
            <a:pPr marL="228600" lvl="1" algn="just" rtl="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 summarizes our findings in subgroup C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dirty="0">
                <a:cs typeface="B Zar" panose="00000400000000000000" pitchFamily="2" charset="-78"/>
              </a:rPr>
              <a:t>درصورتی که از روش‌های آماری پیچیده استفاده کردید، نتایج خود را تا حد ممکن ساده بیان کنید.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به یاد داشته باشید که بسیاری از خوانندگان مقاله شما آشنایی چندانی با روش‌های آماری ندارند اما مقاله شما توسط داورانی که در زمینه آمار تخصص دارند بررسی خواهد شد. </a:t>
            </a:r>
          </a:p>
        </p:txBody>
      </p:sp>
    </p:spTree>
    <p:extLst>
      <p:ext uri="{BB962C8B-B14F-4D97-AF65-F5344CB8AC3E}">
        <p14:creationId xmlns:p14="http://schemas.microsoft.com/office/powerpoint/2010/main" val="3390585972"/>
      </p:ext>
    </p:extLst>
  </p:cSld>
  <p:clrMapOvr>
    <a:masterClrMapping/>
  </p:clrMapOvr>
  <p:transition advTm="10992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07" y="1828800"/>
            <a:ext cx="6528121" cy="4857449"/>
          </a:xfrm>
        </p:spPr>
        <p:txBody>
          <a:bodyPr/>
          <a:lstStyle/>
          <a:p>
            <a:pPr marL="0" indent="0" algn="just">
              <a:buNone/>
            </a:pPr>
            <a:r>
              <a:rPr lang="fa-IR" dirty="0">
                <a:cs typeface="B Zar" panose="00000400000000000000" pitchFamily="2" charset="-78"/>
              </a:rPr>
              <a:t>جداول و نمودارها باید ویژگی‌های زیر را داشته باشند: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ساده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متناسب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روشن و گویا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متمرکز بر سوال اصلی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فاقد عبارات تکراری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دارای توضیحات و اطلاعات آماری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algn="just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0486838"/>
      </p:ext>
    </p:extLst>
  </p:cSld>
  <p:clrMapOvr>
    <a:masterClrMapping/>
  </p:clrMapOvr>
  <p:transition advTm="10992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270033" y="3461592"/>
            <a:ext cx="3656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endParaRPr lang="fa-IR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آمار توصیفی: توصیف یافته‌ها مثل نسبت جنسیت و یا میانگین سنی شرکت‌کنندگان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آمار تحلیلی: بیان ارتباط بین متغیرها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478" y="273633"/>
            <a:ext cx="3656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Koodak" panose="000007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fa-IR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مقادیر اندازه‌گیری شده در طول مطالعه (داده‌ها جز نتایج نیستند)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590260"/>
      </p:ext>
    </p:extLst>
  </p:cSld>
  <p:clrMapOvr>
    <a:masterClrMapping/>
  </p:clrMapOvr>
  <p:transition advTm="10992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53C6-1998-F866-B905-D8FABC9D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939"/>
            <a:ext cx="10515600" cy="4869024"/>
          </a:xfrm>
        </p:spPr>
        <p:txBody>
          <a:bodyPr/>
          <a:lstStyle/>
          <a:p>
            <a:r>
              <a:rPr lang="fa-IR" dirty="0">
                <a:cs typeface="B Zar" panose="00000400000000000000" pitchFamily="2" charset="-78"/>
              </a:rPr>
              <a:t>چه چیزی را یافته‌ایم؟ </a:t>
            </a:r>
          </a:p>
          <a:p>
            <a:r>
              <a:rPr lang="fa-IR" dirty="0">
                <a:cs typeface="B Zar" panose="00000400000000000000" pitchFamily="2" charset="-78"/>
              </a:rPr>
              <a:t>چه چیزی را نیافته‌ایم؟</a:t>
            </a:r>
          </a:p>
          <a:p>
            <a:r>
              <a:rPr lang="fa-IR" dirty="0">
                <a:cs typeface="B Zar" panose="00000400000000000000" pitchFamily="2" charset="-78"/>
              </a:rPr>
              <a:t>یافته‌های غیرمنتظره ما چه بوده است؟ (یافته‌هایی که با فرضیه ما در تضاد بوده‌اند)</a:t>
            </a:r>
          </a:p>
          <a:p>
            <a:endParaRPr lang="fa-IR" dirty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b="1" dirty="0">
                <a:cs typeface="B Zar" panose="00000400000000000000" pitchFamily="2" charset="-78"/>
              </a:rPr>
              <a:t>هدف</a:t>
            </a:r>
            <a:endParaRPr lang="fa-IR" b="1" dirty="0">
              <a:cs typeface="B Zar" panose="00000400000000000000" pitchFamily="2" charset="-78"/>
            </a:endParaRPr>
          </a:p>
          <a:p>
            <a:r>
              <a:rPr lang="fa-IR" dirty="0">
                <a:cs typeface="B Zar" panose="00000400000000000000" pitchFamily="2" charset="-78"/>
              </a:rPr>
              <a:t>پررنگ کردن یافته‌های مهم که در پاسخ به سوال پژوهش کاربرد دارند. </a:t>
            </a:r>
          </a:p>
          <a:p>
            <a:r>
              <a:rPr lang="fa-IR" dirty="0">
                <a:cs typeface="B Zar" panose="00000400000000000000" pitchFamily="2" charset="-78"/>
              </a:rPr>
              <a:t>مطرح کردن یافته‌های ثانویه</a:t>
            </a:r>
          </a:p>
          <a:p>
            <a:r>
              <a:rPr lang="fa-IR" dirty="0">
                <a:cs typeface="B Zar" panose="00000400000000000000" pitchFamily="2" charset="-78"/>
              </a:rPr>
              <a:t>اشاره به یافته‌هایی که با فرضیه در تضاد هستند به منظور توجیه علت آن تضاد</a:t>
            </a:r>
          </a:p>
          <a:p>
            <a:endParaRPr lang="fa-IR" dirty="0">
              <a:cs typeface="B Zar" panose="00000400000000000000" pitchFamily="2" charset="-78"/>
            </a:endParaRP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374010"/>
      </p:ext>
    </p:extLst>
  </p:cSld>
  <p:clrMapOvr>
    <a:masterClrMapping/>
  </p:clrMapOvr>
  <p:transition advTm="10992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50" y="1625600"/>
            <a:ext cx="10515600" cy="4138592"/>
          </a:xfrm>
        </p:spPr>
        <p:txBody>
          <a:bodyPr/>
          <a:lstStyle/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text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 </a:t>
            </a:r>
          </a:p>
          <a:p>
            <a:pPr algn="just"/>
            <a:endParaRPr lang="fa-IR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0909365"/>
      </p:ext>
    </p:extLst>
  </p:cSld>
  <p:clrMapOvr>
    <a:masterClrMapping/>
  </p:clrMapOvr>
  <p:transition advTm="10992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010" y="1122744"/>
            <a:ext cx="6168342" cy="5563505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نتایج در متن باید دقیق، بدون سوگیری و بدون تفسیر بیان شوند.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تمرکز متن باید روی یافته‌های مرتبط با هدف مطالعه باشد.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نتایج باید با استفاده از روش‌های آماری صحیح بیان شوند.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متن باید حول یافته‌های جداول و شکل‌ها باشد و مباحثی که درآن‌ها به آن اشاره نشده را بیان کند نه اینکه همان یافته‌ها را تکرار کند.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در متن باید به جداول و نمودارها ارجاع داده شود.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افعال باید در قالب گذشته باشند. 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افعال معلوم یا مجهول؟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746939"/>
      </p:ext>
    </p:extLst>
  </p:cSld>
  <p:clrMapOvr>
    <a:masterClrMapping/>
  </p:clrMapOvr>
  <p:transition advTm="10992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514"/>
            <a:ext cx="10515600" cy="4857449"/>
          </a:xfrm>
        </p:spPr>
        <p:txBody>
          <a:bodyPr/>
          <a:lstStyle/>
          <a:p>
            <a:pPr algn="just"/>
            <a:r>
              <a:rPr lang="fa-IR" dirty="0">
                <a:cs typeface="B Zar" panose="00000400000000000000" pitchFamily="2" charset="-78"/>
              </a:rPr>
              <a:t>مرحله اول: تهیه جداول و نمودارها که یافته‌های اصلی و کلیدی شما را بیان می‌کنند.</a:t>
            </a:r>
          </a:p>
          <a:p>
            <a:pPr algn="just"/>
            <a:r>
              <a:rPr lang="fa-IR" dirty="0">
                <a:cs typeface="B Zar" panose="00000400000000000000" pitchFamily="2" charset="-78"/>
              </a:rPr>
              <a:t>مرحله دوم: نوشتن متن در راستای ارائه نتایج موجود در جداول و نمودارها.</a:t>
            </a:r>
          </a:p>
          <a:p>
            <a:pPr algn="just"/>
            <a:endParaRPr lang="fa-IR" dirty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dirty="0">
                <a:solidFill>
                  <a:schemeClr val="accent5"/>
                </a:solidFill>
                <a:cs typeface="B Zar" panose="00000400000000000000" pitchFamily="2" charset="-78"/>
              </a:rPr>
              <a:t>قبل از تهیه جداول و نمودارها به دستورالعمل نگارشی مجله مورد نظر خود مراجعه کنید. مجلات معمولا تعداد جداول و نمودارهای مجاز برای هر مقاله را در این دستورالعمل نوشته‌اند. </a:t>
            </a:r>
          </a:p>
          <a:p>
            <a:pPr marL="0" indent="0" algn="just">
              <a:buNone/>
            </a:pPr>
            <a:r>
              <a:rPr lang="fa-IR" dirty="0">
                <a:solidFill>
                  <a:schemeClr val="accent5"/>
                </a:solidFill>
                <a:cs typeface="B Zar" panose="00000400000000000000" pitchFamily="2" charset="-78"/>
              </a:rPr>
              <a:t>برخی مجلات به شما اجازه می‌دهند که تعدادی از جداول و نمودارهای خود را در فایل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fa-IR" sz="2400" dirty="0">
                <a:solidFill>
                  <a:schemeClr val="accent5"/>
                </a:solidFill>
                <a:cs typeface="B Zar" panose="00000400000000000000" pitchFamily="2" charset="-78"/>
              </a:rPr>
              <a:t> </a:t>
            </a:r>
            <a:r>
              <a:rPr lang="fa-IR" dirty="0">
                <a:solidFill>
                  <a:schemeClr val="accent5"/>
                </a:solidFill>
                <a:cs typeface="B Zar" panose="00000400000000000000" pitchFamily="2" charset="-78"/>
              </a:rPr>
              <a:t>ارائه کنید. </a:t>
            </a:r>
          </a:p>
        </p:txBody>
      </p:sp>
    </p:spTree>
    <p:extLst>
      <p:ext uri="{BB962C8B-B14F-4D97-AF65-F5344CB8AC3E}">
        <p14:creationId xmlns:p14="http://schemas.microsoft.com/office/powerpoint/2010/main" val="4035001745"/>
      </p:ext>
    </p:extLst>
  </p:cSld>
  <p:clrMapOvr>
    <a:masterClrMapping/>
  </p:clrMapOvr>
  <p:transition advTm="10992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EB380-3EB9-9F4F-6F55-99DC4630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33" y="1875155"/>
            <a:ext cx="10574867" cy="4351338"/>
          </a:xfrm>
        </p:spPr>
        <p:txBody>
          <a:bodyPr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Zar" panose="00000400000000000000" pitchFamily="2" charset="-78"/>
              </a:rPr>
              <a:t>نمایش</a:t>
            </a:r>
            <a:r>
              <a:rPr lang="fa-IR" sz="2800" baseline="0" dirty="0">
                <a:cs typeface="B Zar" panose="00000400000000000000" pitchFamily="2" charset="-78"/>
              </a:rPr>
              <a:t> مقادیر عددی دقیق و سایر داده‌های اختصاصی در یک فضای محدود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2800" baseline="0" dirty="0">
              <a:cs typeface="B Zar" panose="00000400000000000000" pitchFamily="2" charset="-78"/>
            </a:endParaRPr>
          </a:p>
          <a:p>
            <a:pPr marL="457200" indent="-457200"/>
            <a:r>
              <a:rPr lang="fa-IR" dirty="0">
                <a:cs typeface="B Zar" panose="00000400000000000000" pitchFamily="2" charset="-78"/>
              </a:rPr>
              <a:t>دسته‌بندی خوب داده‌ها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2800" baseline="0" dirty="0">
              <a:cs typeface="B Zar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baseline="0" dirty="0">
                <a:cs typeface="B Zar" panose="00000400000000000000" pitchFamily="2" charset="-78"/>
              </a:rPr>
              <a:t>نمایش وجود یا عدم وجود برخی ویژگی‌های خاص</a:t>
            </a:r>
            <a:endParaRPr lang="en-US" sz="2800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23927"/>
      </p:ext>
    </p:extLst>
  </p:cSld>
  <p:clrMapOvr>
    <a:masterClrMapping/>
  </p:clrMapOvr>
  <p:transition advTm="10992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EB380-3EB9-9F4F-6F55-99DC4630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33" y="1998980"/>
            <a:ext cx="10574867" cy="43513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2800" dirty="0">
                <a:cs typeface="B Zar" panose="00000400000000000000" pitchFamily="2" charset="-78"/>
              </a:rPr>
              <a:t>قوی‌ترین و موثرترین ابزار ارایه یافته‌ها است و باید برای مهمترین یافته‌ها استفاده شود</a:t>
            </a: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280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dirty="0">
                <a:cs typeface="B Zar" panose="00000400000000000000" pitchFamily="2" charset="-78"/>
              </a:rPr>
              <a:t>نمایش روند، الگو و ارتباط بین دیتاست‌ها</a:t>
            </a:r>
            <a:r>
              <a:rPr lang="fa-IR" dirty="0">
                <a:cs typeface="B Zar" panose="00000400000000000000" pitchFamily="2" charset="-78"/>
              </a:rPr>
              <a:t>؛</a:t>
            </a:r>
            <a:r>
              <a:rPr lang="fa-IR" sz="2800" dirty="0">
                <a:cs typeface="B Zar" panose="00000400000000000000" pitchFamily="2" charset="-78"/>
              </a:rPr>
              <a:t> در زمانی که الگوی کلی از</a:t>
            </a:r>
            <a:r>
              <a:rPr lang="fa-IR" sz="2800" baseline="0" dirty="0">
                <a:cs typeface="B Zar" panose="00000400000000000000" pitchFamily="2" charset="-78"/>
              </a:rPr>
              <a:t> اهمیت بالاتری نسبت به اصل داده‌ها برخوردار است.</a:t>
            </a:r>
            <a:endParaRPr lang="en-US" sz="2800" baseline="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2800" baseline="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baseline="0" dirty="0">
                <a:cs typeface="B Zar" panose="00000400000000000000" pitchFamily="2" charset="-78"/>
              </a:rPr>
              <a:t>خلاصه کردن نتایج مطالعه.</a:t>
            </a:r>
            <a:endParaRPr lang="en-US" sz="2800" baseline="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2800" baseline="0" dirty="0">
              <a:cs typeface="B Zar" panose="00000400000000000000" pitchFamily="2" charset="-78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2800" baseline="0" dirty="0">
                <a:cs typeface="B Zar" panose="00000400000000000000" pitchFamily="2" charset="-78"/>
              </a:rPr>
              <a:t>ارائه بصری از توالی وقایع، فرایندها، ویژگی‌های جغرافیایی و خصوصیات فیزیکی</a:t>
            </a:r>
          </a:p>
        </p:txBody>
      </p:sp>
    </p:spTree>
    <p:extLst>
      <p:ext uri="{BB962C8B-B14F-4D97-AF65-F5344CB8AC3E}">
        <p14:creationId xmlns:p14="http://schemas.microsoft.com/office/powerpoint/2010/main" val="1997827243"/>
      </p:ext>
    </p:extLst>
  </p:cSld>
  <p:clrMapOvr>
    <a:masterClrMapping/>
  </p:clrMapOvr>
  <p:transition advTm="10992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1148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B Koodak</vt:lpstr>
      <vt:lpstr>B Titr</vt:lpstr>
      <vt:lpstr>B Zar</vt:lpstr>
      <vt:lpstr>Calibri</vt:lpstr>
      <vt:lpstr>Calibri Light</vt:lpstr>
      <vt:lpstr>Times New Roman</vt:lpstr>
      <vt:lpstr>1_Office Theme</vt:lpstr>
      <vt:lpstr>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Soheil_Meh</dc:creator>
  <cp:lastModifiedBy>NASER</cp:lastModifiedBy>
  <cp:revision>7</cp:revision>
  <dcterms:created xsi:type="dcterms:W3CDTF">2023-02-12T19:11:04Z</dcterms:created>
  <dcterms:modified xsi:type="dcterms:W3CDTF">2023-02-13T05:11:25Z</dcterms:modified>
</cp:coreProperties>
</file>