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8"/>
  </p:notesMasterIdLst>
  <p:sldIdLst>
    <p:sldId id="275" r:id="rId2"/>
    <p:sldId id="276" r:id="rId3"/>
    <p:sldId id="285" r:id="rId4"/>
    <p:sldId id="286" r:id="rId5"/>
    <p:sldId id="287" r:id="rId6"/>
    <p:sldId id="348" r:id="rId7"/>
    <p:sldId id="262" r:id="rId8"/>
    <p:sldId id="288" r:id="rId9"/>
    <p:sldId id="289" r:id="rId10"/>
    <p:sldId id="269" r:id="rId11"/>
    <p:sldId id="270" r:id="rId12"/>
    <p:sldId id="320" r:id="rId13"/>
    <p:sldId id="347" r:id="rId14"/>
    <p:sldId id="349" r:id="rId15"/>
    <p:sldId id="351" r:id="rId16"/>
    <p:sldId id="354" r:id="rId17"/>
    <p:sldId id="355" r:id="rId18"/>
    <p:sldId id="370" r:id="rId19"/>
    <p:sldId id="371" r:id="rId20"/>
    <p:sldId id="350" r:id="rId21"/>
    <p:sldId id="352" r:id="rId22"/>
    <p:sldId id="353" r:id="rId23"/>
    <p:sldId id="356" r:id="rId24"/>
    <p:sldId id="357" r:id="rId25"/>
    <p:sldId id="363" r:id="rId26"/>
    <p:sldId id="373" r:id="rId27"/>
    <p:sldId id="367" r:id="rId28"/>
    <p:sldId id="368" r:id="rId29"/>
    <p:sldId id="369" r:id="rId30"/>
    <p:sldId id="358" r:id="rId31"/>
    <p:sldId id="359" r:id="rId32"/>
    <p:sldId id="360" r:id="rId33"/>
    <p:sldId id="372" r:id="rId34"/>
    <p:sldId id="361" r:id="rId35"/>
    <p:sldId id="362" r:id="rId36"/>
    <p:sldId id="364" r:id="rId37"/>
    <p:sldId id="365" r:id="rId38"/>
    <p:sldId id="366" r:id="rId39"/>
    <p:sldId id="374" r:id="rId40"/>
    <p:sldId id="257" r:id="rId41"/>
    <p:sldId id="258" r:id="rId42"/>
    <p:sldId id="259" r:id="rId43"/>
    <p:sldId id="260" r:id="rId44"/>
    <p:sldId id="261" r:id="rId45"/>
    <p:sldId id="375" r:id="rId46"/>
    <p:sldId id="377" r:id="rId47"/>
    <p:sldId id="378" r:id="rId48"/>
    <p:sldId id="379" r:id="rId49"/>
    <p:sldId id="380" r:id="rId50"/>
    <p:sldId id="381" r:id="rId51"/>
    <p:sldId id="382" r:id="rId52"/>
    <p:sldId id="265" r:id="rId53"/>
    <p:sldId id="263" r:id="rId54"/>
    <p:sldId id="384" r:id="rId55"/>
    <p:sldId id="266" r:id="rId56"/>
    <p:sldId id="267" r:id="rId57"/>
    <p:sldId id="268" r:id="rId58"/>
    <p:sldId id="385" r:id="rId59"/>
    <p:sldId id="386" r:id="rId60"/>
    <p:sldId id="271" r:id="rId61"/>
    <p:sldId id="272"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282" r:id="rId79"/>
    <p:sldId id="283" r:id="rId80"/>
    <p:sldId id="284" r:id="rId81"/>
    <p:sldId id="403" r:id="rId82"/>
    <p:sldId id="404" r:id="rId83"/>
    <p:sldId id="405" r:id="rId84"/>
    <p:sldId id="406" r:id="rId85"/>
    <p:sldId id="293" r:id="rId86"/>
    <p:sldId id="407" r:id="rId87"/>
    <p:sldId id="290" r:id="rId88"/>
    <p:sldId id="291" r:id="rId89"/>
    <p:sldId id="292" r:id="rId90"/>
    <p:sldId id="280" r:id="rId91"/>
    <p:sldId id="273" r:id="rId92"/>
    <p:sldId id="279" r:id="rId93"/>
    <p:sldId id="278" r:id="rId94"/>
    <p:sldId id="274" r:id="rId95"/>
    <p:sldId id="409" r:id="rId96"/>
    <p:sldId id="410" r:id="rId97"/>
    <p:sldId id="277" r:id="rId98"/>
    <p:sldId id="411" r:id="rId99"/>
    <p:sldId id="408" r:id="rId100"/>
    <p:sldId id="412" r:id="rId101"/>
    <p:sldId id="413" r:id="rId102"/>
    <p:sldId id="414" r:id="rId103"/>
    <p:sldId id="415" r:id="rId104"/>
    <p:sldId id="416" r:id="rId105"/>
    <p:sldId id="418" r:id="rId106"/>
    <p:sldId id="419" r:id="rId107"/>
    <p:sldId id="420" r:id="rId108"/>
    <p:sldId id="421" r:id="rId109"/>
    <p:sldId id="432" r:id="rId110"/>
    <p:sldId id="422" r:id="rId111"/>
    <p:sldId id="423" r:id="rId112"/>
    <p:sldId id="424" r:id="rId113"/>
    <p:sldId id="425" r:id="rId114"/>
    <p:sldId id="434" r:id="rId115"/>
    <p:sldId id="281" r:id="rId116"/>
    <p:sldId id="426" r:id="rId117"/>
    <p:sldId id="428" r:id="rId118"/>
    <p:sldId id="435" r:id="rId119"/>
    <p:sldId id="436" r:id="rId120"/>
    <p:sldId id="437" r:id="rId121"/>
    <p:sldId id="438" r:id="rId122"/>
    <p:sldId id="439" r:id="rId123"/>
    <p:sldId id="264" r:id="rId124"/>
    <p:sldId id="440" r:id="rId125"/>
    <p:sldId id="441" r:id="rId126"/>
    <p:sldId id="442" r:id="rId127"/>
    <p:sldId id="443" r:id="rId128"/>
    <p:sldId id="453" r:id="rId129"/>
    <p:sldId id="445" r:id="rId130"/>
    <p:sldId id="446" r:id="rId131"/>
    <p:sldId id="447" r:id="rId132"/>
    <p:sldId id="448" r:id="rId133"/>
    <p:sldId id="449" r:id="rId134"/>
    <p:sldId id="450" r:id="rId135"/>
    <p:sldId id="451" r:id="rId136"/>
    <p:sldId id="452" r:id="rId137"/>
    <p:sldId id="454" r:id="rId138"/>
    <p:sldId id="455" r:id="rId139"/>
    <p:sldId id="460" r:id="rId140"/>
    <p:sldId id="456" r:id="rId141"/>
    <p:sldId id="457" r:id="rId142"/>
    <p:sldId id="459" r:id="rId143"/>
    <p:sldId id="461" r:id="rId144"/>
    <p:sldId id="462" r:id="rId145"/>
    <p:sldId id="463" r:id="rId146"/>
    <p:sldId id="464" r:id="rId147"/>
    <p:sldId id="465" r:id="rId148"/>
    <p:sldId id="466" r:id="rId149"/>
    <p:sldId id="467" r:id="rId150"/>
    <p:sldId id="468" r:id="rId151"/>
    <p:sldId id="480" r:id="rId152"/>
    <p:sldId id="481" r:id="rId153"/>
    <p:sldId id="482" r:id="rId154"/>
    <p:sldId id="483" r:id="rId155"/>
    <p:sldId id="484" r:id="rId156"/>
    <p:sldId id="469" r:id="rId157"/>
    <p:sldId id="470" r:id="rId158"/>
    <p:sldId id="471" r:id="rId159"/>
    <p:sldId id="472" r:id="rId160"/>
    <p:sldId id="473" r:id="rId161"/>
    <p:sldId id="474" r:id="rId162"/>
    <p:sldId id="475" r:id="rId163"/>
    <p:sldId id="476" r:id="rId164"/>
    <p:sldId id="477" r:id="rId165"/>
    <p:sldId id="478" r:id="rId166"/>
    <p:sldId id="479" r:id="rId167"/>
  </p:sldIdLst>
  <p:sldSz cx="12192000" cy="6858000"/>
  <p:notesSz cx="7315200" cy="9601200"/>
  <p:embeddedFontLst>
    <p:embeddedFont>
      <p:font typeface="B Koodak" panose="00000700000000000000" pitchFamily="2" charset="-78"/>
      <p:bold r:id="rId169"/>
    </p:embeddedFont>
    <p:embeddedFont>
      <p:font typeface="B Mitra" panose="00000400000000000000" pitchFamily="2" charset="-78"/>
      <p:regular r:id="rId170"/>
      <p:bold r:id="rId171"/>
    </p:embeddedFont>
    <p:embeddedFont>
      <p:font typeface="B Roya" panose="00000400000000000000" pitchFamily="2" charset="-78"/>
      <p:regular r:id="rId172"/>
      <p:bold r:id="rId173"/>
    </p:embeddedFont>
    <p:embeddedFont>
      <p:font typeface="Calibri" panose="020F0502020204030204" pitchFamily="34" charset="0"/>
      <p:regular r:id="rId174"/>
      <p:bold r:id="rId175"/>
      <p:italic r:id="rId176"/>
      <p:boldItalic r:id="rId177"/>
    </p:embeddedFont>
    <p:embeddedFont>
      <p:font typeface="Calibri Light" panose="020F0302020204030204" pitchFamily="34" charset="0"/>
      <p:regular r:id="rId178"/>
      <p:italic r:id="rId179"/>
    </p:embeddedFont>
    <p:embeddedFont>
      <p:font typeface="Comic Sans MS" panose="030F0702030302020204" pitchFamily="66" charset="0"/>
      <p:regular r:id="rId180"/>
      <p:bold r:id="rId181"/>
      <p:italic r:id="rId182"/>
      <p:boldItalic r:id="rId183"/>
    </p:embeddedFont>
    <p:embeddedFont>
      <p:font typeface="Tahoma" panose="020B0604030504040204" pitchFamily="34" charset="0"/>
      <p:regular r:id="rId184"/>
      <p:bold r:id="rId185"/>
    </p:embeddedFont>
    <p:embeddedFont>
      <p:font typeface="Vazir" panose="020B0603030804020204" pitchFamily="34" charset="0"/>
      <p:regular r:id="rId186"/>
    </p:embeddedFont>
    <p:embeddedFont>
      <p:font typeface="Vazir" panose="020B0603030804020204" pitchFamily="34" charset="0"/>
      <p:regular r:id="rId1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ات" id="{F0B14860-2AAC-478D-929E-3EAAA2FF931E}">
          <p14:sldIdLst>
            <p14:sldId id="275"/>
            <p14:sldId id="276"/>
            <p14:sldId id="285"/>
            <p14:sldId id="286"/>
            <p14:sldId id="287"/>
          </p14:sldIdLst>
        </p14:section>
        <p14:section name="تفکر خلاق" id="{F92B37BB-69E1-4469-8666-5CEF793AA78E}">
          <p14:sldIdLst>
            <p14:sldId id="348"/>
            <p14:sldId id="262"/>
            <p14:sldId id="288"/>
            <p14:sldId id="289"/>
            <p14:sldId id="269"/>
            <p14:sldId id="270"/>
            <p14:sldId id="320"/>
            <p14:sldId id="347"/>
          </p14:sldIdLst>
        </p14:section>
        <p14:section name="ذهن کنکاشگر" id="{0C6B2467-7749-4182-B696-291A9AEBFBC4}">
          <p14:sldIdLst>
            <p14:sldId id="349"/>
            <p14:sldId id="351"/>
            <p14:sldId id="354"/>
            <p14:sldId id="355"/>
            <p14:sldId id="370"/>
            <p14:sldId id="371"/>
            <p14:sldId id="350"/>
            <p14:sldId id="352"/>
            <p14:sldId id="353"/>
            <p14:sldId id="356"/>
          </p14:sldIdLst>
        </p14:section>
        <p14:section name="فلسفه علم" id="{4499E976-E141-4AE3-8376-43D7AC9D2CE7}">
          <p14:sldIdLst>
            <p14:sldId id="357"/>
            <p14:sldId id="363"/>
            <p14:sldId id="373"/>
            <p14:sldId id="367"/>
            <p14:sldId id="368"/>
            <p14:sldId id="369"/>
            <p14:sldId id="358"/>
            <p14:sldId id="359"/>
            <p14:sldId id="360"/>
            <p14:sldId id="372"/>
            <p14:sldId id="361"/>
            <p14:sldId id="362"/>
            <p14:sldId id="364"/>
            <p14:sldId id="365"/>
            <p14:sldId id="366"/>
          </p14:sldIdLst>
        </p14:section>
        <p14:section name="روش تحقیق مطالعات کمّی" id="{01C564C0-250F-4838-B4E7-F272440336B2}">
          <p14:sldIdLst/>
        </p14:section>
        <p14:section name="کلیات پروپزال" id="{E8D502C0-11FA-40B8-A055-7F22DB9EFFB2}">
          <p14:sldIdLst>
            <p14:sldId id="374"/>
            <p14:sldId id="257"/>
            <p14:sldId id="258"/>
            <p14:sldId id="259"/>
            <p14:sldId id="260"/>
            <p14:sldId id="261"/>
            <p14:sldId id="375"/>
          </p14:sldIdLst>
        </p14:section>
        <p14:section name="عنوان" id="{C4A05AB6-0230-4D22-A407-0D59E981AC7D}">
          <p14:sldIdLst>
            <p14:sldId id="377"/>
            <p14:sldId id="378"/>
            <p14:sldId id="379"/>
            <p14:sldId id="380"/>
            <p14:sldId id="381"/>
            <p14:sldId id="382"/>
            <p14:sldId id="265"/>
            <p14:sldId id="263"/>
          </p14:sldIdLst>
        </p14:section>
        <p14:section name="بیان مساله" id="{60FEF443-0654-4288-BC81-7C297A5215C1}">
          <p14:sldIdLst>
            <p14:sldId id="384"/>
            <p14:sldId id="266"/>
            <p14:sldId id="267"/>
            <p14:sldId id="268"/>
            <p14:sldId id="385"/>
            <p14:sldId id="386"/>
            <p14:sldId id="271"/>
            <p14:sldId id="272"/>
          </p14:sldIdLst>
        </p14:section>
        <p14:section name="اهداف فرضیات و سوالات" id="{BBC0643D-2F22-41F0-8335-0493421BF314}">
          <p14:sldIdLst>
            <p14:sldId id="387"/>
            <p14:sldId id="388"/>
            <p14:sldId id="389"/>
            <p14:sldId id="390"/>
            <p14:sldId id="391"/>
            <p14:sldId id="392"/>
            <p14:sldId id="393"/>
            <p14:sldId id="394"/>
          </p14:sldIdLst>
        </p14:section>
        <p14:section name="متغیرها" id="{96F9D69A-8BCC-4810-AA19-2E4BF7FDB106}">
          <p14:sldIdLst>
            <p14:sldId id="395"/>
            <p14:sldId id="396"/>
            <p14:sldId id="397"/>
            <p14:sldId id="398"/>
            <p14:sldId id="399"/>
            <p14:sldId id="400"/>
            <p14:sldId id="401"/>
          </p14:sldIdLst>
        </p14:section>
        <p14:section name="نمونه گیری" id="{78B39372-59A9-4976-9C7A-CC0BC08F7B89}">
          <p14:sldIdLst>
            <p14:sldId id="402"/>
            <p14:sldId id="282"/>
            <p14:sldId id="283"/>
            <p14:sldId id="284"/>
            <p14:sldId id="403"/>
            <p14:sldId id="404"/>
            <p14:sldId id="405"/>
            <p14:sldId id="406"/>
            <p14:sldId id="293"/>
            <p14:sldId id="407"/>
            <p14:sldId id="290"/>
            <p14:sldId id="291"/>
            <p14:sldId id="292"/>
          </p14:sldIdLst>
        </p14:section>
        <p14:section name="نوع مطالعه" id="{511C6000-0FCA-4E45-B739-847058F53FEF}">
          <p14:sldIdLst>
            <p14:sldId id="280"/>
            <p14:sldId id="273"/>
            <p14:sldId id="279"/>
            <p14:sldId id="278"/>
            <p14:sldId id="274"/>
            <p14:sldId id="409"/>
            <p14:sldId id="410"/>
            <p14:sldId id="277"/>
            <p14:sldId id="411"/>
            <p14:sldId id="408"/>
            <p14:sldId id="412"/>
            <p14:sldId id="413"/>
            <p14:sldId id="414"/>
            <p14:sldId id="415"/>
            <p14:sldId id="416"/>
          </p14:sldIdLst>
        </p14:section>
        <p14:section name="روشهای جمع آوری اطلاعات" id="{45826D1B-B585-4F57-922A-5EC46F28A659}">
          <p14:sldIdLst>
            <p14:sldId id="418"/>
            <p14:sldId id="419"/>
            <p14:sldId id="420"/>
            <p14:sldId id="421"/>
            <p14:sldId id="432"/>
            <p14:sldId id="422"/>
            <p14:sldId id="423"/>
            <p14:sldId id="424"/>
            <p14:sldId id="425"/>
            <p14:sldId id="434"/>
            <p14:sldId id="281"/>
            <p14:sldId id="426"/>
            <p14:sldId id="428"/>
          </p14:sldIdLst>
        </p14:section>
        <p14:section name="خطاهای اندازه گیری" id="{13D6D76C-85B5-4AC8-A0AA-B03EE7C03751}">
          <p14:sldIdLst>
            <p14:sldId id="435"/>
            <p14:sldId id="436"/>
            <p14:sldId id="437"/>
            <p14:sldId id="438"/>
            <p14:sldId id="439"/>
            <p14:sldId id="264"/>
            <p14:sldId id="440"/>
            <p14:sldId id="441"/>
            <p14:sldId id="442"/>
            <p14:sldId id="443"/>
          </p14:sldIdLst>
        </p14:section>
        <p14:section name="ملاحظات اخلاقی" id="{38AB82A2-D23C-475A-90D2-92EA5F92CEFF}">
          <p14:sldIdLst>
            <p14:sldId id="453"/>
            <p14:sldId id="445"/>
            <p14:sldId id="446"/>
            <p14:sldId id="447"/>
            <p14:sldId id="448"/>
            <p14:sldId id="449"/>
            <p14:sldId id="450"/>
            <p14:sldId id="451"/>
            <p14:sldId id="452"/>
          </p14:sldIdLst>
        </p14:section>
        <p14:section name="روش کار بودجه و زمانبندی" id="{28E0743D-1F20-4CE6-8CD9-98B37FC4D888}">
          <p14:sldIdLst>
            <p14:sldId id="454"/>
            <p14:sldId id="455"/>
            <p14:sldId id="460"/>
            <p14:sldId id="456"/>
            <p14:sldId id="457"/>
            <p14:sldId id="459"/>
            <p14:sldId id="461"/>
            <p14:sldId id="462"/>
            <p14:sldId id="463"/>
            <p14:sldId id="464"/>
            <p14:sldId id="465"/>
            <p14:sldId id="466"/>
            <p14:sldId id="467"/>
            <p14:sldId id="468"/>
          </p14:sldIdLst>
        </p14:section>
        <p14:section name="انتشار نتایج" id="{E08602B9-3D3C-4E1B-BF4C-DCF0E7F05C40}">
          <p14:sldIdLst>
            <p14:sldId id="480"/>
            <p14:sldId id="481"/>
            <p14:sldId id="482"/>
            <p14:sldId id="483"/>
            <p14:sldId id="484"/>
            <p14:sldId id="469"/>
            <p14:sldId id="470"/>
            <p14:sldId id="471"/>
            <p14:sldId id="472"/>
            <p14:sldId id="473"/>
            <p14:sldId id="474"/>
          </p14:sldIdLst>
        </p14:section>
        <p14:section name="پایلوت" id="{974A1966-1861-4501-A507-E64D7A6C5F84}">
          <p14:sldIdLst>
            <p14:sldId id="475"/>
            <p14:sldId id="476"/>
            <p14:sldId id="477"/>
            <p14:sldId id="478"/>
            <p14:sldId id="4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38" autoAdjust="0"/>
    <p:restoredTop sz="92771" autoAdjust="0"/>
  </p:normalViewPr>
  <p:slideViewPr>
    <p:cSldViewPr snapToGrid="0">
      <p:cViewPr varScale="1">
        <p:scale>
          <a:sx n="107" d="100"/>
          <a:sy n="107" d="100"/>
        </p:scale>
        <p:origin x="132"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font" Target="fonts/font2.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font" Target="fonts/font13.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3.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font" Target="fonts/font14.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font" Target="fonts/font4.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font" Target="fonts/font16.fntdata"/><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6.fntdata"/><Relationship Id="rId179" Type="http://schemas.openxmlformats.org/officeDocument/2006/relationships/font" Target="fonts/font11.fntdata"/><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font" Target="fonts/font1.fntdata"/><Relationship Id="rId18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font" Target="fonts/font12.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font" Target="fonts/font7.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font" Target="fonts/font18.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font" Target="fonts/font8.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DB1BF-A56F-4B2F-A736-FB455CC6253A}" type="doc">
      <dgm:prSet loTypeId="urn:microsoft.com/office/officeart/2005/8/layout/equation2" loCatId="process" qsTypeId="urn:microsoft.com/office/officeart/2005/8/quickstyle/3d3" qsCatId="3D" csTypeId="urn:microsoft.com/office/officeart/2005/8/colors/accent1_2" csCatId="accent1" phldr="1"/>
      <dgm:spPr/>
      <dgm:t>
        <a:bodyPr/>
        <a:lstStyle/>
        <a:p>
          <a:endParaRPr lang="en-US"/>
        </a:p>
      </dgm:t>
    </dgm:pt>
    <dgm:pt modelId="{1D71A7CA-0C1D-4545-91DF-9C788723518B}">
      <dgm:prSet phldrT="[Text]" custT="1"/>
      <dgm:spPr/>
      <dgm:t>
        <a:bodyPr/>
        <a:lstStyle/>
        <a:p>
          <a:r>
            <a:rPr lang="fa-IR" sz="3200" dirty="0">
              <a:cs typeface="B Mitra" panose="00000400000000000000" pitchFamily="2" charset="-78"/>
            </a:rPr>
            <a:t>تولید برتر دانش</a:t>
          </a:r>
          <a:endParaRPr lang="en-US" sz="3200" dirty="0">
            <a:cs typeface="B Mitra" panose="00000400000000000000" pitchFamily="2" charset="-78"/>
          </a:endParaRPr>
        </a:p>
      </dgm:t>
    </dgm:pt>
    <dgm:pt modelId="{9A765816-C5DD-427B-B040-C84BCC57BB4E}" type="parTrans" cxnId="{588EDEC2-A7D2-43F7-9F7A-FC017DB1D4D1}">
      <dgm:prSet/>
      <dgm:spPr/>
      <dgm:t>
        <a:bodyPr/>
        <a:lstStyle/>
        <a:p>
          <a:endParaRPr lang="en-US" sz="1200">
            <a:cs typeface="B Mitra" panose="00000400000000000000" pitchFamily="2" charset="-78"/>
          </a:endParaRPr>
        </a:p>
      </dgm:t>
    </dgm:pt>
    <dgm:pt modelId="{52F53BA8-510D-4A56-A683-6E8E6C2000CE}" type="sibTrans" cxnId="{588EDEC2-A7D2-43F7-9F7A-FC017DB1D4D1}">
      <dgm:prSet custT="1"/>
      <dgm:spPr>
        <a:solidFill>
          <a:srgbClr val="FF0000"/>
        </a:solidFill>
      </dgm:spPr>
      <dgm:t>
        <a:bodyPr/>
        <a:lstStyle/>
        <a:p>
          <a:endParaRPr lang="en-US" sz="4000">
            <a:cs typeface="B Mitra" panose="00000400000000000000" pitchFamily="2" charset="-78"/>
          </a:endParaRPr>
        </a:p>
      </dgm:t>
    </dgm:pt>
    <dgm:pt modelId="{6FCFED83-D9DD-481C-8E3A-0DA05C751DBC}">
      <dgm:prSet phldrT="[Text]" custT="1"/>
      <dgm:spPr/>
      <dgm:t>
        <a:bodyPr/>
        <a:lstStyle/>
        <a:p>
          <a:r>
            <a:rPr lang="fa-IR" sz="4000" dirty="0">
              <a:cs typeface="B Mitra" panose="00000400000000000000" pitchFamily="2" charset="-78"/>
            </a:rPr>
            <a:t>مصرف و استفاده بهتر از دانش</a:t>
          </a:r>
          <a:endParaRPr lang="en-US" sz="4000" dirty="0">
            <a:cs typeface="B Mitra" panose="00000400000000000000" pitchFamily="2" charset="-78"/>
          </a:endParaRPr>
        </a:p>
      </dgm:t>
    </dgm:pt>
    <dgm:pt modelId="{3CD2CEE0-C52C-433D-9923-6D584CDF152D}" type="parTrans" cxnId="{6D677EB2-CE71-4DA5-9FF4-66E79770E995}">
      <dgm:prSet/>
      <dgm:spPr/>
      <dgm:t>
        <a:bodyPr/>
        <a:lstStyle/>
        <a:p>
          <a:endParaRPr lang="en-US" sz="1200">
            <a:cs typeface="B Mitra" panose="00000400000000000000" pitchFamily="2" charset="-78"/>
          </a:endParaRPr>
        </a:p>
      </dgm:t>
    </dgm:pt>
    <dgm:pt modelId="{80873F9E-D123-44AB-A7A5-2C8DFFCF8AFD}" type="sibTrans" cxnId="{6D677EB2-CE71-4DA5-9FF4-66E79770E995}">
      <dgm:prSet/>
      <dgm:spPr/>
      <dgm:t>
        <a:bodyPr/>
        <a:lstStyle/>
        <a:p>
          <a:endParaRPr lang="en-US" sz="1200">
            <a:cs typeface="B Mitra" panose="00000400000000000000" pitchFamily="2" charset="-78"/>
          </a:endParaRPr>
        </a:p>
      </dgm:t>
    </dgm:pt>
    <dgm:pt modelId="{5B1290C4-A399-409B-BE33-44B0DF9DAD29}">
      <dgm:prSet phldrT="[Text]" custT="1"/>
      <dgm:spPr/>
      <dgm:t>
        <a:bodyPr/>
        <a:lstStyle/>
        <a:p>
          <a:r>
            <a:rPr lang="fa-IR" sz="3200" dirty="0">
              <a:cs typeface="B Mitra" panose="00000400000000000000" pitchFamily="2" charset="-78"/>
            </a:rPr>
            <a:t>تولید دانش برتر</a:t>
          </a:r>
          <a:endParaRPr lang="en-US" sz="3200" dirty="0">
            <a:cs typeface="B Mitra" panose="00000400000000000000" pitchFamily="2" charset="-78"/>
          </a:endParaRPr>
        </a:p>
      </dgm:t>
    </dgm:pt>
    <dgm:pt modelId="{C2C1A425-D4E7-4170-B857-60388CE91002}" type="parTrans" cxnId="{753A2FE7-00A5-4AA6-8627-8D161D50157F}">
      <dgm:prSet/>
      <dgm:spPr/>
      <dgm:t>
        <a:bodyPr/>
        <a:lstStyle/>
        <a:p>
          <a:endParaRPr lang="en-US" sz="1100"/>
        </a:p>
      </dgm:t>
    </dgm:pt>
    <dgm:pt modelId="{4296ABC3-D085-4EFB-ACC4-46C9BEA60DAE}" type="sibTrans" cxnId="{753A2FE7-00A5-4AA6-8627-8D161D50157F}">
      <dgm:prSet custT="1"/>
      <dgm:spPr/>
      <dgm:t>
        <a:bodyPr/>
        <a:lstStyle/>
        <a:p>
          <a:endParaRPr lang="en-US" sz="1100"/>
        </a:p>
      </dgm:t>
    </dgm:pt>
    <dgm:pt modelId="{F1C5256F-044B-4BE5-BEEA-A524F32B4EBC}" type="pres">
      <dgm:prSet presAssocID="{BE2DB1BF-A56F-4B2F-A736-FB455CC6253A}" presName="Name0" presStyleCnt="0">
        <dgm:presLayoutVars>
          <dgm:dir/>
          <dgm:resizeHandles val="exact"/>
        </dgm:presLayoutVars>
      </dgm:prSet>
      <dgm:spPr/>
    </dgm:pt>
    <dgm:pt modelId="{5BA50989-C624-4371-A393-35E0A0619E86}" type="pres">
      <dgm:prSet presAssocID="{BE2DB1BF-A56F-4B2F-A736-FB455CC6253A}" presName="vNodes" presStyleCnt="0"/>
      <dgm:spPr/>
    </dgm:pt>
    <dgm:pt modelId="{70AB03E2-FB02-4A60-9A6F-847EA4EFBFB6}" type="pres">
      <dgm:prSet presAssocID="{5B1290C4-A399-409B-BE33-44B0DF9DAD29}" presName="node" presStyleLbl="node1" presStyleIdx="0" presStyleCnt="3">
        <dgm:presLayoutVars>
          <dgm:bulletEnabled val="1"/>
        </dgm:presLayoutVars>
      </dgm:prSet>
      <dgm:spPr/>
    </dgm:pt>
    <dgm:pt modelId="{5E924465-988B-47BE-AE50-EEAE47DC8E1D}" type="pres">
      <dgm:prSet presAssocID="{4296ABC3-D085-4EFB-ACC4-46C9BEA60DAE}" presName="spacerT" presStyleCnt="0"/>
      <dgm:spPr/>
    </dgm:pt>
    <dgm:pt modelId="{A569EA86-1488-4042-8990-84539F8AB0B2}" type="pres">
      <dgm:prSet presAssocID="{4296ABC3-D085-4EFB-ACC4-46C9BEA60DAE}" presName="sibTrans" presStyleLbl="sibTrans2D1" presStyleIdx="0" presStyleCnt="2"/>
      <dgm:spPr/>
    </dgm:pt>
    <dgm:pt modelId="{837A873D-26B2-4338-AFA3-76B23DD06533}" type="pres">
      <dgm:prSet presAssocID="{4296ABC3-D085-4EFB-ACC4-46C9BEA60DAE}" presName="spacerB" presStyleCnt="0"/>
      <dgm:spPr/>
    </dgm:pt>
    <dgm:pt modelId="{3EFA2CD6-0B78-4848-8430-B2935C2F163C}" type="pres">
      <dgm:prSet presAssocID="{1D71A7CA-0C1D-4545-91DF-9C788723518B}" presName="node" presStyleLbl="node1" presStyleIdx="1" presStyleCnt="3">
        <dgm:presLayoutVars>
          <dgm:bulletEnabled val="1"/>
        </dgm:presLayoutVars>
      </dgm:prSet>
      <dgm:spPr/>
    </dgm:pt>
    <dgm:pt modelId="{BD3C1197-9C06-4E53-8B83-1C52B6F7F718}" type="pres">
      <dgm:prSet presAssocID="{BE2DB1BF-A56F-4B2F-A736-FB455CC6253A}" presName="sibTransLast" presStyleLbl="sibTrans2D1" presStyleIdx="1" presStyleCnt="2" custScaleX="193143" custLinFactNeighborX="-31278" custLinFactNeighborY="-2815"/>
      <dgm:spPr/>
    </dgm:pt>
    <dgm:pt modelId="{2C8877E6-9A43-44F7-BBD6-F2625B914748}" type="pres">
      <dgm:prSet presAssocID="{BE2DB1BF-A56F-4B2F-A736-FB455CC6253A}" presName="connectorText" presStyleLbl="sibTrans2D1" presStyleIdx="1" presStyleCnt="2"/>
      <dgm:spPr/>
    </dgm:pt>
    <dgm:pt modelId="{F4F87956-8889-40AB-952C-4602A3233BB2}" type="pres">
      <dgm:prSet presAssocID="{BE2DB1BF-A56F-4B2F-A736-FB455CC6253A}" presName="lastNode" presStyleLbl="node1" presStyleIdx="2" presStyleCnt="3">
        <dgm:presLayoutVars>
          <dgm:bulletEnabled val="1"/>
        </dgm:presLayoutVars>
      </dgm:prSet>
      <dgm:spPr/>
    </dgm:pt>
  </dgm:ptLst>
  <dgm:cxnLst>
    <dgm:cxn modelId="{736F7B01-1E18-4536-B08D-D18EF87AF64B}" type="presOf" srcId="{52F53BA8-510D-4A56-A683-6E8E6C2000CE}" destId="{BD3C1197-9C06-4E53-8B83-1C52B6F7F718}" srcOrd="0" destOrd="0" presId="urn:microsoft.com/office/officeart/2005/8/layout/equation2"/>
    <dgm:cxn modelId="{E54AE029-89A3-4A09-85E4-2D14B2B0208C}" type="presOf" srcId="{1D71A7CA-0C1D-4545-91DF-9C788723518B}" destId="{3EFA2CD6-0B78-4848-8430-B2935C2F163C}" srcOrd="0" destOrd="0" presId="urn:microsoft.com/office/officeart/2005/8/layout/equation2"/>
    <dgm:cxn modelId="{2D59406C-DB1C-4733-A05C-07A468EF3AB2}" type="presOf" srcId="{52F53BA8-510D-4A56-A683-6E8E6C2000CE}" destId="{2C8877E6-9A43-44F7-BBD6-F2625B914748}" srcOrd="1" destOrd="0" presId="urn:microsoft.com/office/officeart/2005/8/layout/equation2"/>
    <dgm:cxn modelId="{8AB0DC9E-5EE8-4A65-B141-C48106849E31}" type="presOf" srcId="{6FCFED83-D9DD-481C-8E3A-0DA05C751DBC}" destId="{F4F87956-8889-40AB-952C-4602A3233BB2}" srcOrd="0" destOrd="0" presId="urn:microsoft.com/office/officeart/2005/8/layout/equation2"/>
    <dgm:cxn modelId="{60B163AB-3224-4F7E-8423-5273A0C398C6}" type="presOf" srcId="{5B1290C4-A399-409B-BE33-44B0DF9DAD29}" destId="{70AB03E2-FB02-4A60-9A6F-847EA4EFBFB6}" srcOrd="0" destOrd="0" presId="urn:microsoft.com/office/officeart/2005/8/layout/equation2"/>
    <dgm:cxn modelId="{6D677EB2-CE71-4DA5-9FF4-66E79770E995}" srcId="{BE2DB1BF-A56F-4B2F-A736-FB455CC6253A}" destId="{6FCFED83-D9DD-481C-8E3A-0DA05C751DBC}" srcOrd="2" destOrd="0" parTransId="{3CD2CEE0-C52C-433D-9923-6D584CDF152D}" sibTransId="{80873F9E-D123-44AB-A7A5-2C8DFFCF8AFD}"/>
    <dgm:cxn modelId="{588EDEC2-A7D2-43F7-9F7A-FC017DB1D4D1}" srcId="{BE2DB1BF-A56F-4B2F-A736-FB455CC6253A}" destId="{1D71A7CA-0C1D-4545-91DF-9C788723518B}" srcOrd="1" destOrd="0" parTransId="{9A765816-C5DD-427B-B040-C84BCC57BB4E}" sibTransId="{52F53BA8-510D-4A56-A683-6E8E6C2000CE}"/>
    <dgm:cxn modelId="{CFB9EFCD-61A7-4E72-A7C1-AD8427EAA019}" type="presOf" srcId="{4296ABC3-D085-4EFB-ACC4-46C9BEA60DAE}" destId="{A569EA86-1488-4042-8990-84539F8AB0B2}" srcOrd="0" destOrd="0" presId="urn:microsoft.com/office/officeart/2005/8/layout/equation2"/>
    <dgm:cxn modelId="{753A2FE7-00A5-4AA6-8627-8D161D50157F}" srcId="{BE2DB1BF-A56F-4B2F-A736-FB455CC6253A}" destId="{5B1290C4-A399-409B-BE33-44B0DF9DAD29}" srcOrd="0" destOrd="0" parTransId="{C2C1A425-D4E7-4170-B857-60388CE91002}" sibTransId="{4296ABC3-D085-4EFB-ACC4-46C9BEA60DAE}"/>
    <dgm:cxn modelId="{84BD08F2-8AD4-4B23-A42A-B59D88E7F7A4}" type="presOf" srcId="{BE2DB1BF-A56F-4B2F-A736-FB455CC6253A}" destId="{F1C5256F-044B-4BE5-BEEA-A524F32B4EBC}" srcOrd="0" destOrd="0" presId="urn:microsoft.com/office/officeart/2005/8/layout/equation2"/>
    <dgm:cxn modelId="{CFD142D5-1274-4235-AD44-A6D6CD3639A6}" type="presParOf" srcId="{F1C5256F-044B-4BE5-BEEA-A524F32B4EBC}" destId="{5BA50989-C624-4371-A393-35E0A0619E86}" srcOrd="0" destOrd="0" presId="urn:microsoft.com/office/officeart/2005/8/layout/equation2"/>
    <dgm:cxn modelId="{090A5C67-00BC-4587-B756-66FB42976828}" type="presParOf" srcId="{5BA50989-C624-4371-A393-35E0A0619E86}" destId="{70AB03E2-FB02-4A60-9A6F-847EA4EFBFB6}" srcOrd="0" destOrd="0" presId="urn:microsoft.com/office/officeart/2005/8/layout/equation2"/>
    <dgm:cxn modelId="{DED16212-0BEE-4F71-B02E-98144FDFBB5E}" type="presParOf" srcId="{5BA50989-C624-4371-A393-35E0A0619E86}" destId="{5E924465-988B-47BE-AE50-EEAE47DC8E1D}" srcOrd="1" destOrd="0" presId="urn:microsoft.com/office/officeart/2005/8/layout/equation2"/>
    <dgm:cxn modelId="{FE1C0A58-39F6-4C65-BFD0-0D11714EC45D}" type="presParOf" srcId="{5BA50989-C624-4371-A393-35E0A0619E86}" destId="{A569EA86-1488-4042-8990-84539F8AB0B2}" srcOrd="2" destOrd="0" presId="urn:microsoft.com/office/officeart/2005/8/layout/equation2"/>
    <dgm:cxn modelId="{B0A3C8B4-A7F2-459E-9C37-5DA8A3E6BBAF}" type="presParOf" srcId="{5BA50989-C624-4371-A393-35E0A0619E86}" destId="{837A873D-26B2-4338-AFA3-76B23DD06533}" srcOrd="3" destOrd="0" presId="urn:microsoft.com/office/officeart/2005/8/layout/equation2"/>
    <dgm:cxn modelId="{DEFBE482-B14C-4DD0-86F2-7F8217B79AB6}" type="presParOf" srcId="{5BA50989-C624-4371-A393-35E0A0619E86}" destId="{3EFA2CD6-0B78-4848-8430-B2935C2F163C}" srcOrd="4" destOrd="0" presId="urn:microsoft.com/office/officeart/2005/8/layout/equation2"/>
    <dgm:cxn modelId="{CCB7C88F-A1C0-4FBC-889F-CDB9745C6EF6}" type="presParOf" srcId="{F1C5256F-044B-4BE5-BEEA-A524F32B4EBC}" destId="{BD3C1197-9C06-4E53-8B83-1C52B6F7F718}" srcOrd="1" destOrd="0" presId="urn:microsoft.com/office/officeart/2005/8/layout/equation2"/>
    <dgm:cxn modelId="{BE106143-2600-46E1-9FD2-8B9DACD1A60D}" type="presParOf" srcId="{BD3C1197-9C06-4E53-8B83-1C52B6F7F718}" destId="{2C8877E6-9A43-44F7-BBD6-F2625B914748}" srcOrd="0" destOrd="0" presId="urn:microsoft.com/office/officeart/2005/8/layout/equation2"/>
    <dgm:cxn modelId="{49018CD3-36EE-4267-B898-C8E12FD69376}" type="presParOf" srcId="{F1C5256F-044B-4BE5-BEEA-A524F32B4EBC}" destId="{F4F87956-8889-40AB-952C-4602A3233BB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5BF32-DF8E-4C85-B66F-1EAB5422491A}" type="doc">
      <dgm:prSet loTypeId="urn:microsoft.com/office/officeart/2005/8/layout/venn1" loCatId="relationship" qsTypeId="urn:microsoft.com/office/officeart/2005/8/quickstyle/3d6" qsCatId="3D" csTypeId="urn:microsoft.com/office/officeart/2005/8/colors/colorful5" csCatId="colorful" phldr="1"/>
      <dgm:spPr/>
    </dgm:pt>
    <dgm:pt modelId="{6F8A35E7-7A40-4170-AF8D-6B0698DCF6F1}">
      <dgm:prSet phldrT="[Text]" custT="1"/>
      <dgm:spPr>
        <a:solidFill>
          <a:schemeClr val="accent4">
            <a:lumMod val="75000"/>
            <a:alpha val="50000"/>
          </a:schemeClr>
        </a:solidFill>
      </dgm:spPr>
      <dgm:t>
        <a:bodyPr/>
        <a:lstStyle/>
        <a:p>
          <a:r>
            <a:rPr lang="fa-IR" sz="2800" baseline="0" dirty="0">
              <a:latin typeface="Comic Sans MS" pitchFamily="66" charset="0"/>
              <a:cs typeface="Tahoma" pitchFamily="34" charset="0"/>
            </a:rPr>
            <a:t>انگيزه</a:t>
          </a:r>
          <a:endParaRPr lang="en-US" sz="2800" baseline="0" dirty="0">
            <a:latin typeface="Comic Sans MS" pitchFamily="66" charset="0"/>
            <a:cs typeface="Tahoma" pitchFamily="34" charset="0"/>
          </a:endParaRPr>
        </a:p>
      </dgm:t>
    </dgm:pt>
    <dgm:pt modelId="{1D915E9A-E125-4F31-8493-968CC6801E67}" type="parTrans" cxnId="{65938465-E71C-4F6F-A657-8707F348F8AC}">
      <dgm:prSet/>
      <dgm:spPr/>
      <dgm:t>
        <a:bodyPr/>
        <a:lstStyle/>
        <a:p>
          <a:endParaRPr lang="en-US" sz="2000"/>
        </a:p>
      </dgm:t>
    </dgm:pt>
    <dgm:pt modelId="{71202A67-00DB-4C17-B2B6-CBC27E2F8CC1}" type="sibTrans" cxnId="{65938465-E71C-4F6F-A657-8707F348F8AC}">
      <dgm:prSet/>
      <dgm:spPr/>
      <dgm:t>
        <a:bodyPr/>
        <a:lstStyle/>
        <a:p>
          <a:endParaRPr lang="en-US" sz="2000"/>
        </a:p>
      </dgm:t>
    </dgm:pt>
    <dgm:pt modelId="{4B50F6DA-3782-4B72-A08C-9CD1E4054B48}">
      <dgm:prSet phldrT="[Text]" custT="1"/>
      <dgm:spPr>
        <a:solidFill>
          <a:srgbClr val="FFC000">
            <a:alpha val="50000"/>
          </a:srgbClr>
        </a:solidFill>
      </dgm:spPr>
      <dgm:t>
        <a:bodyPr/>
        <a:lstStyle/>
        <a:p>
          <a:r>
            <a:rPr lang="fa-IR" sz="2800" baseline="0" dirty="0">
              <a:latin typeface="Comic Sans MS" pitchFamily="66" charset="0"/>
              <a:cs typeface="Tahoma" pitchFamily="34" charset="0"/>
            </a:rPr>
            <a:t>دانش</a:t>
          </a:r>
          <a:endParaRPr lang="en-US" sz="2800" baseline="0" dirty="0">
            <a:latin typeface="Comic Sans MS" pitchFamily="66" charset="0"/>
            <a:cs typeface="Tahoma" pitchFamily="34" charset="0"/>
          </a:endParaRPr>
        </a:p>
      </dgm:t>
    </dgm:pt>
    <dgm:pt modelId="{A2350809-3910-4BD9-9933-54F33977AA5F}" type="parTrans" cxnId="{84798343-0DB9-47F9-B513-88B4FD5BBECC}">
      <dgm:prSet/>
      <dgm:spPr/>
      <dgm:t>
        <a:bodyPr/>
        <a:lstStyle/>
        <a:p>
          <a:endParaRPr lang="en-US" sz="2000"/>
        </a:p>
      </dgm:t>
    </dgm:pt>
    <dgm:pt modelId="{7C698A67-BBBD-4019-93C6-6AA1CB459EF6}" type="sibTrans" cxnId="{84798343-0DB9-47F9-B513-88B4FD5BBECC}">
      <dgm:prSet/>
      <dgm:spPr/>
      <dgm:t>
        <a:bodyPr/>
        <a:lstStyle/>
        <a:p>
          <a:endParaRPr lang="en-US" sz="2000"/>
        </a:p>
      </dgm:t>
    </dgm:pt>
    <dgm:pt modelId="{9FBCB444-6517-420C-A022-902A16593F2C}">
      <dgm:prSet phldrT="[Text]" custT="1"/>
      <dgm:spPr/>
      <dgm:t>
        <a:bodyPr/>
        <a:lstStyle/>
        <a:p>
          <a:r>
            <a:rPr lang="fa-IR" sz="2800" baseline="0" dirty="0">
              <a:latin typeface="Comic Sans MS" pitchFamily="66" charset="0"/>
              <a:cs typeface="Tahoma" pitchFamily="34" charset="0"/>
            </a:rPr>
            <a:t>مهارت </a:t>
          </a:r>
        </a:p>
        <a:p>
          <a:r>
            <a:rPr lang="fa-IR" sz="2800" baseline="0" dirty="0">
              <a:latin typeface="Comic Sans MS" pitchFamily="66" charset="0"/>
              <a:cs typeface="Tahoma" pitchFamily="34" charset="0"/>
            </a:rPr>
            <a:t>تفکر</a:t>
          </a:r>
        </a:p>
        <a:p>
          <a:r>
            <a:rPr lang="fa-IR" sz="2800" baseline="0" dirty="0">
              <a:latin typeface="Comic Sans MS" pitchFamily="66" charset="0"/>
              <a:cs typeface="Tahoma" pitchFamily="34" charset="0"/>
            </a:rPr>
            <a:t>خلاق</a:t>
          </a:r>
          <a:endParaRPr lang="en-US" sz="2800" baseline="0" dirty="0">
            <a:latin typeface="Comic Sans MS" pitchFamily="66" charset="0"/>
            <a:cs typeface="Tahoma" pitchFamily="34" charset="0"/>
          </a:endParaRPr>
        </a:p>
      </dgm:t>
    </dgm:pt>
    <dgm:pt modelId="{CF5D0980-A212-4A1D-AF70-747EFD79E0A1}" type="parTrans" cxnId="{8307D7A6-1653-4E61-90A9-A7ED44072E98}">
      <dgm:prSet/>
      <dgm:spPr/>
      <dgm:t>
        <a:bodyPr/>
        <a:lstStyle/>
        <a:p>
          <a:endParaRPr lang="en-US" sz="2000"/>
        </a:p>
      </dgm:t>
    </dgm:pt>
    <dgm:pt modelId="{EC173197-A735-46BF-A777-F0002D2D981B}" type="sibTrans" cxnId="{8307D7A6-1653-4E61-90A9-A7ED44072E98}">
      <dgm:prSet/>
      <dgm:spPr/>
      <dgm:t>
        <a:bodyPr/>
        <a:lstStyle/>
        <a:p>
          <a:endParaRPr lang="en-US" sz="2000"/>
        </a:p>
      </dgm:t>
    </dgm:pt>
    <dgm:pt modelId="{5338D439-C783-4EAF-8EA9-D3FAFE811FB3}" type="pres">
      <dgm:prSet presAssocID="{8D45BF32-DF8E-4C85-B66F-1EAB5422491A}" presName="compositeShape" presStyleCnt="0">
        <dgm:presLayoutVars>
          <dgm:chMax val="7"/>
          <dgm:dir/>
          <dgm:resizeHandles val="exact"/>
        </dgm:presLayoutVars>
      </dgm:prSet>
      <dgm:spPr/>
    </dgm:pt>
    <dgm:pt modelId="{7DC552D7-F3BB-4534-8E9C-6F3879D75581}" type="pres">
      <dgm:prSet presAssocID="{6F8A35E7-7A40-4170-AF8D-6B0698DCF6F1}" presName="circ1" presStyleLbl="vennNode1" presStyleIdx="0" presStyleCnt="3" custScaleX="128809" custScaleY="135416"/>
      <dgm:spPr/>
    </dgm:pt>
    <dgm:pt modelId="{94CBCCAC-5A85-4F3E-915F-57C30E1F7CBD}" type="pres">
      <dgm:prSet presAssocID="{6F8A35E7-7A40-4170-AF8D-6B0698DCF6F1}" presName="circ1Tx" presStyleLbl="revTx" presStyleIdx="0" presStyleCnt="0">
        <dgm:presLayoutVars>
          <dgm:chMax val="0"/>
          <dgm:chPref val="0"/>
          <dgm:bulletEnabled val="1"/>
        </dgm:presLayoutVars>
      </dgm:prSet>
      <dgm:spPr/>
    </dgm:pt>
    <dgm:pt modelId="{E9FB48D6-99DC-47A0-9D12-B6EB6CD03EFA}" type="pres">
      <dgm:prSet presAssocID="{4B50F6DA-3782-4B72-A08C-9CD1E4054B48}" presName="circ2" presStyleLbl="vennNode1" presStyleIdx="1" presStyleCnt="3" custScaleX="128809" custScaleY="135416"/>
      <dgm:spPr/>
    </dgm:pt>
    <dgm:pt modelId="{AFCC3E28-FAF3-4D46-959F-6C951FD903B0}" type="pres">
      <dgm:prSet presAssocID="{4B50F6DA-3782-4B72-A08C-9CD1E4054B48}" presName="circ2Tx" presStyleLbl="revTx" presStyleIdx="0" presStyleCnt="0">
        <dgm:presLayoutVars>
          <dgm:chMax val="0"/>
          <dgm:chPref val="0"/>
          <dgm:bulletEnabled val="1"/>
        </dgm:presLayoutVars>
      </dgm:prSet>
      <dgm:spPr/>
    </dgm:pt>
    <dgm:pt modelId="{7D8645AE-32D7-4CB0-A4FF-1EE1219C257E}" type="pres">
      <dgm:prSet presAssocID="{9FBCB444-6517-420C-A022-902A16593F2C}" presName="circ3" presStyleLbl="vennNode1" presStyleIdx="2" presStyleCnt="3" custScaleX="128809" custScaleY="135416"/>
      <dgm:spPr/>
    </dgm:pt>
    <dgm:pt modelId="{18AFCADC-058A-48F4-9E68-D9A384E9DC0B}" type="pres">
      <dgm:prSet presAssocID="{9FBCB444-6517-420C-A022-902A16593F2C}" presName="circ3Tx" presStyleLbl="revTx" presStyleIdx="0" presStyleCnt="0">
        <dgm:presLayoutVars>
          <dgm:chMax val="0"/>
          <dgm:chPref val="0"/>
          <dgm:bulletEnabled val="1"/>
        </dgm:presLayoutVars>
      </dgm:prSet>
      <dgm:spPr/>
    </dgm:pt>
  </dgm:ptLst>
  <dgm:cxnLst>
    <dgm:cxn modelId="{66CDB908-2D17-41AD-815F-DD7A3A20592C}" type="presOf" srcId="{6F8A35E7-7A40-4170-AF8D-6B0698DCF6F1}" destId="{94CBCCAC-5A85-4F3E-915F-57C30E1F7CBD}" srcOrd="1" destOrd="0" presId="urn:microsoft.com/office/officeart/2005/8/layout/venn1"/>
    <dgm:cxn modelId="{DCD6D211-2143-4FB0-9A32-2B409A943AAA}" type="presOf" srcId="{6F8A35E7-7A40-4170-AF8D-6B0698DCF6F1}" destId="{7DC552D7-F3BB-4534-8E9C-6F3879D75581}" srcOrd="0" destOrd="0" presId="urn:microsoft.com/office/officeart/2005/8/layout/venn1"/>
    <dgm:cxn modelId="{CCF84814-9871-49E5-AACB-85BC9728672B}" type="presOf" srcId="{4B50F6DA-3782-4B72-A08C-9CD1E4054B48}" destId="{E9FB48D6-99DC-47A0-9D12-B6EB6CD03EFA}" srcOrd="0" destOrd="0" presId="urn:microsoft.com/office/officeart/2005/8/layout/venn1"/>
    <dgm:cxn modelId="{84798343-0DB9-47F9-B513-88B4FD5BBECC}" srcId="{8D45BF32-DF8E-4C85-B66F-1EAB5422491A}" destId="{4B50F6DA-3782-4B72-A08C-9CD1E4054B48}" srcOrd="1" destOrd="0" parTransId="{A2350809-3910-4BD9-9933-54F33977AA5F}" sibTransId="{7C698A67-BBBD-4019-93C6-6AA1CB459EF6}"/>
    <dgm:cxn modelId="{65938465-E71C-4F6F-A657-8707F348F8AC}" srcId="{8D45BF32-DF8E-4C85-B66F-1EAB5422491A}" destId="{6F8A35E7-7A40-4170-AF8D-6B0698DCF6F1}" srcOrd="0" destOrd="0" parTransId="{1D915E9A-E125-4F31-8493-968CC6801E67}" sibTransId="{71202A67-00DB-4C17-B2B6-CBC27E2F8CC1}"/>
    <dgm:cxn modelId="{004B8C4D-7184-4784-9E62-C5BD5CEC3DA8}" type="presOf" srcId="{8D45BF32-DF8E-4C85-B66F-1EAB5422491A}" destId="{5338D439-C783-4EAF-8EA9-D3FAFE811FB3}" srcOrd="0" destOrd="0" presId="urn:microsoft.com/office/officeart/2005/8/layout/venn1"/>
    <dgm:cxn modelId="{C486C894-664C-4567-BF61-37309795C430}" type="presOf" srcId="{9FBCB444-6517-420C-A022-902A16593F2C}" destId="{18AFCADC-058A-48F4-9E68-D9A384E9DC0B}" srcOrd="1" destOrd="0" presId="urn:microsoft.com/office/officeart/2005/8/layout/venn1"/>
    <dgm:cxn modelId="{8307D7A6-1653-4E61-90A9-A7ED44072E98}" srcId="{8D45BF32-DF8E-4C85-B66F-1EAB5422491A}" destId="{9FBCB444-6517-420C-A022-902A16593F2C}" srcOrd="2" destOrd="0" parTransId="{CF5D0980-A212-4A1D-AF70-747EFD79E0A1}" sibTransId="{EC173197-A735-46BF-A777-F0002D2D981B}"/>
    <dgm:cxn modelId="{D6E975C5-193C-4CD2-827A-78CD6689EE98}" type="presOf" srcId="{9FBCB444-6517-420C-A022-902A16593F2C}" destId="{7D8645AE-32D7-4CB0-A4FF-1EE1219C257E}" srcOrd="0" destOrd="0" presId="urn:microsoft.com/office/officeart/2005/8/layout/venn1"/>
    <dgm:cxn modelId="{2272C8FF-DE99-4165-BB1F-2737ED1C6FB2}" type="presOf" srcId="{4B50F6DA-3782-4B72-A08C-9CD1E4054B48}" destId="{AFCC3E28-FAF3-4D46-959F-6C951FD903B0}" srcOrd="1" destOrd="0" presId="urn:microsoft.com/office/officeart/2005/8/layout/venn1"/>
    <dgm:cxn modelId="{F29CB94D-4480-4DBE-ADD4-136F9C2F10E2}" type="presParOf" srcId="{5338D439-C783-4EAF-8EA9-D3FAFE811FB3}" destId="{7DC552D7-F3BB-4534-8E9C-6F3879D75581}" srcOrd="0" destOrd="0" presId="urn:microsoft.com/office/officeart/2005/8/layout/venn1"/>
    <dgm:cxn modelId="{03CE3E5E-D6F5-499A-9D2C-839A2E7BDFCB}" type="presParOf" srcId="{5338D439-C783-4EAF-8EA9-D3FAFE811FB3}" destId="{94CBCCAC-5A85-4F3E-915F-57C30E1F7CBD}" srcOrd="1" destOrd="0" presId="urn:microsoft.com/office/officeart/2005/8/layout/venn1"/>
    <dgm:cxn modelId="{FAAA3EFA-E9B6-46E2-86AD-63EFA3227B15}" type="presParOf" srcId="{5338D439-C783-4EAF-8EA9-D3FAFE811FB3}" destId="{E9FB48D6-99DC-47A0-9D12-B6EB6CD03EFA}" srcOrd="2" destOrd="0" presId="urn:microsoft.com/office/officeart/2005/8/layout/venn1"/>
    <dgm:cxn modelId="{39479385-A2C1-49C2-85F2-BCD2320D7295}" type="presParOf" srcId="{5338D439-C783-4EAF-8EA9-D3FAFE811FB3}" destId="{AFCC3E28-FAF3-4D46-959F-6C951FD903B0}" srcOrd="3" destOrd="0" presId="urn:microsoft.com/office/officeart/2005/8/layout/venn1"/>
    <dgm:cxn modelId="{64AB1A6B-CA6F-40EB-AC35-0F7CA93E65DD}" type="presParOf" srcId="{5338D439-C783-4EAF-8EA9-D3FAFE811FB3}" destId="{7D8645AE-32D7-4CB0-A4FF-1EE1219C257E}" srcOrd="4" destOrd="0" presId="urn:microsoft.com/office/officeart/2005/8/layout/venn1"/>
    <dgm:cxn modelId="{E6012404-501B-4EC4-B1E8-9C1A6C98C441}" type="presParOf" srcId="{5338D439-C783-4EAF-8EA9-D3FAFE811FB3}" destId="{18AFCADC-058A-48F4-9E68-D9A384E9DC0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B4A90-5790-427C-BE3E-ED8B723C875E}" type="doc">
      <dgm:prSet loTypeId="urn:microsoft.com/office/officeart/2005/8/layout/process5" loCatId="process" qsTypeId="urn:microsoft.com/office/officeart/2005/8/quickstyle/3d2" qsCatId="3D" csTypeId="urn:microsoft.com/office/officeart/2005/8/colors/colorful5" csCatId="colorful" phldr="1"/>
      <dgm:spPr/>
      <dgm:t>
        <a:bodyPr/>
        <a:lstStyle/>
        <a:p>
          <a:endParaRPr lang="en-US"/>
        </a:p>
      </dgm:t>
    </dgm:pt>
    <dgm:pt modelId="{2D6C9738-BEB6-4C6B-B317-1E9025083A8B}">
      <dgm:prSet phldrT="[Text]"/>
      <dgm:spPr/>
      <dgm:t>
        <a:bodyPr/>
        <a:lstStyle/>
        <a:p>
          <a:r>
            <a:rPr lang="fa-IR" dirty="0">
              <a:cs typeface="B Koodak" panose="00000700000000000000" pitchFamily="2" charset="-78"/>
            </a:rPr>
            <a:t>تامل</a:t>
          </a:r>
          <a:endParaRPr lang="en-US" dirty="0">
            <a:cs typeface="B Koodak" panose="00000700000000000000" pitchFamily="2" charset="-78"/>
          </a:endParaRPr>
        </a:p>
      </dgm:t>
    </dgm:pt>
    <dgm:pt modelId="{6CA932CB-4E22-49E0-A988-212EE271B92F}" type="parTrans" cxnId="{69B0B787-36AF-4FEE-A757-DE2BC56476A0}">
      <dgm:prSet/>
      <dgm:spPr/>
      <dgm:t>
        <a:bodyPr/>
        <a:lstStyle/>
        <a:p>
          <a:endParaRPr lang="en-US">
            <a:cs typeface="B Koodak" panose="00000700000000000000" pitchFamily="2" charset="-78"/>
          </a:endParaRPr>
        </a:p>
      </dgm:t>
    </dgm:pt>
    <dgm:pt modelId="{1A2A36D3-8466-4CCF-ADDA-BE4B92ED435D}" type="sibTrans" cxnId="{69B0B787-36AF-4FEE-A757-DE2BC56476A0}">
      <dgm:prSet/>
      <dgm:spPr/>
      <dgm:t>
        <a:bodyPr/>
        <a:lstStyle/>
        <a:p>
          <a:endParaRPr lang="en-US">
            <a:cs typeface="B Koodak" panose="00000700000000000000" pitchFamily="2" charset="-78"/>
          </a:endParaRPr>
        </a:p>
      </dgm:t>
    </dgm:pt>
    <dgm:pt modelId="{FA4AAB5D-D2DA-4AA6-BA92-854527DCF8F9}">
      <dgm:prSet phldrT="[Text]"/>
      <dgm:spPr/>
      <dgm:t>
        <a:bodyPr/>
        <a:lstStyle/>
        <a:p>
          <a:r>
            <a:rPr lang="fa-IR" dirty="0">
              <a:cs typeface="B Koodak" panose="00000700000000000000" pitchFamily="2" charset="-78"/>
            </a:rPr>
            <a:t>تفکر</a:t>
          </a:r>
          <a:endParaRPr lang="en-US" dirty="0">
            <a:cs typeface="B Koodak" panose="00000700000000000000" pitchFamily="2" charset="-78"/>
          </a:endParaRPr>
        </a:p>
      </dgm:t>
    </dgm:pt>
    <dgm:pt modelId="{7A2049EB-1C4F-4E8D-BB01-4E296D355B15}" type="parTrans" cxnId="{40A5E305-28CF-49AA-B0FD-F37027F5E7CD}">
      <dgm:prSet/>
      <dgm:spPr/>
      <dgm:t>
        <a:bodyPr/>
        <a:lstStyle/>
        <a:p>
          <a:endParaRPr lang="en-US">
            <a:cs typeface="B Koodak" panose="00000700000000000000" pitchFamily="2" charset="-78"/>
          </a:endParaRPr>
        </a:p>
      </dgm:t>
    </dgm:pt>
    <dgm:pt modelId="{84686E96-DEAA-40C5-B748-A17A24395D56}" type="sibTrans" cxnId="{40A5E305-28CF-49AA-B0FD-F37027F5E7CD}">
      <dgm:prSet/>
      <dgm:spPr/>
      <dgm:t>
        <a:bodyPr/>
        <a:lstStyle/>
        <a:p>
          <a:endParaRPr lang="en-US">
            <a:cs typeface="B Koodak" panose="00000700000000000000" pitchFamily="2" charset="-78"/>
          </a:endParaRPr>
        </a:p>
      </dgm:t>
    </dgm:pt>
    <dgm:pt modelId="{E53246F5-D3A0-4701-81D6-B3C3261CAFE5}">
      <dgm:prSet phldrT="[Text]"/>
      <dgm:spPr/>
      <dgm:t>
        <a:bodyPr/>
        <a:lstStyle/>
        <a:p>
          <a:r>
            <a:rPr lang="fa-IR" dirty="0">
              <a:cs typeface="B Koodak" panose="00000700000000000000" pitchFamily="2" charset="-78"/>
            </a:rPr>
            <a:t>تدبر/تعمق</a:t>
          </a:r>
          <a:endParaRPr lang="en-US" dirty="0">
            <a:cs typeface="B Koodak" panose="00000700000000000000" pitchFamily="2" charset="-78"/>
          </a:endParaRPr>
        </a:p>
      </dgm:t>
    </dgm:pt>
    <dgm:pt modelId="{75561828-FDA5-4462-9444-FC45884056D5}" type="parTrans" cxnId="{87D95A0C-7925-4419-B19E-C505E9A8512D}">
      <dgm:prSet/>
      <dgm:spPr/>
      <dgm:t>
        <a:bodyPr/>
        <a:lstStyle/>
        <a:p>
          <a:endParaRPr lang="en-US">
            <a:cs typeface="B Koodak" panose="00000700000000000000" pitchFamily="2" charset="-78"/>
          </a:endParaRPr>
        </a:p>
      </dgm:t>
    </dgm:pt>
    <dgm:pt modelId="{9D5DD5CC-8054-407F-ADB2-DA206594E0F0}" type="sibTrans" cxnId="{87D95A0C-7925-4419-B19E-C505E9A8512D}">
      <dgm:prSet/>
      <dgm:spPr/>
      <dgm:t>
        <a:bodyPr/>
        <a:lstStyle/>
        <a:p>
          <a:endParaRPr lang="en-US">
            <a:cs typeface="B Koodak" panose="00000700000000000000" pitchFamily="2" charset="-78"/>
          </a:endParaRPr>
        </a:p>
      </dgm:t>
    </dgm:pt>
    <dgm:pt modelId="{5876CD0B-36D7-42AC-8A26-909E0D676F93}">
      <dgm:prSet phldrT="[Text]"/>
      <dgm:spPr/>
      <dgm:t>
        <a:bodyPr/>
        <a:lstStyle/>
        <a:p>
          <a:r>
            <a:rPr lang="fa-IR" dirty="0">
              <a:cs typeface="B Koodak" panose="00000700000000000000" pitchFamily="2" charset="-78"/>
            </a:rPr>
            <a:t>تدبیر</a:t>
          </a:r>
          <a:endParaRPr lang="en-US" dirty="0">
            <a:cs typeface="B Koodak" panose="00000700000000000000" pitchFamily="2" charset="-78"/>
          </a:endParaRPr>
        </a:p>
      </dgm:t>
    </dgm:pt>
    <dgm:pt modelId="{ADA94F60-330C-4AE8-B499-804318C1BE99}" type="parTrans" cxnId="{109D7711-E0D9-4851-A762-094DF1AB4596}">
      <dgm:prSet/>
      <dgm:spPr/>
      <dgm:t>
        <a:bodyPr/>
        <a:lstStyle/>
        <a:p>
          <a:endParaRPr lang="en-US">
            <a:cs typeface="B Koodak" panose="00000700000000000000" pitchFamily="2" charset="-78"/>
          </a:endParaRPr>
        </a:p>
      </dgm:t>
    </dgm:pt>
    <dgm:pt modelId="{905A8D4C-1AE0-4B72-AC15-AC6AA2460256}" type="sibTrans" cxnId="{109D7711-E0D9-4851-A762-094DF1AB4596}">
      <dgm:prSet/>
      <dgm:spPr/>
      <dgm:t>
        <a:bodyPr/>
        <a:lstStyle/>
        <a:p>
          <a:endParaRPr lang="en-US">
            <a:cs typeface="B Koodak" panose="00000700000000000000" pitchFamily="2" charset="-78"/>
          </a:endParaRPr>
        </a:p>
      </dgm:t>
    </dgm:pt>
    <dgm:pt modelId="{1990E457-0A78-48FC-9339-A9E7B08916B9}">
      <dgm:prSet phldrT="[Text]"/>
      <dgm:spPr/>
      <dgm:t>
        <a:bodyPr/>
        <a:lstStyle/>
        <a:p>
          <a:r>
            <a:rPr lang="fa-IR" dirty="0">
              <a:cs typeface="B Koodak" panose="00000700000000000000" pitchFamily="2" charset="-78"/>
            </a:rPr>
            <a:t>تعقل</a:t>
          </a:r>
          <a:endParaRPr lang="en-US" dirty="0">
            <a:cs typeface="B Koodak" panose="00000700000000000000" pitchFamily="2" charset="-78"/>
          </a:endParaRPr>
        </a:p>
      </dgm:t>
    </dgm:pt>
    <dgm:pt modelId="{5EE554D8-B8DC-406F-80F9-319C6A2221BC}" type="parTrans" cxnId="{DE598596-ADC6-4E3C-9B41-CD7F5281B1EC}">
      <dgm:prSet/>
      <dgm:spPr/>
      <dgm:t>
        <a:bodyPr/>
        <a:lstStyle/>
        <a:p>
          <a:endParaRPr lang="en-US">
            <a:cs typeface="B Koodak" panose="00000700000000000000" pitchFamily="2" charset="-78"/>
          </a:endParaRPr>
        </a:p>
      </dgm:t>
    </dgm:pt>
    <dgm:pt modelId="{9F9982FE-A128-48DD-890D-090D793FC5D8}" type="sibTrans" cxnId="{DE598596-ADC6-4E3C-9B41-CD7F5281B1EC}">
      <dgm:prSet/>
      <dgm:spPr/>
      <dgm:t>
        <a:bodyPr/>
        <a:lstStyle/>
        <a:p>
          <a:endParaRPr lang="en-US">
            <a:cs typeface="B Koodak" panose="00000700000000000000" pitchFamily="2" charset="-78"/>
          </a:endParaRPr>
        </a:p>
      </dgm:t>
    </dgm:pt>
    <dgm:pt modelId="{998D45D4-8956-4C10-ADCD-041A02636940}">
      <dgm:prSet phldrT="[Text]"/>
      <dgm:spPr/>
      <dgm:t>
        <a:bodyPr/>
        <a:lstStyle/>
        <a:p>
          <a:r>
            <a:rPr lang="fa-IR" dirty="0">
              <a:cs typeface="B Koodak" panose="00000700000000000000" pitchFamily="2" charset="-78"/>
            </a:rPr>
            <a:t>تذکر</a:t>
          </a:r>
          <a:endParaRPr lang="en-US" dirty="0">
            <a:cs typeface="B Koodak" panose="00000700000000000000" pitchFamily="2" charset="-78"/>
          </a:endParaRPr>
        </a:p>
      </dgm:t>
    </dgm:pt>
    <dgm:pt modelId="{7563BF48-29DB-4C4A-8E68-5CABE3ACFF8D}" type="parTrans" cxnId="{B4A94C60-C60C-4E7F-826C-4AB8CA538F23}">
      <dgm:prSet/>
      <dgm:spPr/>
      <dgm:t>
        <a:bodyPr/>
        <a:lstStyle/>
        <a:p>
          <a:endParaRPr lang="en-US">
            <a:cs typeface="B Koodak" panose="00000700000000000000" pitchFamily="2" charset="-78"/>
          </a:endParaRPr>
        </a:p>
      </dgm:t>
    </dgm:pt>
    <dgm:pt modelId="{28F76796-9A26-4D0F-B514-A2BF5B9AA839}" type="sibTrans" cxnId="{B4A94C60-C60C-4E7F-826C-4AB8CA538F23}">
      <dgm:prSet/>
      <dgm:spPr/>
      <dgm:t>
        <a:bodyPr/>
        <a:lstStyle/>
        <a:p>
          <a:endParaRPr lang="en-US">
            <a:cs typeface="B Koodak" panose="00000700000000000000" pitchFamily="2" charset="-78"/>
          </a:endParaRPr>
        </a:p>
      </dgm:t>
    </dgm:pt>
    <dgm:pt modelId="{DF03B84D-E878-4ED8-8024-D7AB85D59DF6}" type="pres">
      <dgm:prSet presAssocID="{3A2B4A90-5790-427C-BE3E-ED8B723C875E}" presName="diagram" presStyleCnt="0">
        <dgm:presLayoutVars>
          <dgm:dir/>
          <dgm:resizeHandles val="exact"/>
        </dgm:presLayoutVars>
      </dgm:prSet>
      <dgm:spPr/>
    </dgm:pt>
    <dgm:pt modelId="{D8F049AE-A4F6-4C93-BF1E-954ECC771073}" type="pres">
      <dgm:prSet presAssocID="{2D6C9738-BEB6-4C6B-B317-1E9025083A8B}" presName="node" presStyleLbl="node1" presStyleIdx="0" presStyleCnt="6">
        <dgm:presLayoutVars>
          <dgm:bulletEnabled val="1"/>
        </dgm:presLayoutVars>
      </dgm:prSet>
      <dgm:spPr/>
    </dgm:pt>
    <dgm:pt modelId="{C4CD5D16-6374-4B53-A1D8-2C320426462D}" type="pres">
      <dgm:prSet presAssocID="{1A2A36D3-8466-4CCF-ADDA-BE4B92ED435D}" presName="sibTrans" presStyleLbl="sibTrans2D1" presStyleIdx="0" presStyleCnt="5"/>
      <dgm:spPr/>
    </dgm:pt>
    <dgm:pt modelId="{14217805-3929-4FD4-B3AA-AF2F7570CAB3}" type="pres">
      <dgm:prSet presAssocID="{1A2A36D3-8466-4CCF-ADDA-BE4B92ED435D}" presName="connectorText" presStyleLbl="sibTrans2D1" presStyleIdx="0" presStyleCnt="5"/>
      <dgm:spPr/>
    </dgm:pt>
    <dgm:pt modelId="{CB1E876C-0CAC-46FB-9430-9A4C7E606983}" type="pres">
      <dgm:prSet presAssocID="{FA4AAB5D-D2DA-4AA6-BA92-854527DCF8F9}" presName="node" presStyleLbl="node1" presStyleIdx="1" presStyleCnt="6">
        <dgm:presLayoutVars>
          <dgm:bulletEnabled val="1"/>
        </dgm:presLayoutVars>
      </dgm:prSet>
      <dgm:spPr/>
    </dgm:pt>
    <dgm:pt modelId="{857462B3-1358-4DCA-8E84-AD2C6FFCC57B}" type="pres">
      <dgm:prSet presAssocID="{84686E96-DEAA-40C5-B748-A17A24395D56}" presName="sibTrans" presStyleLbl="sibTrans2D1" presStyleIdx="1" presStyleCnt="5"/>
      <dgm:spPr/>
    </dgm:pt>
    <dgm:pt modelId="{AC5197D0-99FA-42AF-A932-3ECAFFF4CDD2}" type="pres">
      <dgm:prSet presAssocID="{84686E96-DEAA-40C5-B748-A17A24395D56}" presName="connectorText" presStyleLbl="sibTrans2D1" presStyleIdx="1" presStyleCnt="5"/>
      <dgm:spPr/>
    </dgm:pt>
    <dgm:pt modelId="{A3ED4B08-E7B5-4044-966E-96F73F87D490}" type="pres">
      <dgm:prSet presAssocID="{E53246F5-D3A0-4701-81D6-B3C3261CAFE5}" presName="node" presStyleLbl="node1" presStyleIdx="2" presStyleCnt="6">
        <dgm:presLayoutVars>
          <dgm:bulletEnabled val="1"/>
        </dgm:presLayoutVars>
      </dgm:prSet>
      <dgm:spPr/>
    </dgm:pt>
    <dgm:pt modelId="{1E4065E0-8D7E-4528-A08A-BF0087C40256}" type="pres">
      <dgm:prSet presAssocID="{9D5DD5CC-8054-407F-ADB2-DA206594E0F0}" presName="sibTrans" presStyleLbl="sibTrans2D1" presStyleIdx="2" presStyleCnt="5"/>
      <dgm:spPr/>
    </dgm:pt>
    <dgm:pt modelId="{FFF7678D-7BE1-4E59-9FBD-CB7F6BD75ABC}" type="pres">
      <dgm:prSet presAssocID="{9D5DD5CC-8054-407F-ADB2-DA206594E0F0}" presName="connectorText" presStyleLbl="sibTrans2D1" presStyleIdx="2" presStyleCnt="5"/>
      <dgm:spPr/>
    </dgm:pt>
    <dgm:pt modelId="{31B253F5-2BF8-4763-9EBE-E61EE2D96503}" type="pres">
      <dgm:prSet presAssocID="{5876CD0B-36D7-42AC-8A26-909E0D676F93}" presName="node" presStyleLbl="node1" presStyleIdx="3" presStyleCnt="6">
        <dgm:presLayoutVars>
          <dgm:bulletEnabled val="1"/>
        </dgm:presLayoutVars>
      </dgm:prSet>
      <dgm:spPr/>
    </dgm:pt>
    <dgm:pt modelId="{EA04F52B-3ADD-41D3-9ADA-9BE21767C940}" type="pres">
      <dgm:prSet presAssocID="{905A8D4C-1AE0-4B72-AC15-AC6AA2460256}" presName="sibTrans" presStyleLbl="sibTrans2D1" presStyleIdx="3" presStyleCnt="5"/>
      <dgm:spPr/>
    </dgm:pt>
    <dgm:pt modelId="{79F51334-8747-4062-B5C5-EF99AA52DD3E}" type="pres">
      <dgm:prSet presAssocID="{905A8D4C-1AE0-4B72-AC15-AC6AA2460256}" presName="connectorText" presStyleLbl="sibTrans2D1" presStyleIdx="3" presStyleCnt="5"/>
      <dgm:spPr/>
    </dgm:pt>
    <dgm:pt modelId="{63FF00B6-617C-4409-B214-0519F43C70EB}" type="pres">
      <dgm:prSet presAssocID="{1990E457-0A78-48FC-9339-A9E7B08916B9}" presName="node" presStyleLbl="node1" presStyleIdx="4" presStyleCnt="6">
        <dgm:presLayoutVars>
          <dgm:bulletEnabled val="1"/>
        </dgm:presLayoutVars>
      </dgm:prSet>
      <dgm:spPr/>
    </dgm:pt>
    <dgm:pt modelId="{722FA66C-4BC3-4583-8A72-87FE0C903722}" type="pres">
      <dgm:prSet presAssocID="{9F9982FE-A128-48DD-890D-090D793FC5D8}" presName="sibTrans" presStyleLbl="sibTrans2D1" presStyleIdx="4" presStyleCnt="5"/>
      <dgm:spPr/>
    </dgm:pt>
    <dgm:pt modelId="{3F985BC8-7EB5-4DAB-BC47-2C17EB6E14EC}" type="pres">
      <dgm:prSet presAssocID="{9F9982FE-A128-48DD-890D-090D793FC5D8}" presName="connectorText" presStyleLbl="sibTrans2D1" presStyleIdx="4" presStyleCnt="5"/>
      <dgm:spPr/>
    </dgm:pt>
    <dgm:pt modelId="{2B7F165B-317E-47F2-86B1-6405D151AF16}" type="pres">
      <dgm:prSet presAssocID="{998D45D4-8956-4C10-ADCD-041A02636940}" presName="node" presStyleLbl="node1" presStyleIdx="5" presStyleCnt="6">
        <dgm:presLayoutVars>
          <dgm:bulletEnabled val="1"/>
        </dgm:presLayoutVars>
      </dgm:prSet>
      <dgm:spPr/>
    </dgm:pt>
  </dgm:ptLst>
  <dgm:cxnLst>
    <dgm:cxn modelId="{9474D300-403F-4716-9081-BECF1A5914D9}" type="presOf" srcId="{1A2A36D3-8466-4CCF-ADDA-BE4B92ED435D}" destId="{C4CD5D16-6374-4B53-A1D8-2C320426462D}" srcOrd="0" destOrd="0" presId="urn:microsoft.com/office/officeart/2005/8/layout/process5"/>
    <dgm:cxn modelId="{6FBFD900-2018-406A-B014-1D3330DEB774}" type="presOf" srcId="{E53246F5-D3A0-4701-81D6-B3C3261CAFE5}" destId="{A3ED4B08-E7B5-4044-966E-96F73F87D490}" srcOrd="0" destOrd="0" presId="urn:microsoft.com/office/officeart/2005/8/layout/process5"/>
    <dgm:cxn modelId="{40A5E305-28CF-49AA-B0FD-F37027F5E7CD}" srcId="{3A2B4A90-5790-427C-BE3E-ED8B723C875E}" destId="{FA4AAB5D-D2DA-4AA6-BA92-854527DCF8F9}" srcOrd="1" destOrd="0" parTransId="{7A2049EB-1C4F-4E8D-BB01-4E296D355B15}" sibTransId="{84686E96-DEAA-40C5-B748-A17A24395D56}"/>
    <dgm:cxn modelId="{87D95A0C-7925-4419-B19E-C505E9A8512D}" srcId="{3A2B4A90-5790-427C-BE3E-ED8B723C875E}" destId="{E53246F5-D3A0-4701-81D6-B3C3261CAFE5}" srcOrd="2" destOrd="0" parTransId="{75561828-FDA5-4462-9444-FC45884056D5}" sibTransId="{9D5DD5CC-8054-407F-ADB2-DA206594E0F0}"/>
    <dgm:cxn modelId="{109D7711-E0D9-4851-A762-094DF1AB4596}" srcId="{3A2B4A90-5790-427C-BE3E-ED8B723C875E}" destId="{5876CD0B-36D7-42AC-8A26-909E0D676F93}" srcOrd="3" destOrd="0" parTransId="{ADA94F60-330C-4AE8-B499-804318C1BE99}" sibTransId="{905A8D4C-1AE0-4B72-AC15-AC6AA2460256}"/>
    <dgm:cxn modelId="{CBE5A223-C63E-45A8-92FB-BC5CA6EF1CD3}" type="presOf" srcId="{1A2A36D3-8466-4CCF-ADDA-BE4B92ED435D}" destId="{14217805-3929-4FD4-B3AA-AF2F7570CAB3}" srcOrd="1" destOrd="0" presId="urn:microsoft.com/office/officeart/2005/8/layout/process5"/>
    <dgm:cxn modelId="{AA731B31-ECC1-4E8B-A5AC-493EA59D3116}" type="presOf" srcId="{9F9982FE-A128-48DD-890D-090D793FC5D8}" destId="{3F985BC8-7EB5-4DAB-BC47-2C17EB6E14EC}" srcOrd="1" destOrd="0" presId="urn:microsoft.com/office/officeart/2005/8/layout/process5"/>
    <dgm:cxn modelId="{83DAB55E-B786-4D34-A8CB-BBB78910FC0D}" type="presOf" srcId="{1990E457-0A78-48FC-9339-A9E7B08916B9}" destId="{63FF00B6-617C-4409-B214-0519F43C70EB}" srcOrd="0" destOrd="0" presId="urn:microsoft.com/office/officeart/2005/8/layout/process5"/>
    <dgm:cxn modelId="{B4A94C60-C60C-4E7F-826C-4AB8CA538F23}" srcId="{3A2B4A90-5790-427C-BE3E-ED8B723C875E}" destId="{998D45D4-8956-4C10-ADCD-041A02636940}" srcOrd="5" destOrd="0" parTransId="{7563BF48-29DB-4C4A-8E68-5CABE3ACFF8D}" sibTransId="{28F76796-9A26-4D0F-B514-A2BF5B9AA839}"/>
    <dgm:cxn modelId="{9B07E247-7053-4606-982C-DDA48D96B741}" type="presOf" srcId="{905A8D4C-1AE0-4B72-AC15-AC6AA2460256}" destId="{79F51334-8747-4062-B5C5-EF99AA52DD3E}" srcOrd="1" destOrd="0" presId="urn:microsoft.com/office/officeart/2005/8/layout/process5"/>
    <dgm:cxn modelId="{B24C6A78-8B46-446A-9483-2EA9030C7449}" type="presOf" srcId="{FA4AAB5D-D2DA-4AA6-BA92-854527DCF8F9}" destId="{CB1E876C-0CAC-46FB-9430-9A4C7E606983}" srcOrd="0" destOrd="0" presId="urn:microsoft.com/office/officeart/2005/8/layout/process5"/>
    <dgm:cxn modelId="{EA81DE7A-7D21-4AAE-A30D-6E610DB816AF}" type="presOf" srcId="{5876CD0B-36D7-42AC-8A26-909E0D676F93}" destId="{31B253F5-2BF8-4763-9EBE-E61EE2D96503}" srcOrd="0" destOrd="0" presId="urn:microsoft.com/office/officeart/2005/8/layout/process5"/>
    <dgm:cxn modelId="{69B0B787-36AF-4FEE-A757-DE2BC56476A0}" srcId="{3A2B4A90-5790-427C-BE3E-ED8B723C875E}" destId="{2D6C9738-BEB6-4C6B-B317-1E9025083A8B}" srcOrd="0" destOrd="0" parTransId="{6CA932CB-4E22-49E0-A988-212EE271B92F}" sibTransId="{1A2A36D3-8466-4CCF-ADDA-BE4B92ED435D}"/>
    <dgm:cxn modelId="{DE598596-ADC6-4E3C-9B41-CD7F5281B1EC}" srcId="{3A2B4A90-5790-427C-BE3E-ED8B723C875E}" destId="{1990E457-0A78-48FC-9339-A9E7B08916B9}" srcOrd="4" destOrd="0" parTransId="{5EE554D8-B8DC-406F-80F9-319C6A2221BC}" sibTransId="{9F9982FE-A128-48DD-890D-090D793FC5D8}"/>
    <dgm:cxn modelId="{2C95B49B-1791-452D-856D-EA84F9CAE9EE}" type="presOf" srcId="{9F9982FE-A128-48DD-890D-090D793FC5D8}" destId="{722FA66C-4BC3-4583-8A72-87FE0C903722}" srcOrd="0" destOrd="0" presId="urn:microsoft.com/office/officeart/2005/8/layout/process5"/>
    <dgm:cxn modelId="{18227CA4-01D7-4225-951B-C4FC0BF259B1}" type="presOf" srcId="{998D45D4-8956-4C10-ADCD-041A02636940}" destId="{2B7F165B-317E-47F2-86B1-6405D151AF16}" srcOrd="0" destOrd="0" presId="urn:microsoft.com/office/officeart/2005/8/layout/process5"/>
    <dgm:cxn modelId="{6D69E9B0-1318-4B54-8230-8A79892AAA05}" type="presOf" srcId="{9D5DD5CC-8054-407F-ADB2-DA206594E0F0}" destId="{1E4065E0-8D7E-4528-A08A-BF0087C40256}" srcOrd="0" destOrd="0" presId="urn:microsoft.com/office/officeart/2005/8/layout/process5"/>
    <dgm:cxn modelId="{6DF855B1-0B66-4BC3-9673-4E2CE8ED3CF3}" type="presOf" srcId="{84686E96-DEAA-40C5-B748-A17A24395D56}" destId="{857462B3-1358-4DCA-8E84-AD2C6FFCC57B}" srcOrd="0" destOrd="0" presId="urn:microsoft.com/office/officeart/2005/8/layout/process5"/>
    <dgm:cxn modelId="{4D9F7DB3-BA4C-4065-A7AA-0CD3DA0911D8}" type="presOf" srcId="{905A8D4C-1AE0-4B72-AC15-AC6AA2460256}" destId="{EA04F52B-3ADD-41D3-9ADA-9BE21767C940}" srcOrd="0" destOrd="0" presId="urn:microsoft.com/office/officeart/2005/8/layout/process5"/>
    <dgm:cxn modelId="{6AF3AECA-5B17-46AE-A158-2BC208559586}" type="presOf" srcId="{2D6C9738-BEB6-4C6B-B317-1E9025083A8B}" destId="{D8F049AE-A4F6-4C93-BF1E-954ECC771073}" srcOrd="0" destOrd="0" presId="urn:microsoft.com/office/officeart/2005/8/layout/process5"/>
    <dgm:cxn modelId="{D316E6DE-5AAF-4759-8DE2-C09E438E63D7}" type="presOf" srcId="{3A2B4A90-5790-427C-BE3E-ED8B723C875E}" destId="{DF03B84D-E878-4ED8-8024-D7AB85D59DF6}" srcOrd="0" destOrd="0" presId="urn:microsoft.com/office/officeart/2005/8/layout/process5"/>
    <dgm:cxn modelId="{722EB9E9-DE93-497A-8F82-EA352F508A2E}" type="presOf" srcId="{9D5DD5CC-8054-407F-ADB2-DA206594E0F0}" destId="{FFF7678D-7BE1-4E59-9FBD-CB7F6BD75ABC}" srcOrd="1" destOrd="0" presId="urn:microsoft.com/office/officeart/2005/8/layout/process5"/>
    <dgm:cxn modelId="{FD9615F0-EF33-4C4B-8587-F705EC238FCB}" type="presOf" srcId="{84686E96-DEAA-40C5-B748-A17A24395D56}" destId="{AC5197D0-99FA-42AF-A932-3ECAFFF4CDD2}" srcOrd="1" destOrd="0" presId="urn:microsoft.com/office/officeart/2005/8/layout/process5"/>
    <dgm:cxn modelId="{A1E1AEC3-5528-45F1-9BE4-39716C96CB1D}" type="presParOf" srcId="{DF03B84D-E878-4ED8-8024-D7AB85D59DF6}" destId="{D8F049AE-A4F6-4C93-BF1E-954ECC771073}" srcOrd="0" destOrd="0" presId="urn:microsoft.com/office/officeart/2005/8/layout/process5"/>
    <dgm:cxn modelId="{40B3E568-0518-482D-8183-8D03A605418E}" type="presParOf" srcId="{DF03B84D-E878-4ED8-8024-D7AB85D59DF6}" destId="{C4CD5D16-6374-4B53-A1D8-2C320426462D}" srcOrd="1" destOrd="0" presId="urn:microsoft.com/office/officeart/2005/8/layout/process5"/>
    <dgm:cxn modelId="{46FDD55A-F6E9-4110-AF4E-0F8C65A92EAD}" type="presParOf" srcId="{C4CD5D16-6374-4B53-A1D8-2C320426462D}" destId="{14217805-3929-4FD4-B3AA-AF2F7570CAB3}" srcOrd="0" destOrd="0" presId="urn:microsoft.com/office/officeart/2005/8/layout/process5"/>
    <dgm:cxn modelId="{320D99AA-B4D2-4AF4-AFE6-BEA3D3909E28}" type="presParOf" srcId="{DF03B84D-E878-4ED8-8024-D7AB85D59DF6}" destId="{CB1E876C-0CAC-46FB-9430-9A4C7E606983}" srcOrd="2" destOrd="0" presId="urn:microsoft.com/office/officeart/2005/8/layout/process5"/>
    <dgm:cxn modelId="{33BA7DE8-FD8F-4E40-9876-7498405C3E0E}" type="presParOf" srcId="{DF03B84D-E878-4ED8-8024-D7AB85D59DF6}" destId="{857462B3-1358-4DCA-8E84-AD2C6FFCC57B}" srcOrd="3" destOrd="0" presId="urn:microsoft.com/office/officeart/2005/8/layout/process5"/>
    <dgm:cxn modelId="{31DCAD42-35AB-4FB3-8C41-10BA9B7270D3}" type="presParOf" srcId="{857462B3-1358-4DCA-8E84-AD2C6FFCC57B}" destId="{AC5197D0-99FA-42AF-A932-3ECAFFF4CDD2}" srcOrd="0" destOrd="0" presId="urn:microsoft.com/office/officeart/2005/8/layout/process5"/>
    <dgm:cxn modelId="{8B588600-38B2-4786-8FE6-8C0B17B33251}" type="presParOf" srcId="{DF03B84D-E878-4ED8-8024-D7AB85D59DF6}" destId="{A3ED4B08-E7B5-4044-966E-96F73F87D490}" srcOrd="4" destOrd="0" presId="urn:microsoft.com/office/officeart/2005/8/layout/process5"/>
    <dgm:cxn modelId="{CBE3A457-28CF-4175-94C4-B0E1F9DCA2BE}" type="presParOf" srcId="{DF03B84D-E878-4ED8-8024-D7AB85D59DF6}" destId="{1E4065E0-8D7E-4528-A08A-BF0087C40256}" srcOrd="5" destOrd="0" presId="urn:microsoft.com/office/officeart/2005/8/layout/process5"/>
    <dgm:cxn modelId="{F26CF92B-344D-488E-8DDD-6BE2CB394628}" type="presParOf" srcId="{1E4065E0-8D7E-4528-A08A-BF0087C40256}" destId="{FFF7678D-7BE1-4E59-9FBD-CB7F6BD75ABC}" srcOrd="0" destOrd="0" presId="urn:microsoft.com/office/officeart/2005/8/layout/process5"/>
    <dgm:cxn modelId="{46A7608B-E05A-4261-9848-FA16DD3790D7}" type="presParOf" srcId="{DF03B84D-E878-4ED8-8024-D7AB85D59DF6}" destId="{31B253F5-2BF8-4763-9EBE-E61EE2D96503}" srcOrd="6" destOrd="0" presId="urn:microsoft.com/office/officeart/2005/8/layout/process5"/>
    <dgm:cxn modelId="{CE2F52D3-0167-4791-B513-093C4AFB787E}" type="presParOf" srcId="{DF03B84D-E878-4ED8-8024-D7AB85D59DF6}" destId="{EA04F52B-3ADD-41D3-9ADA-9BE21767C940}" srcOrd="7" destOrd="0" presId="urn:microsoft.com/office/officeart/2005/8/layout/process5"/>
    <dgm:cxn modelId="{E10C2A11-6B01-4732-A60A-3F50332FF63F}" type="presParOf" srcId="{EA04F52B-3ADD-41D3-9ADA-9BE21767C940}" destId="{79F51334-8747-4062-B5C5-EF99AA52DD3E}" srcOrd="0" destOrd="0" presId="urn:microsoft.com/office/officeart/2005/8/layout/process5"/>
    <dgm:cxn modelId="{38B69365-0ADE-4A6D-940D-6CD91FB85301}" type="presParOf" srcId="{DF03B84D-E878-4ED8-8024-D7AB85D59DF6}" destId="{63FF00B6-617C-4409-B214-0519F43C70EB}" srcOrd="8" destOrd="0" presId="urn:microsoft.com/office/officeart/2005/8/layout/process5"/>
    <dgm:cxn modelId="{95AEC01B-BC3F-4490-8804-44472FFBC579}" type="presParOf" srcId="{DF03B84D-E878-4ED8-8024-D7AB85D59DF6}" destId="{722FA66C-4BC3-4583-8A72-87FE0C903722}" srcOrd="9" destOrd="0" presId="urn:microsoft.com/office/officeart/2005/8/layout/process5"/>
    <dgm:cxn modelId="{B5D3DACD-CD5B-492E-8112-BBBD4566E814}" type="presParOf" srcId="{722FA66C-4BC3-4583-8A72-87FE0C903722}" destId="{3F985BC8-7EB5-4DAB-BC47-2C17EB6E14EC}" srcOrd="0" destOrd="0" presId="urn:microsoft.com/office/officeart/2005/8/layout/process5"/>
    <dgm:cxn modelId="{1E9AB26A-DCFC-4D0C-AA32-41EA331BF361}" type="presParOf" srcId="{DF03B84D-E878-4ED8-8024-D7AB85D59DF6}" destId="{2B7F165B-317E-47F2-86B1-6405D151AF16}"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5F0895-A2DB-4F8C-AAE1-A95675C23DF2}"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en-US"/>
        </a:p>
      </dgm:t>
    </dgm:pt>
    <dgm:pt modelId="{B6BEBE95-5E7E-482A-A2D3-0A422B9A33E9}">
      <dgm:prSet phldrT="[Text]" custT="1"/>
      <dgm:spPr/>
      <dgm:t>
        <a:bodyPr/>
        <a:lstStyle/>
        <a:p>
          <a:r>
            <a:rPr lang="fa-IR" sz="3000" dirty="0">
              <a:effectLst>
                <a:outerShdw blurRad="38100" dist="38100" dir="2700000" algn="tl">
                  <a:srgbClr val="000000">
                    <a:alpha val="43137"/>
                  </a:srgbClr>
                </a:outerShdw>
              </a:effectLst>
              <a:cs typeface="B Roya" panose="00000400000000000000" pitchFamily="2" charset="-78"/>
            </a:rPr>
            <a:t>علم: کسب معرفت از طریق تجربه</a:t>
          </a:r>
          <a:endParaRPr lang="en-US" sz="3000" dirty="0">
            <a:effectLst>
              <a:outerShdw blurRad="38100" dist="38100" dir="2700000" algn="tl">
                <a:srgbClr val="000000">
                  <a:alpha val="43137"/>
                </a:srgbClr>
              </a:outerShdw>
            </a:effectLst>
            <a:cs typeface="B Roya" panose="00000400000000000000" pitchFamily="2" charset="-78"/>
          </a:endParaRPr>
        </a:p>
      </dgm:t>
    </dgm:pt>
    <dgm:pt modelId="{A87515A2-7FDC-48EB-A291-32ECACD38EFA}" type="parTrans" cxnId="{137BAD20-C081-48A2-A671-659FC9B13446}">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51A984F4-BE82-46E6-944C-3FDBE3429941}" type="sibTrans" cxnId="{137BAD20-C081-48A2-A671-659FC9B13446}">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5215F515-50C4-4A98-B1B3-BB518CF829B9}">
      <dgm:prSet phldrT="[Text]" custT="1"/>
      <dgm:spPr/>
      <dgm:t>
        <a:bodyPr/>
        <a:lstStyle/>
        <a:p>
          <a:r>
            <a:rPr lang="fa-IR" sz="3000" dirty="0">
              <a:effectLst>
                <a:outerShdw blurRad="38100" dist="38100" dir="2700000" algn="tl">
                  <a:srgbClr val="000000">
                    <a:alpha val="43137"/>
                  </a:srgbClr>
                </a:outerShdw>
              </a:effectLst>
              <a:cs typeface="B Roya" panose="00000400000000000000" pitchFamily="2" charset="-78"/>
            </a:rPr>
            <a:t>فلسفه: کسب معرفت از طریق استدلالهای عقلی</a:t>
          </a:r>
          <a:endParaRPr lang="en-US" sz="3000" dirty="0">
            <a:effectLst>
              <a:outerShdw blurRad="38100" dist="38100" dir="2700000" algn="tl">
                <a:srgbClr val="000000">
                  <a:alpha val="43137"/>
                </a:srgbClr>
              </a:outerShdw>
            </a:effectLst>
            <a:cs typeface="B Roya" panose="00000400000000000000" pitchFamily="2" charset="-78"/>
          </a:endParaRPr>
        </a:p>
      </dgm:t>
    </dgm:pt>
    <dgm:pt modelId="{6EE6D7D1-E5C1-4828-978A-3DB843F51A46}" type="parTrans" cxnId="{0AF7AACD-C57C-4067-B378-6AA7E59A2E67}">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28649A25-25AB-468E-8EC2-E2E6ADC50BD4}" type="sibTrans" cxnId="{0AF7AACD-C57C-4067-B378-6AA7E59A2E67}">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97392294-5A6C-45A1-AE3A-5B682FB26E3B}">
      <dgm:prSet phldrT="[Text]" custT="1"/>
      <dgm:spPr/>
      <dgm:t>
        <a:bodyPr/>
        <a:lstStyle/>
        <a:p>
          <a:r>
            <a:rPr lang="fa-IR" sz="3000" dirty="0">
              <a:effectLst>
                <a:outerShdw blurRad="38100" dist="38100" dir="2700000" algn="tl">
                  <a:srgbClr val="000000">
                    <a:alpha val="43137"/>
                  </a:srgbClr>
                </a:outerShdw>
              </a:effectLst>
              <a:cs typeface="B Roya" panose="00000400000000000000" pitchFamily="2" charset="-78"/>
            </a:rPr>
            <a:t>شهود: کسب معرفت از طریق غیرمتعارف و شخصی</a:t>
          </a:r>
          <a:endParaRPr lang="en-US" sz="3000" dirty="0">
            <a:effectLst>
              <a:outerShdw blurRad="38100" dist="38100" dir="2700000" algn="tl">
                <a:srgbClr val="000000">
                  <a:alpha val="43137"/>
                </a:srgbClr>
              </a:outerShdw>
            </a:effectLst>
            <a:cs typeface="B Roya" panose="00000400000000000000" pitchFamily="2" charset="-78"/>
          </a:endParaRPr>
        </a:p>
      </dgm:t>
    </dgm:pt>
    <dgm:pt modelId="{493813F3-6588-400A-9380-49400182650D}" type="parTrans" cxnId="{F078CC8A-51E4-43D3-8B84-C00D8EA5B2DA}">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B62044AD-9325-4049-B3FB-F5E88F980959}" type="sibTrans" cxnId="{F078CC8A-51E4-43D3-8B84-C00D8EA5B2DA}">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D87341C4-36C6-4162-9CB6-72A874649A34}">
      <dgm:prSet phldrT="[Text]" custT="1"/>
      <dgm:spPr/>
      <dgm:t>
        <a:bodyPr/>
        <a:lstStyle/>
        <a:p>
          <a:r>
            <a:rPr lang="fa-IR" sz="3000" dirty="0">
              <a:effectLst>
                <a:outerShdw blurRad="38100" dist="38100" dir="2700000" algn="tl">
                  <a:srgbClr val="000000">
                    <a:alpha val="43137"/>
                  </a:srgbClr>
                </a:outerShdw>
              </a:effectLst>
              <a:cs typeface="B Roya" panose="00000400000000000000" pitchFamily="2" charset="-78"/>
            </a:rPr>
            <a:t>هنر: معرفت زیبایی‌شناسی</a:t>
          </a:r>
          <a:endParaRPr lang="en-US" sz="3000" dirty="0">
            <a:effectLst>
              <a:outerShdw blurRad="38100" dist="38100" dir="2700000" algn="tl">
                <a:srgbClr val="000000">
                  <a:alpha val="43137"/>
                </a:srgbClr>
              </a:outerShdw>
            </a:effectLst>
            <a:cs typeface="B Roya" panose="00000400000000000000" pitchFamily="2" charset="-78"/>
          </a:endParaRPr>
        </a:p>
      </dgm:t>
    </dgm:pt>
    <dgm:pt modelId="{F59DD684-35B8-4B02-8AFF-BB08B867E020}" type="parTrans" cxnId="{D5694277-4109-4E34-B424-7707A686C470}">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4C85F35E-2BFA-4D16-A083-6E562A751B2C}" type="sibTrans" cxnId="{D5694277-4109-4E34-B424-7707A686C470}">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54DD710E-CCF6-4A03-9206-22DE2E6341BF}" type="pres">
      <dgm:prSet presAssocID="{0C5F0895-A2DB-4F8C-AAE1-A95675C23DF2}" presName="matrix" presStyleCnt="0">
        <dgm:presLayoutVars>
          <dgm:chMax val="1"/>
          <dgm:dir/>
          <dgm:resizeHandles val="exact"/>
        </dgm:presLayoutVars>
      </dgm:prSet>
      <dgm:spPr/>
    </dgm:pt>
    <dgm:pt modelId="{6C628F4F-E070-4FF8-84C5-9410D954F158}" type="pres">
      <dgm:prSet presAssocID="{0C5F0895-A2DB-4F8C-AAE1-A95675C23DF2}" presName="diamond" presStyleLbl="bgShp" presStyleIdx="0" presStyleCnt="1"/>
      <dgm:spPr/>
    </dgm:pt>
    <dgm:pt modelId="{D54DF6CE-8309-4E85-B59C-DCEA83FF4B93}" type="pres">
      <dgm:prSet presAssocID="{0C5F0895-A2DB-4F8C-AAE1-A95675C23DF2}" presName="quad1" presStyleLbl="node1" presStyleIdx="0" presStyleCnt="4">
        <dgm:presLayoutVars>
          <dgm:chMax val="0"/>
          <dgm:chPref val="0"/>
          <dgm:bulletEnabled val="1"/>
        </dgm:presLayoutVars>
      </dgm:prSet>
      <dgm:spPr/>
    </dgm:pt>
    <dgm:pt modelId="{4DF1DE7B-94AF-4805-B89B-FF5E05C06F0F}" type="pres">
      <dgm:prSet presAssocID="{0C5F0895-A2DB-4F8C-AAE1-A95675C23DF2}" presName="quad2" presStyleLbl="node1" presStyleIdx="1" presStyleCnt="4">
        <dgm:presLayoutVars>
          <dgm:chMax val="0"/>
          <dgm:chPref val="0"/>
          <dgm:bulletEnabled val="1"/>
        </dgm:presLayoutVars>
      </dgm:prSet>
      <dgm:spPr/>
    </dgm:pt>
    <dgm:pt modelId="{203F0F37-5127-4777-BD2D-0B8DFE96DAF0}" type="pres">
      <dgm:prSet presAssocID="{0C5F0895-A2DB-4F8C-AAE1-A95675C23DF2}" presName="quad3" presStyleLbl="node1" presStyleIdx="2" presStyleCnt="4">
        <dgm:presLayoutVars>
          <dgm:chMax val="0"/>
          <dgm:chPref val="0"/>
          <dgm:bulletEnabled val="1"/>
        </dgm:presLayoutVars>
      </dgm:prSet>
      <dgm:spPr/>
    </dgm:pt>
    <dgm:pt modelId="{FAD29830-C962-4B75-ADAE-86F3C9F6096C}" type="pres">
      <dgm:prSet presAssocID="{0C5F0895-A2DB-4F8C-AAE1-A95675C23DF2}" presName="quad4" presStyleLbl="node1" presStyleIdx="3" presStyleCnt="4">
        <dgm:presLayoutVars>
          <dgm:chMax val="0"/>
          <dgm:chPref val="0"/>
          <dgm:bulletEnabled val="1"/>
        </dgm:presLayoutVars>
      </dgm:prSet>
      <dgm:spPr/>
    </dgm:pt>
  </dgm:ptLst>
  <dgm:cxnLst>
    <dgm:cxn modelId="{137BAD20-C081-48A2-A671-659FC9B13446}" srcId="{0C5F0895-A2DB-4F8C-AAE1-A95675C23DF2}" destId="{B6BEBE95-5E7E-482A-A2D3-0A422B9A33E9}" srcOrd="0" destOrd="0" parTransId="{A87515A2-7FDC-48EB-A291-32ECACD38EFA}" sibTransId="{51A984F4-BE82-46E6-944C-3FDBE3429941}"/>
    <dgm:cxn modelId="{37EC8F43-D04C-4A09-9E9A-1C10ACF63A5A}" type="presOf" srcId="{97392294-5A6C-45A1-AE3A-5B682FB26E3B}" destId="{203F0F37-5127-4777-BD2D-0B8DFE96DAF0}" srcOrd="0" destOrd="0" presId="urn:microsoft.com/office/officeart/2005/8/layout/matrix3"/>
    <dgm:cxn modelId="{3E333967-58C7-4928-A0FB-047B8F754CFC}" type="presOf" srcId="{B6BEBE95-5E7E-482A-A2D3-0A422B9A33E9}" destId="{D54DF6CE-8309-4E85-B59C-DCEA83FF4B93}" srcOrd="0" destOrd="0" presId="urn:microsoft.com/office/officeart/2005/8/layout/matrix3"/>
    <dgm:cxn modelId="{D5694277-4109-4E34-B424-7707A686C470}" srcId="{0C5F0895-A2DB-4F8C-AAE1-A95675C23DF2}" destId="{D87341C4-36C6-4162-9CB6-72A874649A34}" srcOrd="3" destOrd="0" parTransId="{F59DD684-35B8-4B02-8AFF-BB08B867E020}" sibTransId="{4C85F35E-2BFA-4D16-A083-6E562A751B2C}"/>
    <dgm:cxn modelId="{F078CC8A-51E4-43D3-8B84-C00D8EA5B2DA}" srcId="{0C5F0895-A2DB-4F8C-AAE1-A95675C23DF2}" destId="{97392294-5A6C-45A1-AE3A-5B682FB26E3B}" srcOrd="2" destOrd="0" parTransId="{493813F3-6588-400A-9380-49400182650D}" sibTransId="{B62044AD-9325-4049-B3FB-F5E88F980959}"/>
    <dgm:cxn modelId="{895F19C1-C3F9-4A08-9B57-DFA270BDFD01}" type="presOf" srcId="{D87341C4-36C6-4162-9CB6-72A874649A34}" destId="{FAD29830-C962-4B75-ADAE-86F3C9F6096C}" srcOrd="0" destOrd="0" presId="urn:microsoft.com/office/officeart/2005/8/layout/matrix3"/>
    <dgm:cxn modelId="{0AF7AACD-C57C-4067-B378-6AA7E59A2E67}" srcId="{0C5F0895-A2DB-4F8C-AAE1-A95675C23DF2}" destId="{5215F515-50C4-4A98-B1B3-BB518CF829B9}" srcOrd="1" destOrd="0" parTransId="{6EE6D7D1-E5C1-4828-978A-3DB843F51A46}" sibTransId="{28649A25-25AB-468E-8EC2-E2E6ADC50BD4}"/>
    <dgm:cxn modelId="{698B4ECF-D3C1-4B17-89F1-063655830C29}" type="presOf" srcId="{5215F515-50C4-4A98-B1B3-BB518CF829B9}" destId="{4DF1DE7B-94AF-4805-B89B-FF5E05C06F0F}" srcOrd="0" destOrd="0" presId="urn:microsoft.com/office/officeart/2005/8/layout/matrix3"/>
    <dgm:cxn modelId="{466806D8-D35F-426C-AA16-4B0B8FD32E77}" type="presOf" srcId="{0C5F0895-A2DB-4F8C-AAE1-A95675C23DF2}" destId="{54DD710E-CCF6-4A03-9206-22DE2E6341BF}" srcOrd="0" destOrd="0" presId="urn:microsoft.com/office/officeart/2005/8/layout/matrix3"/>
    <dgm:cxn modelId="{614A4C1B-0E40-4FAB-8CBB-66CFC76A8563}" type="presParOf" srcId="{54DD710E-CCF6-4A03-9206-22DE2E6341BF}" destId="{6C628F4F-E070-4FF8-84C5-9410D954F158}" srcOrd="0" destOrd="0" presId="urn:microsoft.com/office/officeart/2005/8/layout/matrix3"/>
    <dgm:cxn modelId="{9A536F8D-719B-483A-80F2-BAF251AC7AD4}" type="presParOf" srcId="{54DD710E-CCF6-4A03-9206-22DE2E6341BF}" destId="{D54DF6CE-8309-4E85-B59C-DCEA83FF4B93}" srcOrd="1" destOrd="0" presId="urn:microsoft.com/office/officeart/2005/8/layout/matrix3"/>
    <dgm:cxn modelId="{720315F2-DEA8-40DE-8C83-976B6E7FBFA3}" type="presParOf" srcId="{54DD710E-CCF6-4A03-9206-22DE2E6341BF}" destId="{4DF1DE7B-94AF-4805-B89B-FF5E05C06F0F}" srcOrd="2" destOrd="0" presId="urn:microsoft.com/office/officeart/2005/8/layout/matrix3"/>
    <dgm:cxn modelId="{0E954B72-7A90-4CE3-8F3A-3B3F4F96C146}" type="presParOf" srcId="{54DD710E-CCF6-4A03-9206-22DE2E6341BF}" destId="{203F0F37-5127-4777-BD2D-0B8DFE96DAF0}" srcOrd="3" destOrd="0" presId="urn:microsoft.com/office/officeart/2005/8/layout/matrix3"/>
    <dgm:cxn modelId="{AE615905-1428-454B-A1C4-289411626827}" type="presParOf" srcId="{54DD710E-CCF6-4A03-9206-22DE2E6341BF}" destId="{FAD29830-C962-4B75-ADAE-86F3C9F6096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5F0895-A2DB-4F8C-AAE1-A95675C23DF2}"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en-US"/>
        </a:p>
      </dgm:t>
    </dgm:pt>
    <dgm:pt modelId="{B6BEBE95-5E7E-482A-A2D3-0A422B9A33E9}">
      <dgm:prSet phldrT="[Text]" custT="1"/>
      <dgm:spPr/>
      <dgm:t>
        <a:bodyPr/>
        <a:lstStyle/>
        <a:p>
          <a:r>
            <a:rPr lang="fa-IR" sz="6000" dirty="0">
              <a:effectLst>
                <a:outerShdw blurRad="38100" dist="38100" dir="2700000" algn="tl">
                  <a:srgbClr val="000000">
                    <a:alpha val="43137"/>
                  </a:srgbClr>
                </a:outerShdw>
              </a:effectLst>
              <a:cs typeface="B Roya" panose="00000400000000000000" pitchFamily="2" charset="-78"/>
            </a:rPr>
            <a:t>علم</a:t>
          </a:r>
        </a:p>
        <a:p>
          <a:endParaRPr lang="fa-IR" sz="6000" dirty="0">
            <a:effectLst>
              <a:outerShdw blurRad="38100" dist="38100" dir="2700000" algn="tl">
                <a:srgbClr val="000000">
                  <a:alpha val="43137"/>
                </a:srgbClr>
              </a:outerShdw>
            </a:effectLst>
            <a:cs typeface="B Roya" panose="00000400000000000000" pitchFamily="2" charset="-78"/>
          </a:endParaRPr>
        </a:p>
        <a:p>
          <a:endParaRPr lang="en-US" sz="6000" dirty="0">
            <a:effectLst>
              <a:outerShdw blurRad="38100" dist="38100" dir="2700000" algn="tl">
                <a:srgbClr val="000000">
                  <a:alpha val="43137"/>
                </a:srgbClr>
              </a:outerShdw>
            </a:effectLst>
            <a:cs typeface="B Roya" panose="00000400000000000000" pitchFamily="2" charset="-78"/>
          </a:endParaRPr>
        </a:p>
      </dgm:t>
    </dgm:pt>
    <dgm:pt modelId="{A87515A2-7FDC-48EB-A291-32ECACD38EFA}" type="parTrans" cxnId="{137BAD20-C081-48A2-A671-659FC9B13446}">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51A984F4-BE82-46E6-944C-3FDBE3429941}" type="sibTrans" cxnId="{137BAD20-C081-48A2-A671-659FC9B13446}">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5215F515-50C4-4A98-B1B3-BB518CF829B9}">
      <dgm:prSet phldrT="[Text]" custT="1"/>
      <dgm:spPr>
        <a:solidFill>
          <a:schemeClr val="bg1">
            <a:lumMod val="65000"/>
          </a:schemeClr>
        </a:solidFill>
      </dgm:spPr>
      <dgm:t>
        <a:bodyPr/>
        <a:lstStyle/>
        <a:p>
          <a:r>
            <a:rPr lang="fa-IR" sz="5400" dirty="0">
              <a:solidFill>
                <a:schemeClr val="bg1"/>
              </a:solidFill>
              <a:effectLst>
                <a:outerShdw blurRad="38100" dist="38100" dir="2700000" algn="tl">
                  <a:srgbClr val="000000">
                    <a:alpha val="43137"/>
                  </a:srgbClr>
                </a:outerShdw>
              </a:effectLst>
              <a:cs typeface="B Roya" panose="00000400000000000000" pitchFamily="2" charset="-78"/>
            </a:rPr>
            <a:t>فلسفه</a:t>
          </a:r>
          <a:endParaRPr lang="en-US" sz="5400" dirty="0">
            <a:solidFill>
              <a:schemeClr val="bg1"/>
            </a:solidFill>
            <a:effectLst>
              <a:outerShdw blurRad="38100" dist="38100" dir="2700000" algn="tl">
                <a:srgbClr val="000000">
                  <a:alpha val="43137"/>
                </a:srgbClr>
              </a:outerShdw>
            </a:effectLst>
            <a:cs typeface="B Roya" panose="00000400000000000000" pitchFamily="2" charset="-78"/>
          </a:endParaRPr>
        </a:p>
      </dgm:t>
    </dgm:pt>
    <dgm:pt modelId="{6EE6D7D1-E5C1-4828-978A-3DB843F51A46}" type="parTrans" cxnId="{0AF7AACD-C57C-4067-B378-6AA7E59A2E67}">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28649A25-25AB-468E-8EC2-E2E6ADC50BD4}" type="sibTrans" cxnId="{0AF7AACD-C57C-4067-B378-6AA7E59A2E67}">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97392294-5A6C-45A1-AE3A-5B682FB26E3B}">
      <dgm:prSet phldrT="[Text]" custT="1"/>
      <dgm:spPr>
        <a:solidFill>
          <a:schemeClr val="accent4">
            <a:lumMod val="60000"/>
            <a:lumOff val="40000"/>
          </a:schemeClr>
        </a:solidFill>
      </dgm:spPr>
      <dgm:t>
        <a:bodyPr/>
        <a:lstStyle/>
        <a:p>
          <a:r>
            <a:rPr lang="fa-IR" sz="5400" dirty="0">
              <a:solidFill>
                <a:schemeClr val="bg1"/>
              </a:solidFill>
              <a:effectLst>
                <a:outerShdw blurRad="38100" dist="38100" dir="2700000" algn="tl">
                  <a:srgbClr val="000000">
                    <a:alpha val="43137"/>
                  </a:srgbClr>
                </a:outerShdw>
              </a:effectLst>
              <a:cs typeface="B Roya" panose="00000400000000000000" pitchFamily="2" charset="-78"/>
            </a:rPr>
            <a:t>شهود</a:t>
          </a:r>
          <a:endParaRPr lang="en-US" sz="5400" dirty="0">
            <a:solidFill>
              <a:schemeClr val="bg1"/>
            </a:solidFill>
            <a:effectLst>
              <a:outerShdw blurRad="38100" dist="38100" dir="2700000" algn="tl">
                <a:srgbClr val="000000">
                  <a:alpha val="43137"/>
                </a:srgbClr>
              </a:outerShdw>
            </a:effectLst>
            <a:cs typeface="B Roya" panose="00000400000000000000" pitchFamily="2" charset="-78"/>
          </a:endParaRPr>
        </a:p>
      </dgm:t>
    </dgm:pt>
    <dgm:pt modelId="{493813F3-6588-400A-9380-49400182650D}" type="parTrans" cxnId="{F078CC8A-51E4-43D3-8B84-C00D8EA5B2DA}">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B62044AD-9325-4049-B3FB-F5E88F980959}" type="sibTrans" cxnId="{F078CC8A-51E4-43D3-8B84-C00D8EA5B2DA}">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D87341C4-36C6-4162-9CB6-72A874649A34}">
      <dgm:prSet phldrT="[Text]" custT="1"/>
      <dgm:spPr>
        <a:solidFill>
          <a:schemeClr val="accent1">
            <a:lumMod val="75000"/>
          </a:schemeClr>
        </a:solidFill>
      </dgm:spPr>
      <dgm:t>
        <a:bodyPr/>
        <a:lstStyle/>
        <a:p>
          <a:r>
            <a:rPr lang="fa-IR" sz="5400" dirty="0">
              <a:solidFill>
                <a:schemeClr val="bg1"/>
              </a:solidFill>
              <a:effectLst>
                <a:outerShdw blurRad="38100" dist="38100" dir="2700000" algn="tl">
                  <a:srgbClr val="000000">
                    <a:alpha val="43137"/>
                  </a:srgbClr>
                </a:outerShdw>
              </a:effectLst>
              <a:cs typeface="B Roya" panose="00000400000000000000" pitchFamily="2" charset="-78"/>
            </a:rPr>
            <a:t>هنر</a:t>
          </a:r>
          <a:endParaRPr lang="en-US" sz="5400" dirty="0">
            <a:solidFill>
              <a:schemeClr val="bg1"/>
            </a:solidFill>
            <a:effectLst>
              <a:outerShdw blurRad="38100" dist="38100" dir="2700000" algn="tl">
                <a:srgbClr val="000000">
                  <a:alpha val="43137"/>
                </a:srgbClr>
              </a:outerShdw>
            </a:effectLst>
            <a:cs typeface="B Roya" panose="00000400000000000000" pitchFamily="2" charset="-78"/>
          </a:endParaRPr>
        </a:p>
      </dgm:t>
    </dgm:pt>
    <dgm:pt modelId="{F59DD684-35B8-4B02-8AFF-BB08B867E020}" type="parTrans" cxnId="{D5694277-4109-4E34-B424-7707A686C470}">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4C85F35E-2BFA-4D16-A083-6E562A751B2C}" type="sibTrans" cxnId="{D5694277-4109-4E34-B424-7707A686C470}">
      <dgm:prSet/>
      <dgm:spPr/>
      <dgm:t>
        <a:bodyPr/>
        <a:lstStyle/>
        <a:p>
          <a:endParaRPr lang="en-US">
            <a:solidFill>
              <a:srgbClr val="FF0000"/>
            </a:solidFill>
            <a:effectLst>
              <a:outerShdw blurRad="38100" dist="38100" dir="2700000" algn="tl">
                <a:srgbClr val="000000">
                  <a:alpha val="43137"/>
                </a:srgbClr>
              </a:outerShdw>
            </a:effectLst>
            <a:cs typeface="B Roya" panose="00000400000000000000" pitchFamily="2" charset="-78"/>
          </a:endParaRPr>
        </a:p>
      </dgm:t>
    </dgm:pt>
    <dgm:pt modelId="{54DD710E-CCF6-4A03-9206-22DE2E6341BF}" type="pres">
      <dgm:prSet presAssocID="{0C5F0895-A2DB-4F8C-AAE1-A95675C23DF2}" presName="matrix" presStyleCnt="0">
        <dgm:presLayoutVars>
          <dgm:chMax val="1"/>
          <dgm:dir/>
          <dgm:resizeHandles val="exact"/>
        </dgm:presLayoutVars>
      </dgm:prSet>
      <dgm:spPr/>
    </dgm:pt>
    <dgm:pt modelId="{6C628F4F-E070-4FF8-84C5-9410D954F158}" type="pres">
      <dgm:prSet presAssocID="{0C5F0895-A2DB-4F8C-AAE1-A95675C23DF2}" presName="diamond" presStyleLbl="bgShp" presStyleIdx="0" presStyleCnt="1"/>
      <dgm:spPr/>
    </dgm:pt>
    <dgm:pt modelId="{D54DF6CE-8309-4E85-B59C-DCEA83FF4B93}" type="pres">
      <dgm:prSet presAssocID="{0C5F0895-A2DB-4F8C-AAE1-A95675C23DF2}" presName="quad1" presStyleLbl="node1" presStyleIdx="0" presStyleCnt="4" custScaleX="151462" custScaleY="173515" custLinFactNeighborX="-13970" custLinFactNeighborY="18156">
        <dgm:presLayoutVars>
          <dgm:chMax val="0"/>
          <dgm:chPref val="0"/>
          <dgm:bulletEnabled val="1"/>
        </dgm:presLayoutVars>
      </dgm:prSet>
      <dgm:spPr/>
    </dgm:pt>
    <dgm:pt modelId="{4DF1DE7B-94AF-4805-B89B-FF5E05C06F0F}" type="pres">
      <dgm:prSet presAssocID="{0C5F0895-A2DB-4F8C-AAE1-A95675C23DF2}" presName="quad2" presStyleLbl="node1" presStyleIdx="1" presStyleCnt="4" custScaleX="74952" custScaleY="59945" custLinFactNeighborX="53900" custLinFactNeighborY="40422">
        <dgm:presLayoutVars>
          <dgm:chMax val="0"/>
          <dgm:chPref val="0"/>
          <dgm:bulletEnabled val="1"/>
        </dgm:presLayoutVars>
      </dgm:prSet>
      <dgm:spPr/>
    </dgm:pt>
    <dgm:pt modelId="{203F0F37-5127-4777-BD2D-0B8DFE96DAF0}" type="pres">
      <dgm:prSet presAssocID="{0C5F0895-A2DB-4F8C-AAE1-A95675C23DF2}" presName="quad3" presStyleLbl="node1" presStyleIdx="2" presStyleCnt="4" custScaleX="74952" custScaleY="59945" custLinFactX="26820" custLinFactNeighborX="100000" custLinFactNeighborY="-21004">
        <dgm:presLayoutVars>
          <dgm:chMax val="0"/>
          <dgm:chPref val="0"/>
          <dgm:bulletEnabled val="1"/>
        </dgm:presLayoutVars>
      </dgm:prSet>
      <dgm:spPr/>
    </dgm:pt>
    <dgm:pt modelId="{FAD29830-C962-4B75-ADAE-86F3C9F6096C}" type="pres">
      <dgm:prSet presAssocID="{0C5F0895-A2DB-4F8C-AAE1-A95675C23DF2}" presName="quad4" presStyleLbl="node1" presStyleIdx="3" presStyleCnt="4" custScaleX="74952" custScaleY="59945" custLinFactNeighborX="90753" custLinFactNeighborY="-22274">
        <dgm:presLayoutVars>
          <dgm:chMax val="0"/>
          <dgm:chPref val="0"/>
          <dgm:bulletEnabled val="1"/>
        </dgm:presLayoutVars>
      </dgm:prSet>
      <dgm:spPr/>
    </dgm:pt>
  </dgm:ptLst>
  <dgm:cxnLst>
    <dgm:cxn modelId="{137BAD20-C081-48A2-A671-659FC9B13446}" srcId="{0C5F0895-A2DB-4F8C-AAE1-A95675C23DF2}" destId="{B6BEBE95-5E7E-482A-A2D3-0A422B9A33E9}" srcOrd="0" destOrd="0" parTransId="{A87515A2-7FDC-48EB-A291-32ECACD38EFA}" sibTransId="{51A984F4-BE82-46E6-944C-3FDBE3429941}"/>
    <dgm:cxn modelId="{37EC8F43-D04C-4A09-9E9A-1C10ACF63A5A}" type="presOf" srcId="{97392294-5A6C-45A1-AE3A-5B682FB26E3B}" destId="{203F0F37-5127-4777-BD2D-0B8DFE96DAF0}" srcOrd="0" destOrd="0" presId="urn:microsoft.com/office/officeart/2005/8/layout/matrix3"/>
    <dgm:cxn modelId="{3E333967-58C7-4928-A0FB-047B8F754CFC}" type="presOf" srcId="{B6BEBE95-5E7E-482A-A2D3-0A422B9A33E9}" destId="{D54DF6CE-8309-4E85-B59C-DCEA83FF4B93}" srcOrd="0" destOrd="0" presId="urn:microsoft.com/office/officeart/2005/8/layout/matrix3"/>
    <dgm:cxn modelId="{D5694277-4109-4E34-B424-7707A686C470}" srcId="{0C5F0895-A2DB-4F8C-AAE1-A95675C23DF2}" destId="{D87341C4-36C6-4162-9CB6-72A874649A34}" srcOrd="3" destOrd="0" parTransId="{F59DD684-35B8-4B02-8AFF-BB08B867E020}" sibTransId="{4C85F35E-2BFA-4D16-A083-6E562A751B2C}"/>
    <dgm:cxn modelId="{F078CC8A-51E4-43D3-8B84-C00D8EA5B2DA}" srcId="{0C5F0895-A2DB-4F8C-AAE1-A95675C23DF2}" destId="{97392294-5A6C-45A1-AE3A-5B682FB26E3B}" srcOrd="2" destOrd="0" parTransId="{493813F3-6588-400A-9380-49400182650D}" sibTransId="{B62044AD-9325-4049-B3FB-F5E88F980959}"/>
    <dgm:cxn modelId="{895F19C1-C3F9-4A08-9B57-DFA270BDFD01}" type="presOf" srcId="{D87341C4-36C6-4162-9CB6-72A874649A34}" destId="{FAD29830-C962-4B75-ADAE-86F3C9F6096C}" srcOrd="0" destOrd="0" presId="urn:microsoft.com/office/officeart/2005/8/layout/matrix3"/>
    <dgm:cxn modelId="{0AF7AACD-C57C-4067-B378-6AA7E59A2E67}" srcId="{0C5F0895-A2DB-4F8C-AAE1-A95675C23DF2}" destId="{5215F515-50C4-4A98-B1B3-BB518CF829B9}" srcOrd="1" destOrd="0" parTransId="{6EE6D7D1-E5C1-4828-978A-3DB843F51A46}" sibTransId="{28649A25-25AB-468E-8EC2-E2E6ADC50BD4}"/>
    <dgm:cxn modelId="{698B4ECF-D3C1-4B17-89F1-063655830C29}" type="presOf" srcId="{5215F515-50C4-4A98-B1B3-BB518CF829B9}" destId="{4DF1DE7B-94AF-4805-B89B-FF5E05C06F0F}" srcOrd="0" destOrd="0" presId="urn:microsoft.com/office/officeart/2005/8/layout/matrix3"/>
    <dgm:cxn modelId="{466806D8-D35F-426C-AA16-4B0B8FD32E77}" type="presOf" srcId="{0C5F0895-A2DB-4F8C-AAE1-A95675C23DF2}" destId="{54DD710E-CCF6-4A03-9206-22DE2E6341BF}" srcOrd="0" destOrd="0" presId="urn:microsoft.com/office/officeart/2005/8/layout/matrix3"/>
    <dgm:cxn modelId="{614A4C1B-0E40-4FAB-8CBB-66CFC76A8563}" type="presParOf" srcId="{54DD710E-CCF6-4A03-9206-22DE2E6341BF}" destId="{6C628F4F-E070-4FF8-84C5-9410D954F158}" srcOrd="0" destOrd="0" presId="urn:microsoft.com/office/officeart/2005/8/layout/matrix3"/>
    <dgm:cxn modelId="{9A536F8D-719B-483A-80F2-BAF251AC7AD4}" type="presParOf" srcId="{54DD710E-CCF6-4A03-9206-22DE2E6341BF}" destId="{D54DF6CE-8309-4E85-B59C-DCEA83FF4B93}" srcOrd="1" destOrd="0" presId="urn:microsoft.com/office/officeart/2005/8/layout/matrix3"/>
    <dgm:cxn modelId="{720315F2-DEA8-40DE-8C83-976B6E7FBFA3}" type="presParOf" srcId="{54DD710E-CCF6-4A03-9206-22DE2E6341BF}" destId="{4DF1DE7B-94AF-4805-B89B-FF5E05C06F0F}" srcOrd="2" destOrd="0" presId="urn:microsoft.com/office/officeart/2005/8/layout/matrix3"/>
    <dgm:cxn modelId="{0E954B72-7A90-4CE3-8F3A-3B3F4F96C146}" type="presParOf" srcId="{54DD710E-CCF6-4A03-9206-22DE2E6341BF}" destId="{203F0F37-5127-4777-BD2D-0B8DFE96DAF0}" srcOrd="3" destOrd="0" presId="urn:microsoft.com/office/officeart/2005/8/layout/matrix3"/>
    <dgm:cxn modelId="{AE615905-1428-454B-A1C4-289411626827}" type="presParOf" srcId="{54DD710E-CCF6-4A03-9206-22DE2E6341BF}" destId="{FAD29830-C962-4B75-ADAE-86F3C9F6096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423593-1215-4F82-AE62-D4D2085A348B}"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en-US"/>
        </a:p>
      </dgm:t>
    </dgm:pt>
    <dgm:pt modelId="{1DDC0F32-EB0E-4441-B747-300A891DAF2B}">
      <dgm:prSet phldrT="[Text]" custT="1"/>
      <dgm:spPr>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fa-IR" sz="2400" dirty="0">
              <a:solidFill>
                <a:srgbClr val="FF0000"/>
              </a:solidFill>
              <a:cs typeface="B Roya" panose="00000400000000000000" pitchFamily="2" charset="-78"/>
            </a:rPr>
            <a:t>فلسفه علم/فلسفه معرفت به صورت عمومی یا مختص هر رشته</a:t>
          </a:r>
          <a:endParaRPr lang="en-US" sz="2400" dirty="0">
            <a:solidFill>
              <a:srgbClr val="FF0000"/>
            </a:solidFill>
            <a:cs typeface="B Roya" panose="00000400000000000000" pitchFamily="2" charset="-78"/>
          </a:endParaRPr>
        </a:p>
      </dgm:t>
    </dgm:pt>
    <dgm:pt modelId="{FD05AB3A-EAC8-4E00-8F17-CF54A6603D55}" type="parTrans" cxnId="{80417B2A-41E4-494A-BE62-57B3C270BDED}">
      <dgm:prSet/>
      <dgm:spPr/>
      <dgm:t>
        <a:bodyPr/>
        <a:lstStyle/>
        <a:p>
          <a:endParaRPr lang="en-US" sz="1400">
            <a:cs typeface="B Roya" panose="00000400000000000000" pitchFamily="2" charset="-78"/>
          </a:endParaRPr>
        </a:p>
      </dgm:t>
    </dgm:pt>
    <dgm:pt modelId="{0D6EDD7B-5D12-4DCF-A7F5-17F78AF00FCE}" type="sibTrans" cxnId="{80417B2A-41E4-494A-BE62-57B3C270BDED}">
      <dgm:prSet/>
      <dgm:spPr/>
      <dgm:t>
        <a:bodyPr/>
        <a:lstStyle/>
        <a:p>
          <a:endParaRPr lang="en-US" sz="1400">
            <a:cs typeface="B Roya" panose="00000400000000000000" pitchFamily="2" charset="-78"/>
          </a:endParaRPr>
        </a:p>
      </dgm:t>
    </dgm:pt>
    <dgm:pt modelId="{4AC69FAD-94B0-4F42-80F0-7F52BBE143FC}">
      <dgm:prSet phldrT="[Text]" custT="1"/>
      <dgm:spPr/>
      <dgm:t>
        <a:bodyPr/>
        <a:lstStyle/>
        <a:p>
          <a:r>
            <a:rPr lang="fa-IR" sz="1800" dirty="0">
              <a:cs typeface="B Roya" panose="00000400000000000000" pitchFamily="2" charset="-78"/>
            </a:rPr>
            <a:t>معرفت‌شناسی</a:t>
          </a:r>
          <a:endParaRPr lang="en-US" sz="2000" dirty="0">
            <a:cs typeface="B Roya" panose="00000400000000000000" pitchFamily="2" charset="-78"/>
          </a:endParaRPr>
        </a:p>
      </dgm:t>
    </dgm:pt>
    <dgm:pt modelId="{323FE7DE-AEAD-4D23-8A20-632B5DC47AF1}" type="parTrans" cxnId="{9F7439DB-9389-4DC0-A1FB-33E07EA5FEC6}">
      <dgm:prSet custT="1"/>
      <dgm:spPr/>
      <dgm:t>
        <a:bodyPr/>
        <a:lstStyle/>
        <a:p>
          <a:endParaRPr lang="en-US" sz="1400">
            <a:cs typeface="B Roya" panose="00000400000000000000" pitchFamily="2" charset="-78"/>
          </a:endParaRPr>
        </a:p>
      </dgm:t>
    </dgm:pt>
    <dgm:pt modelId="{B3B70CAF-E808-4798-9436-E10FE9A36575}" type="sibTrans" cxnId="{9F7439DB-9389-4DC0-A1FB-33E07EA5FEC6}">
      <dgm:prSet/>
      <dgm:spPr/>
      <dgm:t>
        <a:bodyPr/>
        <a:lstStyle/>
        <a:p>
          <a:endParaRPr lang="en-US" sz="1400">
            <a:cs typeface="B Roya" panose="00000400000000000000" pitchFamily="2" charset="-78"/>
          </a:endParaRPr>
        </a:p>
      </dgm:t>
    </dgm:pt>
    <dgm:pt modelId="{A306B674-1293-4E6A-A4FD-DD69611877F2}">
      <dgm:prSet phldrT="[Text]" custT="1"/>
      <dgm:spPr/>
      <dgm:t>
        <a:bodyPr/>
        <a:lstStyle/>
        <a:p>
          <a:r>
            <a:rPr lang="fa-IR" sz="2000" dirty="0">
              <a:cs typeface="B Roya" panose="00000400000000000000" pitchFamily="2" charset="-78"/>
            </a:rPr>
            <a:t>روش‌شناسی</a:t>
          </a:r>
          <a:endParaRPr lang="en-US" sz="2000" dirty="0">
            <a:cs typeface="B Roya" panose="00000400000000000000" pitchFamily="2" charset="-78"/>
          </a:endParaRPr>
        </a:p>
      </dgm:t>
    </dgm:pt>
    <dgm:pt modelId="{BEA89B2B-DB34-4DA1-AEA4-F6353BB08D3D}" type="parTrans" cxnId="{ECD02EDD-D526-4CF1-8B6B-D12E2DB628BE}">
      <dgm:prSet custT="1"/>
      <dgm:spPr/>
      <dgm:t>
        <a:bodyPr/>
        <a:lstStyle/>
        <a:p>
          <a:endParaRPr lang="en-US" sz="1400">
            <a:cs typeface="B Roya" panose="00000400000000000000" pitchFamily="2" charset="-78"/>
          </a:endParaRPr>
        </a:p>
      </dgm:t>
    </dgm:pt>
    <dgm:pt modelId="{11618772-09E8-4F01-B649-712D2E85DBF7}" type="sibTrans" cxnId="{ECD02EDD-D526-4CF1-8B6B-D12E2DB628BE}">
      <dgm:prSet/>
      <dgm:spPr/>
      <dgm:t>
        <a:bodyPr/>
        <a:lstStyle/>
        <a:p>
          <a:endParaRPr lang="en-US" sz="1400">
            <a:cs typeface="B Roya" panose="00000400000000000000" pitchFamily="2" charset="-78"/>
          </a:endParaRPr>
        </a:p>
      </dgm:t>
    </dgm:pt>
    <dgm:pt modelId="{80732AC6-983C-42DE-BEC6-426CF825ACEB}">
      <dgm:prSet phldrT="[Text]" custT="1"/>
      <dgm:spPr/>
      <dgm:t>
        <a:bodyPr/>
        <a:lstStyle/>
        <a:p>
          <a:r>
            <a:rPr lang="fa-IR" sz="2000" dirty="0">
              <a:cs typeface="B Roya" panose="00000400000000000000" pitchFamily="2" charset="-78"/>
            </a:rPr>
            <a:t>هستی‌شناسی</a:t>
          </a:r>
          <a:endParaRPr lang="en-US" sz="2000" dirty="0">
            <a:cs typeface="B Roya" panose="00000400000000000000" pitchFamily="2" charset="-78"/>
          </a:endParaRPr>
        </a:p>
      </dgm:t>
    </dgm:pt>
    <dgm:pt modelId="{FA8E1A6D-C2B7-4CAA-9193-88B89110E362}" type="parTrans" cxnId="{D63EC08A-BBD0-454E-B7B0-240DC2AFAAB2}">
      <dgm:prSet custT="1"/>
      <dgm:spPr/>
      <dgm:t>
        <a:bodyPr/>
        <a:lstStyle/>
        <a:p>
          <a:endParaRPr lang="en-US" sz="1400"/>
        </a:p>
      </dgm:t>
    </dgm:pt>
    <dgm:pt modelId="{2B194542-5CB3-4546-907B-3CD04A852BCE}" type="sibTrans" cxnId="{D63EC08A-BBD0-454E-B7B0-240DC2AFAAB2}">
      <dgm:prSet/>
      <dgm:spPr/>
      <dgm:t>
        <a:bodyPr/>
        <a:lstStyle/>
        <a:p>
          <a:endParaRPr lang="en-US" sz="1400"/>
        </a:p>
      </dgm:t>
    </dgm:pt>
    <dgm:pt modelId="{85806A2C-AA9E-4FDE-8A97-A43A0D77DECA}">
      <dgm:prSet phldrT="[Text]" custT="1"/>
      <dgm:spPr/>
      <dgm:t>
        <a:bodyPr/>
        <a:lstStyle/>
        <a:p>
          <a:r>
            <a:rPr lang="fa-IR" sz="2000" dirty="0">
              <a:cs typeface="B Roya" panose="00000400000000000000" pitchFamily="2" charset="-78"/>
            </a:rPr>
            <a:t>روش تحقیق</a:t>
          </a:r>
          <a:endParaRPr lang="en-US" sz="2000" dirty="0">
            <a:cs typeface="B Roya" panose="00000400000000000000" pitchFamily="2" charset="-78"/>
          </a:endParaRPr>
        </a:p>
      </dgm:t>
    </dgm:pt>
    <dgm:pt modelId="{27F6E95F-E8E6-41F1-B657-489E3E15F7C9}" type="parTrans" cxnId="{3A154B7A-67E3-421E-9C24-1DF145DCF8C1}">
      <dgm:prSet custT="1"/>
      <dgm:spPr/>
      <dgm:t>
        <a:bodyPr/>
        <a:lstStyle/>
        <a:p>
          <a:endParaRPr lang="en-US" sz="2000"/>
        </a:p>
      </dgm:t>
    </dgm:pt>
    <dgm:pt modelId="{36A757FF-7508-4D58-8F6C-79D6F5B66A68}" type="sibTrans" cxnId="{3A154B7A-67E3-421E-9C24-1DF145DCF8C1}">
      <dgm:prSet/>
      <dgm:spPr/>
      <dgm:t>
        <a:bodyPr/>
        <a:lstStyle/>
        <a:p>
          <a:endParaRPr lang="en-US" sz="1600"/>
        </a:p>
      </dgm:t>
    </dgm:pt>
    <dgm:pt modelId="{D156CB8C-B5F0-4F91-B8F9-6C321436AB63}" type="pres">
      <dgm:prSet presAssocID="{F2423593-1215-4F82-AE62-D4D2085A348B}" presName="Name0" presStyleCnt="0">
        <dgm:presLayoutVars>
          <dgm:chMax val="1"/>
          <dgm:dir/>
          <dgm:animLvl val="ctr"/>
          <dgm:resizeHandles val="exact"/>
        </dgm:presLayoutVars>
      </dgm:prSet>
      <dgm:spPr/>
    </dgm:pt>
    <dgm:pt modelId="{E1D25A04-F20A-4213-82C4-3F2B2A2B74D8}" type="pres">
      <dgm:prSet presAssocID="{1DDC0F32-EB0E-4441-B747-300A891DAF2B}" presName="centerShape" presStyleLbl="node0" presStyleIdx="0" presStyleCnt="1" custScaleX="164371" custScaleY="157037"/>
      <dgm:spPr/>
    </dgm:pt>
    <dgm:pt modelId="{7CD22DBA-FDD3-42BA-8A7E-7E0AC4DCCB30}" type="pres">
      <dgm:prSet presAssocID="{FA8E1A6D-C2B7-4CAA-9193-88B89110E362}" presName="parTrans" presStyleLbl="sibTrans2D1" presStyleIdx="0" presStyleCnt="4"/>
      <dgm:spPr/>
    </dgm:pt>
    <dgm:pt modelId="{347A1DDA-E3D3-4B5B-8611-28CAD35954AE}" type="pres">
      <dgm:prSet presAssocID="{FA8E1A6D-C2B7-4CAA-9193-88B89110E362}" presName="connectorText" presStyleLbl="sibTrans2D1" presStyleIdx="0" presStyleCnt="4"/>
      <dgm:spPr/>
    </dgm:pt>
    <dgm:pt modelId="{C157397A-C63B-4D6B-AE24-D07D6704DB8E}" type="pres">
      <dgm:prSet presAssocID="{80732AC6-983C-42DE-BEC6-426CF825ACEB}" presName="node" presStyleLbl="node1" presStyleIdx="0" presStyleCnt="4">
        <dgm:presLayoutVars>
          <dgm:bulletEnabled val="1"/>
        </dgm:presLayoutVars>
      </dgm:prSet>
      <dgm:spPr/>
    </dgm:pt>
    <dgm:pt modelId="{0DBE2447-7F54-407C-8F5C-EC8ABF230349}" type="pres">
      <dgm:prSet presAssocID="{323FE7DE-AEAD-4D23-8A20-632B5DC47AF1}" presName="parTrans" presStyleLbl="sibTrans2D1" presStyleIdx="1" presStyleCnt="4"/>
      <dgm:spPr/>
    </dgm:pt>
    <dgm:pt modelId="{6DE21529-7DF3-41EB-BE58-ABB46106873B}" type="pres">
      <dgm:prSet presAssocID="{323FE7DE-AEAD-4D23-8A20-632B5DC47AF1}" presName="connectorText" presStyleLbl="sibTrans2D1" presStyleIdx="1" presStyleCnt="4"/>
      <dgm:spPr/>
    </dgm:pt>
    <dgm:pt modelId="{84D42081-4E1F-4534-A810-7BE02EE97D1F}" type="pres">
      <dgm:prSet presAssocID="{4AC69FAD-94B0-4F42-80F0-7F52BBE143FC}" presName="node" presStyleLbl="node1" presStyleIdx="1" presStyleCnt="4">
        <dgm:presLayoutVars>
          <dgm:bulletEnabled val="1"/>
        </dgm:presLayoutVars>
      </dgm:prSet>
      <dgm:spPr/>
    </dgm:pt>
    <dgm:pt modelId="{7EE4AAA8-D5C9-47BE-9978-850CC0A5F432}" type="pres">
      <dgm:prSet presAssocID="{BEA89B2B-DB34-4DA1-AEA4-F6353BB08D3D}" presName="parTrans" presStyleLbl="sibTrans2D1" presStyleIdx="2" presStyleCnt="4"/>
      <dgm:spPr/>
    </dgm:pt>
    <dgm:pt modelId="{0DE86205-7DB4-4F78-B921-671FA82F625A}" type="pres">
      <dgm:prSet presAssocID="{BEA89B2B-DB34-4DA1-AEA4-F6353BB08D3D}" presName="connectorText" presStyleLbl="sibTrans2D1" presStyleIdx="2" presStyleCnt="4"/>
      <dgm:spPr/>
    </dgm:pt>
    <dgm:pt modelId="{1E706811-9E18-407F-A567-6F3EDB61A068}" type="pres">
      <dgm:prSet presAssocID="{A306B674-1293-4E6A-A4FD-DD69611877F2}" presName="node" presStyleLbl="node1" presStyleIdx="2" presStyleCnt="4">
        <dgm:presLayoutVars>
          <dgm:bulletEnabled val="1"/>
        </dgm:presLayoutVars>
      </dgm:prSet>
      <dgm:spPr/>
    </dgm:pt>
    <dgm:pt modelId="{6208B6F2-6656-4962-B527-14550C2CC633}" type="pres">
      <dgm:prSet presAssocID="{27F6E95F-E8E6-41F1-B657-489E3E15F7C9}" presName="parTrans" presStyleLbl="sibTrans2D1" presStyleIdx="3" presStyleCnt="4"/>
      <dgm:spPr/>
    </dgm:pt>
    <dgm:pt modelId="{2759F2F7-3EF3-4D02-A534-42A75F9D010A}" type="pres">
      <dgm:prSet presAssocID="{27F6E95F-E8E6-41F1-B657-489E3E15F7C9}" presName="connectorText" presStyleLbl="sibTrans2D1" presStyleIdx="3" presStyleCnt="4"/>
      <dgm:spPr/>
    </dgm:pt>
    <dgm:pt modelId="{6771FA43-56EF-4595-BD23-07B118F5DB4D}" type="pres">
      <dgm:prSet presAssocID="{85806A2C-AA9E-4FDE-8A97-A43A0D77DECA}" presName="node" presStyleLbl="node1" presStyleIdx="3" presStyleCnt="4">
        <dgm:presLayoutVars>
          <dgm:bulletEnabled val="1"/>
        </dgm:presLayoutVars>
      </dgm:prSet>
      <dgm:spPr/>
    </dgm:pt>
  </dgm:ptLst>
  <dgm:cxnLst>
    <dgm:cxn modelId="{80417B2A-41E4-494A-BE62-57B3C270BDED}" srcId="{F2423593-1215-4F82-AE62-D4D2085A348B}" destId="{1DDC0F32-EB0E-4441-B747-300A891DAF2B}" srcOrd="0" destOrd="0" parTransId="{FD05AB3A-EAC8-4E00-8F17-CF54A6603D55}" sibTransId="{0D6EDD7B-5D12-4DCF-A7F5-17F78AF00FCE}"/>
    <dgm:cxn modelId="{EB48C12D-93B4-47E0-952A-78AE36C05320}" type="presOf" srcId="{BEA89B2B-DB34-4DA1-AEA4-F6353BB08D3D}" destId="{0DE86205-7DB4-4F78-B921-671FA82F625A}" srcOrd="1" destOrd="0" presId="urn:microsoft.com/office/officeart/2005/8/layout/radial5"/>
    <dgm:cxn modelId="{B006F331-DF7E-4BFC-971B-9056664E1C1F}" type="presOf" srcId="{85806A2C-AA9E-4FDE-8A97-A43A0D77DECA}" destId="{6771FA43-56EF-4595-BD23-07B118F5DB4D}" srcOrd="0" destOrd="0" presId="urn:microsoft.com/office/officeart/2005/8/layout/radial5"/>
    <dgm:cxn modelId="{DB3B4C62-079A-49A1-AFC2-66C0AAB1417B}" type="presOf" srcId="{323FE7DE-AEAD-4D23-8A20-632B5DC47AF1}" destId="{6DE21529-7DF3-41EB-BE58-ABB46106873B}" srcOrd="1" destOrd="0" presId="urn:microsoft.com/office/officeart/2005/8/layout/radial5"/>
    <dgm:cxn modelId="{0774D963-0163-493F-8630-BC9FBAADD8B5}" type="presOf" srcId="{A306B674-1293-4E6A-A4FD-DD69611877F2}" destId="{1E706811-9E18-407F-A567-6F3EDB61A068}" srcOrd="0" destOrd="0" presId="urn:microsoft.com/office/officeart/2005/8/layout/radial5"/>
    <dgm:cxn modelId="{E6A07D69-35EB-4415-8FA9-A3E9A7EBAF09}" type="presOf" srcId="{F2423593-1215-4F82-AE62-D4D2085A348B}" destId="{D156CB8C-B5F0-4F91-B8F9-6C321436AB63}" srcOrd="0" destOrd="0" presId="urn:microsoft.com/office/officeart/2005/8/layout/radial5"/>
    <dgm:cxn modelId="{EA453071-C3FE-4E6B-BF1B-2CEB012E665B}" type="presOf" srcId="{80732AC6-983C-42DE-BEC6-426CF825ACEB}" destId="{C157397A-C63B-4D6B-AE24-D07D6704DB8E}" srcOrd="0" destOrd="0" presId="urn:microsoft.com/office/officeart/2005/8/layout/radial5"/>
    <dgm:cxn modelId="{94AFC078-4EDA-409A-AC61-3E8330BC1F6B}" type="presOf" srcId="{27F6E95F-E8E6-41F1-B657-489E3E15F7C9}" destId="{2759F2F7-3EF3-4D02-A534-42A75F9D010A}" srcOrd="1" destOrd="0" presId="urn:microsoft.com/office/officeart/2005/8/layout/radial5"/>
    <dgm:cxn modelId="{3A154B7A-67E3-421E-9C24-1DF145DCF8C1}" srcId="{1DDC0F32-EB0E-4441-B747-300A891DAF2B}" destId="{85806A2C-AA9E-4FDE-8A97-A43A0D77DECA}" srcOrd="3" destOrd="0" parTransId="{27F6E95F-E8E6-41F1-B657-489E3E15F7C9}" sibTransId="{36A757FF-7508-4D58-8F6C-79D6F5B66A68}"/>
    <dgm:cxn modelId="{D63EC08A-BBD0-454E-B7B0-240DC2AFAAB2}" srcId="{1DDC0F32-EB0E-4441-B747-300A891DAF2B}" destId="{80732AC6-983C-42DE-BEC6-426CF825ACEB}" srcOrd="0" destOrd="0" parTransId="{FA8E1A6D-C2B7-4CAA-9193-88B89110E362}" sibTransId="{2B194542-5CB3-4546-907B-3CD04A852BCE}"/>
    <dgm:cxn modelId="{DCBB588B-E876-4635-9E6A-0D56E8D0490D}" type="presOf" srcId="{4AC69FAD-94B0-4F42-80F0-7F52BBE143FC}" destId="{84D42081-4E1F-4534-A810-7BE02EE97D1F}" srcOrd="0" destOrd="0" presId="urn:microsoft.com/office/officeart/2005/8/layout/radial5"/>
    <dgm:cxn modelId="{EDAB519A-6E00-4018-9F6C-CE19C8973E7C}" type="presOf" srcId="{323FE7DE-AEAD-4D23-8A20-632B5DC47AF1}" destId="{0DBE2447-7F54-407C-8F5C-EC8ABF230349}" srcOrd="0" destOrd="0" presId="urn:microsoft.com/office/officeart/2005/8/layout/radial5"/>
    <dgm:cxn modelId="{51951CAB-9B1D-4E23-BE5A-D1CEC6AD3A78}" type="presOf" srcId="{FA8E1A6D-C2B7-4CAA-9193-88B89110E362}" destId="{7CD22DBA-FDD3-42BA-8A7E-7E0AC4DCCB30}" srcOrd="0" destOrd="0" presId="urn:microsoft.com/office/officeart/2005/8/layout/radial5"/>
    <dgm:cxn modelId="{8292A1D5-CD24-4F24-B713-63AC1DC7A2E0}" type="presOf" srcId="{BEA89B2B-DB34-4DA1-AEA4-F6353BB08D3D}" destId="{7EE4AAA8-D5C9-47BE-9978-850CC0A5F432}" srcOrd="0" destOrd="0" presId="urn:microsoft.com/office/officeart/2005/8/layout/radial5"/>
    <dgm:cxn modelId="{9F7439DB-9389-4DC0-A1FB-33E07EA5FEC6}" srcId="{1DDC0F32-EB0E-4441-B747-300A891DAF2B}" destId="{4AC69FAD-94B0-4F42-80F0-7F52BBE143FC}" srcOrd="1" destOrd="0" parTransId="{323FE7DE-AEAD-4D23-8A20-632B5DC47AF1}" sibTransId="{B3B70CAF-E808-4798-9436-E10FE9A36575}"/>
    <dgm:cxn modelId="{ECD02EDD-D526-4CF1-8B6B-D12E2DB628BE}" srcId="{1DDC0F32-EB0E-4441-B747-300A891DAF2B}" destId="{A306B674-1293-4E6A-A4FD-DD69611877F2}" srcOrd="2" destOrd="0" parTransId="{BEA89B2B-DB34-4DA1-AEA4-F6353BB08D3D}" sibTransId="{11618772-09E8-4F01-B649-712D2E85DBF7}"/>
    <dgm:cxn modelId="{C81C92DD-941B-4784-A2A6-0146D69A3DB3}" type="presOf" srcId="{27F6E95F-E8E6-41F1-B657-489E3E15F7C9}" destId="{6208B6F2-6656-4962-B527-14550C2CC633}" srcOrd="0" destOrd="0" presId="urn:microsoft.com/office/officeart/2005/8/layout/radial5"/>
    <dgm:cxn modelId="{42551EE8-706A-4795-987A-E3376D0BEC9D}" type="presOf" srcId="{1DDC0F32-EB0E-4441-B747-300A891DAF2B}" destId="{E1D25A04-F20A-4213-82C4-3F2B2A2B74D8}" srcOrd="0" destOrd="0" presId="urn:microsoft.com/office/officeart/2005/8/layout/radial5"/>
    <dgm:cxn modelId="{C2D8F2FD-3E36-498D-A2B7-11996416B1A2}" type="presOf" srcId="{FA8E1A6D-C2B7-4CAA-9193-88B89110E362}" destId="{347A1DDA-E3D3-4B5B-8611-28CAD35954AE}" srcOrd="1" destOrd="0" presId="urn:microsoft.com/office/officeart/2005/8/layout/radial5"/>
    <dgm:cxn modelId="{55A599D8-3D15-4BE9-95FD-4790213221E0}" type="presParOf" srcId="{D156CB8C-B5F0-4F91-B8F9-6C321436AB63}" destId="{E1D25A04-F20A-4213-82C4-3F2B2A2B74D8}" srcOrd="0" destOrd="0" presId="urn:microsoft.com/office/officeart/2005/8/layout/radial5"/>
    <dgm:cxn modelId="{F976B184-9366-43F8-8828-A9BBE029DB4C}" type="presParOf" srcId="{D156CB8C-B5F0-4F91-B8F9-6C321436AB63}" destId="{7CD22DBA-FDD3-42BA-8A7E-7E0AC4DCCB30}" srcOrd="1" destOrd="0" presId="urn:microsoft.com/office/officeart/2005/8/layout/radial5"/>
    <dgm:cxn modelId="{0F24487B-36EA-4B09-98A7-AD24BDB7BB90}" type="presParOf" srcId="{7CD22DBA-FDD3-42BA-8A7E-7E0AC4DCCB30}" destId="{347A1DDA-E3D3-4B5B-8611-28CAD35954AE}" srcOrd="0" destOrd="0" presId="urn:microsoft.com/office/officeart/2005/8/layout/radial5"/>
    <dgm:cxn modelId="{117791BA-57D3-4912-B3B0-5B3C45741EEE}" type="presParOf" srcId="{D156CB8C-B5F0-4F91-B8F9-6C321436AB63}" destId="{C157397A-C63B-4D6B-AE24-D07D6704DB8E}" srcOrd="2" destOrd="0" presId="urn:microsoft.com/office/officeart/2005/8/layout/radial5"/>
    <dgm:cxn modelId="{B674B2D6-799F-448B-BE3A-991A173E193C}" type="presParOf" srcId="{D156CB8C-B5F0-4F91-B8F9-6C321436AB63}" destId="{0DBE2447-7F54-407C-8F5C-EC8ABF230349}" srcOrd="3" destOrd="0" presId="urn:microsoft.com/office/officeart/2005/8/layout/radial5"/>
    <dgm:cxn modelId="{AD5E61FE-F521-4979-B203-5EBB38DF9149}" type="presParOf" srcId="{0DBE2447-7F54-407C-8F5C-EC8ABF230349}" destId="{6DE21529-7DF3-41EB-BE58-ABB46106873B}" srcOrd="0" destOrd="0" presId="urn:microsoft.com/office/officeart/2005/8/layout/radial5"/>
    <dgm:cxn modelId="{A380E87D-30A3-404B-A42D-363D331BCEEC}" type="presParOf" srcId="{D156CB8C-B5F0-4F91-B8F9-6C321436AB63}" destId="{84D42081-4E1F-4534-A810-7BE02EE97D1F}" srcOrd="4" destOrd="0" presId="urn:microsoft.com/office/officeart/2005/8/layout/radial5"/>
    <dgm:cxn modelId="{2B892020-3879-4473-AC95-F98D896FDA03}" type="presParOf" srcId="{D156CB8C-B5F0-4F91-B8F9-6C321436AB63}" destId="{7EE4AAA8-D5C9-47BE-9978-850CC0A5F432}" srcOrd="5" destOrd="0" presId="urn:microsoft.com/office/officeart/2005/8/layout/radial5"/>
    <dgm:cxn modelId="{F71A7357-1B8E-41E0-A67E-2F198DC1DFBD}" type="presParOf" srcId="{7EE4AAA8-D5C9-47BE-9978-850CC0A5F432}" destId="{0DE86205-7DB4-4F78-B921-671FA82F625A}" srcOrd="0" destOrd="0" presId="urn:microsoft.com/office/officeart/2005/8/layout/radial5"/>
    <dgm:cxn modelId="{9619996D-6249-4CA8-AEF0-0BE91EAA70A1}" type="presParOf" srcId="{D156CB8C-B5F0-4F91-B8F9-6C321436AB63}" destId="{1E706811-9E18-407F-A567-6F3EDB61A068}" srcOrd="6" destOrd="0" presId="urn:microsoft.com/office/officeart/2005/8/layout/radial5"/>
    <dgm:cxn modelId="{7959D914-F6D2-438A-BC59-961FE5ADA40D}" type="presParOf" srcId="{D156CB8C-B5F0-4F91-B8F9-6C321436AB63}" destId="{6208B6F2-6656-4962-B527-14550C2CC633}" srcOrd="7" destOrd="0" presId="urn:microsoft.com/office/officeart/2005/8/layout/radial5"/>
    <dgm:cxn modelId="{7622D1AE-F005-4D84-A330-739ECCF2B391}" type="presParOf" srcId="{6208B6F2-6656-4962-B527-14550C2CC633}" destId="{2759F2F7-3EF3-4D02-A534-42A75F9D010A}" srcOrd="0" destOrd="0" presId="urn:microsoft.com/office/officeart/2005/8/layout/radial5"/>
    <dgm:cxn modelId="{1685C40F-6D2F-41C6-B501-55310152ADEF}" type="presParOf" srcId="{D156CB8C-B5F0-4F91-B8F9-6C321436AB63}" destId="{6771FA43-56EF-4595-BD23-07B118F5DB4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95E27F-FDDD-4ED0-B64E-3207259B61C9}" type="doc">
      <dgm:prSet loTypeId="urn:microsoft.com/office/officeart/2005/8/layout/hierarchy4" loCatId="hierarchy" qsTypeId="urn:microsoft.com/office/officeart/2005/8/quickstyle/3d2#1" qsCatId="3D" csTypeId="urn:microsoft.com/office/officeart/2005/8/colors/accent1_2" csCatId="accent1" phldr="1"/>
      <dgm:spPr/>
    </dgm:pt>
    <dgm:pt modelId="{96C160F0-CA55-45F6-8E0A-95FAF7A628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a:ln/>
              <a:effectLst>
                <a:outerShdw blurRad="38100" dist="38100" dir="2700000" algn="tl">
                  <a:srgbClr val="000000"/>
                </a:outerShdw>
              </a:effectLst>
              <a:latin typeface="Arial" charset="0"/>
              <a:cs typeface="B Zar" pitchFamily="2" charset="-78"/>
            </a:rPr>
            <a:t>نمونه‌گيري</a:t>
          </a:r>
          <a:endParaRPr kumimoji="0" lang="en-US"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6A1A430F-C027-42E1-8E19-411C37B810F8}" type="parTrans" cxnId="{1F883108-1D2C-452D-9E07-8A06E0252DAB}">
      <dgm:prSet/>
      <dgm:spPr/>
      <dgm:t>
        <a:bodyPr/>
        <a:lstStyle/>
        <a:p>
          <a:endParaRPr lang="en-US">
            <a:cs typeface="B Zar" pitchFamily="2" charset="-78"/>
          </a:endParaRPr>
        </a:p>
      </dgm:t>
    </dgm:pt>
    <dgm:pt modelId="{2DCD7B6B-A466-4F05-A1D0-166DCAD6E120}" type="sibTrans" cxnId="{1F883108-1D2C-452D-9E07-8A06E0252DAB}">
      <dgm:prSet/>
      <dgm:spPr/>
      <dgm:t>
        <a:bodyPr/>
        <a:lstStyle/>
        <a:p>
          <a:endParaRPr lang="en-US">
            <a:cs typeface="B Zar" pitchFamily="2" charset="-78"/>
          </a:endParaRPr>
        </a:p>
      </dgm:t>
    </dgm:pt>
    <dgm:pt modelId="{0F2D982F-E1F8-4B1B-A1E8-F462F9E66D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effectLst>
                <a:outerShdw blurRad="38100" dist="38100" dir="2700000" algn="tl">
                  <a:srgbClr val="000000"/>
                </a:outerShdw>
              </a:effectLst>
              <a:latin typeface="Arial" charset="0"/>
              <a:cs typeface="B Zar" pitchFamily="2" charset="-78"/>
            </a:rPr>
            <a:t>احتمالي</a:t>
          </a:r>
          <a:endParaRPr kumimoji="0" lang="en-US"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E1CFF9F3-4C37-48B9-9741-31C4095EC396}" type="parTrans" cxnId="{3E5A40C5-40EF-4FF5-9716-29DB21133BB2}">
      <dgm:prSet/>
      <dgm:spPr/>
      <dgm:t>
        <a:bodyPr/>
        <a:lstStyle/>
        <a:p>
          <a:endParaRPr lang="en-US">
            <a:cs typeface="B Zar" pitchFamily="2" charset="-78"/>
          </a:endParaRPr>
        </a:p>
      </dgm:t>
    </dgm:pt>
    <dgm:pt modelId="{482406F4-FC4D-421B-8744-A0BE710FE39D}" type="sibTrans" cxnId="{3E5A40C5-40EF-4FF5-9716-29DB21133BB2}">
      <dgm:prSet/>
      <dgm:spPr/>
      <dgm:t>
        <a:bodyPr/>
        <a:lstStyle/>
        <a:p>
          <a:endParaRPr lang="en-US">
            <a:cs typeface="B Zar" pitchFamily="2" charset="-78"/>
          </a:endParaRPr>
        </a:p>
      </dgm:t>
    </dgm:pt>
    <dgm:pt modelId="{95B8921E-37E6-4099-BE9D-BA6FBC8163B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effectLst>
                <a:outerShdw blurRad="38100" dist="38100" dir="2700000" algn="tl">
                  <a:srgbClr val="000000"/>
                </a:outerShdw>
              </a:effectLst>
              <a:latin typeface="Arial" charset="0"/>
              <a:cs typeface="B Zar" pitchFamily="2" charset="-78"/>
            </a:rPr>
            <a:t>تصادفي ساده</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4B828697-340F-41EA-9FD3-663D6D800A1B}" type="parTrans" cxnId="{C971B14B-66F7-46D6-9D88-1A818A56CC5F}">
      <dgm:prSet/>
      <dgm:spPr/>
      <dgm:t>
        <a:bodyPr/>
        <a:lstStyle/>
        <a:p>
          <a:endParaRPr lang="en-US">
            <a:cs typeface="B Zar" pitchFamily="2" charset="-78"/>
          </a:endParaRPr>
        </a:p>
      </dgm:t>
    </dgm:pt>
    <dgm:pt modelId="{772B12C4-9F22-4F5C-91F1-9A6C04DFE5EF}" type="sibTrans" cxnId="{C971B14B-66F7-46D6-9D88-1A818A56CC5F}">
      <dgm:prSet/>
      <dgm:spPr/>
      <dgm:t>
        <a:bodyPr/>
        <a:lstStyle/>
        <a:p>
          <a:endParaRPr lang="en-US">
            <a:cs typeface="B Zar" pitchFamily="2" charset="-78"/>
          </a:endParaRPr>
        </a:p>
      </dgm:t>
    </dgm:pt>
    <dgm:pt modelId="{5CDB2BB6-4E4A-40F1-BFDA-AA4E5B06BA9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effectLst>
                <a:outerShdw blurRad="38100" dist="38100" dir="2700000" algn="tl">
                  <a:srgbClr val="000000"/>
                </a:outerShdw>
              </a:effectLst>
              <a:latin typeface="Arial" charset="0"/>
              <a:cs typeface="B Zar" pitchFamily="2" charset="-78"/>
            </a:rPr>
            <a:t>تصادفي منظم</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A2D4A656-DBE2-4D0F-8004-E8BE59BB17B5}" type="parTrans" cxnId="{0B701BFE-011D-4A3E-9A77-7330A3CB7355}">
      <dgm:prSet/>
      <dgm:spPr/>
      <dgm:t>
        <a:bodyPr/>
        <a:lstStyle/>
        <a:p>
          <a:endParaRPr lang="en-US">
            <a:cs typeface="B Zar" pitchFamily="2" charset="-78"/>
          </a:endParaRPr>
        </a:p>
      </dgm:t>
    </dgm:pt>
    <dgm:pt modelId="{9FD4BD3C-9019-4138-A926-FCE2AE97FA32}" type="sibTrans" cxnId="{0B701BFE-011D-4A3E-9A77-7330A3CB7355}">
      <dgm:prSet/>
      <dgm:spPr/>
      <dgm:t>
        <a:bodyPr/>
        <a:lstStyle/>
        <a:p>
          <a:endParaRPr lang="en-US">
            <a:cs typeface="B Zar" pitchFamily="2" charset="-78"/>
          </a:endParaRPr>
        </a:p>
      </dgm:t>
    </dgm:pt>
    <dgm:pt modelId="{30D98ADC-6A82-4431-A580-280C2905795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effectLst>
                <a:outerShdw blurRad="38100" dist="38100" dir="2700000" algn="tl">
                  <a:srgbClr val="000000"/>
                </a:outerShdw>
              </a:effectLst>
              <a:latin typeface="Arial" charset="0"/>
              <a:cs typeface="B Zar" pitchFamily="2" charset="-78"/>
            </a:rPr>
            <a:t>طبقه‌اي</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5355EDE7-491D-4F12-B302-F2FB202C5A67}" type="parTrans" cxnId="{A4087085-5122-4388-946E-392112E035D5}">
      <dgm:prSet/>
      <dgm:spPr/>
      <dgm:t>
        <a:bodyPr/>
        <a:lstStyle/>
        <a:p>
          <a:endParaRPr lang="en-US">
            <a:cs typeface="B Zar" pitchFamily="2" charset="-78"/>
          </a:endParaRPr>
        </a:p>
      </dgm:t>
    </dgm:pt>
    <dgm:pt modelId="{048FD063-C1C1-4865-BBAE-ACA4774F124A}" type="sibTrans" cxnId="{A4087085-5122-4388-946E-392112E035D5}">
      <dgm:prSet/>
      <dgm:spPr/>
      <dgm:t>
        <a:bodyPr/>
        <a:lstStyle/>
        <a:p>
          <a:endParaRPr lang="en-US">
            <a:cs typeface="B Zar" pitchFamily="2" charset="-78"/>
          </a:endParaRPr>
        </a:p>
      </dgm:t>
    </dgm:pt>
    <dgm:pt modelId="{4027EECA-9DE4-4251-81C0-51D9AD15D2F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effectLst>
                <a:outerShdw blurRad="38100" dist="38100" dir="2700000" algn="tl">
                  <a:srgbClr val="000000"/>
                </a:outerShdw>
              </a:effectLst>
              <a:latin typeface="Arial" charset="0"/>
              <a:cs typeface="B Zar" pitchFamily="2" charset="-78"/>
            </a:rPr>
            <a:t>خوشه‌اي</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315F733D-4C4A-49D7-819B-9B4291132A0B}" type="parTrans" cxnId="{EF775C0D-5CAD-41A7-9031-0C37899A56A0}">
      <dgm:prSet/>
      <dgm:spPr/>
      <dgm:t>
        <a:bodyPr/>
        <a:lstStyle/>
        <a:p>
          <a:endParaRPr lang="en-US">
            <a:cs typeface="B Zar" pitchFamily="2" charset="-78"/>
          </a:endParaRPr>
        </a:p>
      </dgm:t>
    </dgm:pt>
    <dgm:pt modelId="{896CE03D-CDA4-4A18-8723-C5BE150DF73A}" type="sibTrans" cxnId="{EF775C0D-5CAD-41A7-9031-0C37899A56A0}">
      <dgm:prSet/>
      <dgm:spPr/>
      <dgm:t>
        <a:bodyPr/>
        <a:lstStyle/>
        <a:p>
          <a:endParaRPr lang="en-US">
            <a:cs typeface="B Zar" pitchFamily="2" charset="-78"/>
          </a:endParaRPr>
        </a:p>
      </dgm:t>
    </dgm:pt>
    <dgm:pt modelId="{D0BD5653-018C-41BF-AE48-0A227171131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effectLst>
                <a:outerShdw blurRad="38100" dist="38100" dir="2700000" algn="tl">
                  <a:srgbClr val="000000"/>
                </a:outerShdw>
              </a:effectLst>
              <a:latin typeface="Arial" charset="0"/>
              <a:cs typeface="B Zar" pitchFamily="2" charset="-78"/>
            </a:rPr>
            <a:t>چند مرحله‌اي</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E2F0B6E0-E8A3-4A80-813F-52CAB8538B31}" type="parTrans" cxnId="{7622BC94-8934-4366-8915-971A69296915}">
      <dgm:prSet/>
      <dgm:spPr/>
      <dgm:t>
        <a:bodyPr/>
        <a:lstStyle/>
        <a:p>
          <a:endParaRPr lang="en-US">
            <a:cs typeface="B Zar" pitchFamily="2" charset="-78"/>
          </a:endParaRPr>
        </a:p>
      </dgm:t>
    </dgm:pt>
    <dgm:pt modelId="{E4143003-52E6-4879-BD83-D54DA0A1AE96}" type="sibTrans" cxnId="{7622BC94-8934-4366-8915-971A69296915}">
      <dgm:prSet/>
      <dgm:spPr/>
      <dgm:t>
        <a:bodyPr/>
        <a:lstStyle/>
        <a:p>
          <a:endParaRPr lang="en-US">
            <a:cs typeface="B Zar" pitchFamily="2" charset="-78"/>
          </a:endParaRPr>
        </a:p>
      </dgm:t>
    </dgm:pt>
    <dgm:pt modelId="{12A7E5D9-ACDD-4649-9C9B-0386A38E5AF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a:ln/>
              <a:effectLst>
                <a:outerShdw blurRad="38100" dist="38100" dir="2700000" algn="tl">
                  <a:srgbClr val="000000"/>
                </a:outerShdw>
              </a:effectLst>
              <a:latin typeface="Arial" charset="0"/>
              <a:cs typeface="B Zar" pitchFamily="2" charset="-78"/>
            </a:rPr>
            <a:t>غير احتمالي</a:t>
          </a:r>
          <a:endParaRPr kumimoji="0" lang="en-US"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E241667A-4511-412C-A801-1C8E992C9C8B}" type="parTrans" cxnId="{5C9E3609-D878-4B81-976B-B626F034FBB8}">
      <dgm:prSet/>
      <dgm:spPr/>
      <dgm:t>
        <a:bodyPr/>
        <a:lstStyle/>
        <a:p>
          <a:endParaRPr lang="en-US">
            <a:cs typeface="B Zar" pitchFamily="2" charset="-78"/>
          </a:endParaRPr>
        </a:p>
      </dgm:t>
    </dgm:pt>
    <dgm:pt modelId="{ECF9535C-C700-4A71-B3CE-93DD0288F767}" type="sibTrans" cxnId="{5C9E3609-D878-4B81-976B-B626F034FBB8}">
      <dgm:prSet/>
      <dgm:spPr/>
      <dgm:t>
        <a:bodyPr/>
        <a:lstStyle/>
        <a:p>
          <a:endParaRPr lang="en-US">
            <a:cs typeface="B Zar" pitchFamily="2" charset="-78"/>
          </a:endParaRPr>
        </a:p>
      </dgm:t>
    </dgm:pt>
    <dgm:pt modelId="{8BF2423A-3B91-41F5-8CC1-6BEE0AD17A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a:ln/>
              <a:effectLst>
                <a:outerShdw blurRad="38100" dist="38100" dir="2700000" algn="tl">
                  <a:srgbClr val="000000"/>
                </a:outerShdw>
              </a:effectLst>
              <a:latin typeface="Arial" charset="0"/>
              <a:cs typeface="B Zar" pitchFamily="2" charset="-78"/>
            </a:rPr>
            <a:t>ساده</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5444A73C-C063-45C3-A9B7-2097B58EB859}" type="parTrans" cxnId="{3CB22F9C-6A11-4072-BE27-5C56023ABDCC}">
      <dgm:prSet/>
      <dgm:spPr/>
      <dgm:t>
        <a:bodyPr/>
        <a:lstStyle/>
        <a:p>
          <a:endParaRPr lang="en-US">
            <a:cs typeface="B Zar" pitchFamily="2" charset="-78"/>
          </a:endParaRPr>
        </a:p>
      </dgm:t>
    </dgm:pt>
    <dgm:pt modelId="{29742569-5899-4989-B61F-48415C22532C}" type="sibTrans" cxnId="{3CB22F9C-6A11-4072-BE27-5C56023ABDCC}">
      <dgm:prSet/>
      <dgm:spPr/>
      <dgm:t>
        <a:bodyPr/>
        <a:lstStyle/>
        <a:p>
          <a:endParaRPr lang="en-US">
            <a:cs typeface="B Zar" pitchFamily="2" charset="-78"/>
          </a:endParaRPr>
        </a:p>
      </dgm:t>
    </dgm:pt>
    <dgm:pt modelId="{AC271D77-9BC9-4449-83AF-BF5E67B15D8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effectLst>
                <a:outerShdw blurRad="38100" dist="38100" dir="2700000" algn="tl">
                  <a:srgbClr val="000000"/>
                </a:outerShdw>
              </a:effectLst>
              <a:latin typeface="Arial" charset="0"/>
              <a:cs typeface="B Zar" pitchFamily="2" charset="-78"/>
            </a:rPr>
            <a:t>سهميه‌اي</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CA600F3D-F5D8-45B0-8E24-00648FB0ACEB}" type="parTrans" cxnId="{85BE13DC-E942-461F-81A2-ED1E2C39F836}">
      <dgm:prSet/>
      <dgm:spPr/>
      <dgm:t>
        <a:bodyPr/>
        <a:lstStyle/>
        <a:p>
          <a:endParaRPr lang="en-US">
            <a:cs typeface="B Zar" pitchFamily="2" charset="-78"/>
          </a:endParaRPr>
        </a:p>
      </dgm:t>
    </dgm:pt>
    <dgm:pt modelId="{A6E4C31D-B326-4911-90DA-DBD09CFDC0D1}" type="sibTrans" cxnId="{85BE13DC-E942-461F-81A2-ED1E2C39F836}">
      <dgm:prSet/>
      <dgm:spPr/>
      <dgm:t>
        <a:bodyPr/>
        <a:lstStyle/>
        <a:p>
          <a:endParaRPr lang="en-US">
            <a:cs typeface="B Zar" pitchFamily="2" charset="-78"/>
          </a:endParaRPr>
        </a:p>
      </dgm:t>
    </dgm:pt>
    <dgm:pt modelId="{A134C37D-12FE-4939-8332-F37A248360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a:ln/>
              <a:effectLst>
                <a:outerShdw blurRad="38100" dist="38100" dir="2700000" algn="tl">
                  <a:srgbClr val="000000"/>
                </a:outerShdw>
              </a:effectLst>
              <a:latin typeface="Arial" charset="0"/>
              <a:cs typeface="B Zar" pitchFamily="2" charset="-78"/>
            </a:rPr>
            <a:t>قضاوتي</a:t>
          </a:r>
          <a:endParaRPr kumimoji="0" lang="en-US" sz="1800" b="1" i="0" u="none" strike="noStrike" cap="none" normalizeH="0" baseline="0" dirty="0">
            <a:ln/>
            <a:effectLst>
              <a:outerShdw blurRad="38100" dist="38100" dir="2700000" algn="tl">
                <a:srgbClr val="000000"/>
              </a:outerShdw>
            </a:effectLst>
            <a:latin typeface="Arial" charset="0"/>
            <a:cs typeface="B Zar" pitchFamily="2" charset="-78"/>
          </a:endParaRPr>
        </a:p>
      </dgm:t>
    </dgm:pt>
    <dgm:pt modelId="{096AD56B-96D5-4573-B667-0D3B5086026C}" type="parTrans" cxnId="{489E2E2A-36DB-4E9B-8E0D-2611804189A6}">
      <dgm:prSet/>
      <dgm:spPr/>
      <dgm:t>
        <a:bodyPr/>
        <a:lstStyle/>
        <a:p>
          <a:endParaRPr lang="en-US">
            <a:cs typeface="B Zar" pitchFamily="2" charset="-78"/>
          </a:endParaRPr>
        </a:p>
      </dgm:t>
    </dgm:pt>
    <dgm:pt modelId="{C0C3764F-6EE4-4121-97D5-29EF238F0D4A}" type="sibTrans" cxnId="{489E2E2A-36DB-4E9B-8E0D-2611804189A6}">
      <dgm:prSet/>
      <dgm:spPr/>
      <dgm:t>
        <a:bodyPr/>
        <a:lstStyle/>
        <a:p>
          <a:endParaRPr lang="en-US">
            <a:cs typeface="B Zar" pitchFamily="2" charset="-78"/>
          </a:endParaRPr>
        </a:p>
      </dgm:t>
    </dgm:pt>
    <dgm:pt modelId="{47BF6176-E747-48DB-B31C-AACC528DB501}" type="pres">
      <dgm:prSet presAssocID="{D695E27F-FDDD-4ED0-B64E-3207259B61C9}" presName="Name0" presStyleCnt="0">
        <dgm:presLayoutVars>
          <dgm:chPref val="1"/>
          <dgm:dir/>
          <dgm:animOne val="branch"/>
          <dgm:animLvl val="lvl"/>
          <dgm:resizeHandles/>
        </dgm:presLayoutVars>
      </dgm:prSet>
      <dgm:spPr/>
    </dgm:pt>
    <dgm:pt modelId="{BEB8B66F-AE02-4278-A0BC-B86D4BDF3D7C}" type="pres">
      <dgm:prSet presAssocID="{96C160F0-CA55-45F6-8E0A-95FAF7A628F7}" presName="vertOne" presStyleCnt="0"/>
      <dgm:spPr/>
    </dgm:pt>
    <dgm:pt modelId="{FABF9B77-F01A-490B-BAE9-8882B2271091}" type="pres">
      <dgm:prSet presAssocID="{96C160F0-CA55-45F6-8E0A-95FAF7A628F7}" presName="txOne" presStyleLbl="node0" presStyleIdx="0" presStyleCnt="1" custLinFactY="-35675" custLinFactNeighborX="1050" custLinFactNeighborY="-100000">
        <dgm:presLayoutVars>
          <dgm:chPref val="3"/>
        </dgm:presLayoutVars>
      </dgm:prSet>
      <dgm:spPr/>
    </dgm:pt>
    <dgm:pt modelId="{A57DEE0D-6A5A-41A1-9E1E-1BF3B159CCF5}" type="pres">
      <dgm:prSet presAssocID="{96C160F0-CA55-45F6-8E0A-95FAF7A628F7}" presName="parTransOne" presStyleCnt="0"/>
      <dgm:spPr/>
    </dgm:pt>
    <dgm:pt modelId="{69EF0B47-57ED-4386-9B66-1B3D0CC5D2A8}" type="pres">
      <dgm:prSet presAssocID="{96C160F0-CA55-45F6-8E0A-95FAF7A628F7}" presName="horzOne" presStyleCnt="0"/>
      <dgm:spPr/>
    </dgm:pt>
    <dgm:pt modelId="{B5856EB5-03A4-4C64-BFD3-E398ED573BA9}" type="pres">
      <dgm:prSet presAssocID="{0F2D982F-E1F8-4B1B-A1E8-F462F9E66DB7}" presName="vertTwo" presStyleCnt="0"/>
      <dgm:spPr/>
    </dgm:pt>
    <dgm:pt modelId="{D7D5C516-B45E-43B9-B74A-21B1F6B26B64}" type="pres">
      <dgm:prSet presAssocID="{0F2D982F-E1F8-4B1B-A1E8-F462F9E66DB7}" presName="txTwo" presStyleLbl="node2" presStyleIdx="0" presStyleCnt="2">
        <dgm:presLayoutVars>
          <dgm:chPref val="3"/>
        </dgm:presLayoutVars>
      </dgm:prSet>
      <dgm:spPr/>
    </dgm:pt>
    <dgm:pt modelId="{0F24D549-F00D-4F47-B7AD-0974B8D6FCB1}" type="pres">
      <dgm:prSet presAssocID="{0F2D982F-E1F8-4B1B-A1E8-F462F9E66DB7}" presName="parTransTwo" presStyleCnt="0"/>
      <dgm:spPr/>
    </dgm:pt>
    <dgm:pt modelId="{98331055-148A-40B5-8FF4-CFE3B5C83D5F}" type="pres">
      <dgm:prSet presAssocID="{0F2D982F-E1F8-4B1B-A1E8-F462F9E66DB7}" presName="horzTwo" presStyleCnt="0"/>
      <dgm:spPr/>
    </dgm:pt>
    <dgm:pt modelId="{97EA76BD-0BE2-4073-B4D0-76570B771FFF}" type="pres">
      <dgm:prSet presAssocID="{95B8921E-37E6-4099-BE9D-BA6FBC8163B0}" presName="vertThree" presStyleCnt="0"/>
      <dgm:spPr/>
    </dgm:pt>
    <dgm:pt modelId="{717C1024-62E0-4572-ACFF-21F07B1F1268}" type="pres">
      <dgm:prSet presAssocID="{95B8921E-37E6-4099-BE9D-BA6FBC8163B0}" presName="txThree" presStyleLbl="node3" presStyleIdx="0" presStyleCnt="8">
        <dgm:presLayoutVars>
          <dgm:chPref val="3"/>
        </dgm:presLayoutVars>
      </dgm:prSet>
      <dgm:spPr/>
    </dgm:pt>
    <dgm:pt modelId="{63D43B9A-2D98-48FD-AAA5-CDCBF482262E}" type="pres">
      <dgm:prSet presAssocID="{95B8921E-37E6-4099-BE9D-BA6FBC8163B0}" presName="horzThree" presStyleCnt="0"/>
      <dgm:spPr/>
    </dgm:pt>
    <dgm:pt modelId="{DA71D284-404A-4A7E-9496-AA1FC094714C}" type="pres">
      <dgm:prSet presAssocID="{772B12C4-9F22-4F5C-91F1-9A6C04DFE5EF}" presName="sibSpaceThree" presStyleCnt="0"/>
      <dgm:spPr/>
    </dgm:pt>
    <dgm:pt modelId="{B94C1F9F-A2C3-4247-BE59-A784D4F4F570}" type="pres">
      <dgm:prSet presAssocID="{5CDB2BB6-4E4A-40F1-BFDA-AA4E5B06BA95}" presName="vertThree" presStyleCnt="0"/>
      <dgm:spPr/>
    </dgm:pt>
    <dgm:pt modelId="{B5817B05-19EC-469F-82AC-5F71BB21BB4D}" type="pres">
      <dgm:prSet presAssocID="{5CDB2BB6-4E4A-40F1-BFDA-AA4E5B06BA95}" presName="txThree" presStyleLbl="node3" presStyleIdx="1" presStyleCnt="8">
        <dgm:presLayoutVars>
          <dgm:chPref val="3"/>
        </dgm:presLayoutVars>
      </dgm:prSet>
      <dgm:spPr/>
    </dgm:pt>
    <dgm:pt modelId="{959E4025-77BC-49E7-9A06-10B2E3DDD3B6}" type="pres">
      <dgm:prSet presAssocID="{5CDB2BB6-4E4A-40F1-BFDA-AA4E5B06BA95}" presName="horzThree" presStyleCnt="0"/>
      <dgm:spPr/>
    </dgm:pt>
    <dgm:pt modelId="{1CD47981-9E64-4A82-BC65-5B4D686CC906}" type="pres">
      <dgm:prSet presAssocID="{9FD4BD3C-9019-4138-A926-FCE2AE97FA32}" presName="sibSpaceThree" presStyleCnt="0"/>
      <dgm:spPr/>
    </dgm:pt>
    <dgm:pt modelId="{33CDBC29-5F13-494D-B078-5042AF1F568A}" type="pres">
      <dgm:prSet presAssocID="{30D98ADC-6A82-4431-A580-280C29057951}" presName="vertThree" presStyleCnt="0"/>
      <dgm:spPr/>
    </dgm:pt>
    <dgm:pt modelId="{AF990302-4436-4E00-A5F1-4F4FABB04F80}" type="pres">
      <dgm:prSet presAssocID="{30D98ADC-6A82-4431-A580-280C29057951}" presName="txThree" presStyleLbl="node3" presStyleIdx="2" presStyleCnt="8">
        <dgm:presLayoutVars>
          <dgm:chPref val="3"/>
        </dgm:presLayoutVars>
      </dgm:prSet>
      <dgm:spPr/>
    </dgm:pt>
    <dgm:pt modelId="{3221E4B1-2209-4C11-A693-BA1876076CC8}" type="pres">
      <dgm:prSet presAssocID="{30D98ADC-6A82-4431-A580-280C29057951}" presName="horzThree" presStyleCnt="0"/>
      <dgm:spPr/>
    </dgm:pt>
    <dgm:pt modelId="{A140E7F4-3559-485F-A320-C4E20A41CF2A}" type="pres">
      <dgm:prSet presAssocID="{048FD063-C1C1-4865-BBAE-ACA4774F124A}" presName="sibSpaceThree" presStyleCnt="0"/>
      <dgm:spPr/>
    </dgm:pt>
    <dgm:pt modelId="{7D0B974F-4F37-451C-8A17-61795F9545BB}" type="pres">
      <dgm:prSet presAssocID="{4027EECA-9DE4-4251-81C0-51D9AD15D2FD}" presName="vertThree" presStyleCnt="0"/>
      <dgm:spPr/>
    </dgm:pt>
    <dgm:pt modelId="{4EBB6A5D-1E72-40B8-A2BB-8D763F3C49DA}" type="pres">
      <dgm:prSet presAssocID="{4027EECA-9DE4-4251-81C0-51D9AD15D2FD}" presName="txThree" presStyleLbl="node3" presStyleIdx="3" presStyleCnt="8">
        <dgm:presLayoutVars>
          <dgm:chPref val="3"/>
        </dgm:presLayoutVars>
      </dgm:prSet>
      <dgm:spPr/>
    </dgm:pt>
    <dgm:pt modelId="{13248F96-C5FF-412B-AD82-7A3E926A09EA}" type="pres">
      <dgm:prSet presAssocID="{4027EECA-9DE4-4251-81C0-51D9AD15D2FD}" presName="horzThree" presStyleCnt="0"/>
      <dgm:spPr/>
    </dgm:pt>
    <dgm:pt modelId="{A8986BB5-60DD-4053-8447-59A7D0AFBFEA}" type="pres">
      <dgm:prSet presAssocID="{896CE03D-CDA4-4A18-8723-C5BE150DF73A}" presName="sibSpaceThree" presStyleCnt="0"/>
      <dgm:spPr/>
    </dgm:pt>
    <dgm:pt modelId="{0C6D3D08-E419-4C95-95DC-6D4D5AF7C70C}" type="pres">
      <dgm:prSet presAssocID="{D0BD5653-018C-41BF-AE48-0A227171131E}" presName="vertThree" presStyleCnt="0"/>
      <dgm:spPr/>
    </dgm:pt>
    <dgm:pt modelId="{9EF1CCA4-CBC5-4B88-8782-E3CC626E0621}" type="pres">
      <dgm:prSet presAssocID="{D0BD5653-018C-41BF-AE48-0A227171131E}" presName="txThree" presStyleLbl="node3" presStyleIdx="4" presStyleCnt="8">
        <dgm:presLayoutVars>
          <dgm:chPref val="3"/>
        </dgm:presLayoutVars>
      </dgm:prSet>
      <dgm:spPr/>
    </dgm:pt>
    <dgm:pt modelId="{D791091D-6E21-46BE-A06A-70C66D8ABA69}" type="pres">
      <dgm:prSet presAssocID="{D0BD5653-018C-41BF-AE48-0A227171131E}" presName="horzThree" presStyleCnt="0"/>
      <dgm:spPr/>
    </dgm:pt>
    <dgm:pt modelId="{E3364BFD-876E-4AC1-B16F-0BBF76A624A7}" type="pres">
      <dgm:prSet presAssocID="{482406F4-FC4D-421B-8744-A0BE710FE39D}" presName="sibSpaceTwo" presStyleCnt="0"/>
      <dgm:spPr/>
    </dgm:pt>
    <dgm:pt modelId="{D0ED7693-86DD-43FE-9A63-9D49EEBD959A}" type="pres">
      <dgm:prSet presAssocID="{12A7E5D9-ACDD-4649-9C9B-0386A38E5AF0}" presName="vertTwo" presStyleCnt="0"/>
      <dgm:spPr/>
    </dgm:pt>
    <dgm:pt modelId="{E3E16F57-6308-4FAF-AEEF-90F4ABADDFB5}" type="pres">
      <dgm:prSet presAssocID="{12A7E5D9-ACDD-4649-9C9B-0386A38E5AF0}" presName="txTwo" presStyleLbl="node2" presStyleIdx="1" presStyleCnt="2">
        <dgm:presLayoutVars>
          <dgm:chPref val="3"/>
        </dgm:presLayoutVars>
      </dgm:prSet>
      <dgm:spPr/>
    </dgm:pt>
    <dgm:pt modelId="{ABD531DA-0537-4493-9368-E80D22C62944}" type="pres">
      <dgm:prSet presAssocID="{12A7E5D9-ACDD-4649-9C9B-0386A38E5AF0}" presName="parTransTwo" presStyleCnt="0"/>
      <dgm:spPr/>
    </dgm:pt>
    <dgm:pt modelId="{572CED48-136D-42E9-85C7-9DDE0A27D102}" type="pres">
      <dgm:prSet presAssocID="{12A7E5D9-ACDD-4649-9C9B-0386A38E5AF0}" presName="horzTwo" presStyleCnt="0"/>
      <dgm:spPr/>
    </dgm:pt>
    <dgm:pt modelId="{FCFD4C11-2F15-4ED5-8557-BDC35F68D6FB}" type="pres">
      <dgm:prSet presAssocID="{8BF2423A-3B91-41F5-8CC1-6BEE0AD17A97}" presName="vertThree" presStyleCnt="0"/>
      <dgm:spPr/>
    </dgm:pt>
    <dgm:pt modelId="{8D6802B5-71B1-4387-9AB3-29C5885BA598}" type="pres">
      <dgm:prSet presAssocID="{8BF2423A-3B91-41F5-8CC1-6BEE0AD17A97}" presName="txThree" presStyleLbl="node3" presStyleIdx="5" presStyleCnt="8">
        <dgm:presLayoutVars>
          <dgm:chPref val="3"/>
        </dgm:presLayoutVars>
      </dgm:prSet>
      <dgm:spPr/>
    </dgm:pt>
    <dgm:pt modelId="{5F37F2B3-A6AE-47BB-BF9F-B3EAB8DD11C1}" type="pres">
      <dgm:prSet presAssocID="{8BF2423A-3B91-41F5-8CC1-6BEE0AD17A97}" presName="horzThree" presStyleCnt="0"/>
      <dgm:spPr/>
    </dgm:pt>
    <dgm:pt modelId="{22DECA28-1A8D-4A4A-A7A9-BE4B01E7B72E}" type="pres">
      <dgm:prSet presAssocID="{29742569-5899-4989-B61F-48415C22532C}" presName="sibSpaceThree" presStyleCnt="0"/>
      <dgm:spPr/>
    </dgm:pt>
    <dgm:pt modelId="{C8A044AA-AA7E-4637-B9A2-ABA5A674949F}" type="pres">
      <dgm:prSet presAssocID="{AC271D77-9BC9-4449-83AF-BF5E67B15D87}" presName="vertThree" presStyleCnt="0"/>
      <dgm:spPr/>
    </dgm:pt>
    <dgm:pt modelId="{B92A9EB8-CFE8-4DE3-8D65-2055C255CD60}" type="pres">
      <dgm:prSet presAssocID="{AC271D77-9BC9-4449-83AF-BF5E67B15D87}" presName="txThree" presStyleLbl="node3" presStyleIdx="6" presStyleCnt="8">
        <dgm:presLayoutVars>
          <dgm:chPref val="3"/>
        </dgm:presLayoutVars>
      </dgm:prSet>
      <dgm:spPr/>
    </dgm:pt>
    <dgm:pt modelId="{9C23F7B2-C436-4D70-8E59-0CFD3FDAF675}" type="pres">
      <dgm:prSet presAssocID="{AC271D77-9BC9-4449-83AF-BF5E67B15D87}" presName="horzThree" presStyleCnt="0"/>
      <dgm:spPr/>
    </dgm:pt>
    <dgm:pt modelId="{BFE276AA-8104-4A2E-A0CA-BF4E00D3D624}" type="pres">
      <dgm:prSet presAssocID="{A6E4C31D-B326-4911-90DA-DBD09CFDC0D1}" presName="sibSpaceThree" presStyleCnt="0"/>
      <dgm:spPr/>
    </dgm:pt>
    <dgm:pt modelId="{D522C9CA-701E-410E-9D82-0D64F6384CE0}" type="pres">
      <dgm:prSet presAssocID="{A134C37D-12FE-4939-8332-F37A24836012}" presName="vertThree" presStyleCnt="0"/>
      <dgm:spPr/>
    </dgm:pt>
    <dgm:pt modelId="{1BAFAF6A-391C-44F3-A652-2E6A31C7EA8D}" type="pres">
      <dgm:prSet presAssocID="{A134C37D-12FE-4939-8332-F37A24836012}" presName="txThree" presStyleLbl="node3" presStyleIdx="7" presStyleCnt="8">
        <dgm:presLayoutVars>
          <dgm:chPref val="3"/>
        </dgm:presLayoutVars>
      </dgm:prSet>
      <dgm:spPr/>
    </dgm:pt>
    <dgm:pt modelId="{9A781677-EB8A-4B8F-8C71-35B605E2CEB2}" type="pres">
      <dgm:prSet presAssocID="{A134C37D-12FE-4939-8332-F37A24836012}" presName="horzThree" presStyleCnt="0"/>
      <dgm:spPr/>
    </dgm:pt>
  </dgm:ptLst>
  <dgm:cxnLst>
    <dgm:cxn modelId="{1F883108-1D2C-452D-9E07-8A06E0252DAB}" srcId="{D695E27F-FDDD-4ED0-B64E-3207259B61C9}" destId="{96C160F0-CA55-45F6-8E0A-95FAF7A628F7}" srcOrd="0" destOrd="0" parTransId="{6A1A430F-C027-42E1-8E19-411C37B810F8}" sibTransId="{2DCD7B6B-A466-4F05-A1D0-166DCAD6E120}"/>
    <dgm:cxn modelId="{5C9E3609-D878-4B81-976B-B626F034FBB8}" srcId="{96C160F0-CA55-45F6-8E0A-95FAF7A628F7}" destId="{12A7E5D9-ACDD-4649-9C9B-0386A38E5AF0}" srcOrd="1" destOrd="0" parTransId="{E241667A-4511-412C-A801-1C8E992C9C8B}" sibTransId="{ECF9535C-C700-4A71-B3CE-93DD0288F767}"/>
    <dgm:cxn modelId="{EF775C0D-5CAD-41A7-9031-0C37899A56A0}" srcId="{0F2D982F-E1F8-4B1B-A1E8-F462F9E66DB7}" destId="{4027EECA-9DE4-4251-81C0-51D9AD15D2FD}" srcOrd="3" destOrd="0" parTransId="{315F733D-4C4A-49D7-819B-9B4291132A0B}" sibTransId="{896CE03D-CDA4-4A18-8723-C5BE150DF73A}"/>
    <dgm:cxn modelId="{6BC63524-EE8D-4B05-AAD3-62AD887B6F08}" type="presOf" srcId="{4027EECA-9DE4-4251-81C0-51D9AD15D2FD}" destId="{4EBB6A5D-1E72-40B8-A2BB-8D763F3C49DA}" srcOrd="0" destOrd="0" presId="urn:microsoft.com/office/officeart/2005/8/layout/hierarchy4"/>
    <dgm:cxn modelId="{489E2E2A-36DB-4E9B-8E0D-2611804189A6}" srcId="{12A7E5D9-ACDD-4649-9C9B-0386A38E5AF0}" destId="{A134C37D-12FE-4939-8332-F37A24836012}" srcOrd="2" destOrd="0" parTransId="{096AD56B-96D5-4573-B667-0D3B5086026C}" sibTransId="{C0C3764F-6EE4-4121-97D5-29EF238F0D4A}"/>
    <dgm:cxn modelId="{7A533863-4752-4596-914D-589C14106F90}" type="presOf" srcId="{12A7E5D9-ACDD-4649-9C9B-0386A38E5AF0}" destId="{E3E16F57-6308-4FAF-AEEF-90F4ABADDFB5}" srcOrd="0" destOrd="0" presId="urn:microsoft.com/office/officeart/2005/8/layout/hierarchy4"/>
    <dgm:cxn modelId="{C2904967-D03F-4688-8659-1622E37B2FA9}" type="presOf" srcId="{96C160F0-CA55-45F6-8E0A-95FAF7A628F7}" destId="{FABF9B77-F01A-490B-BAE9-8882B2271091}" srcOrd="0" destOrd="0" presId="urn:microsoft.com/office/officeart/2005/8/layout/hierarchy4"/>
    <dgm:cxn modelId="{FB810F48-8440-45F0-9290-A6428EADE009}" type="presOf" srcId="{30D98ADC-6A82-4431-A580-280C29057951}" destId="{AF990302-4436-4E00-A5F1-4F4FABB04F80}" srcOrd="0" destOrd="0" presId="urn:microsoft.com/office/officeart/2005/8/layout/hierarchy4"/>
    <dgm:cxn modelId="{C971B14B-66F7-46D6-9D88-1A818A56CC5F}" srcId="{0F2D982F-E1F8-4B1B-A1E8-F462F9E66DB7}" destId="{95B8921E-37E6-4099-BE9D-BA6FBC8163B0}" srcOrd="0" destOrd="0" parTransId="{4B828697-340F-41EA-9FD3-663D6D800A1B}" sibTransId="{772B12C4-9F22-4F5C-91F1-9A6C04DFE5EF}"/>
    <dgm:cxn modelId="{91FB3575-FA22-4ECE-88F6-469385FAF8F1}" type="presOf" srcId="{0F2D982F-E1F8-4B1B-A1E8-F462F9E66DB7}" destId="{D7D5C516-B45E-43B9-B74A-21B1F6B26B64}" srcOrd="0" destOrd="0" presId="urn:microsoft.com/office/officeart/2005/8/layout/hierarchy4"/>
    <dgm:cxn modelId="{A4087085-5122-4388-946E-392112E035D5}" srcId="{0F2D982F-E1F8-4B1B-A1E8-F462F9E66DB7}" destId="{30D98ADC-6A82-4431-A580-280C29057951}" srcOrd="2" destOrd="0" parTransId="{5355EDE7-491D-4F12-B302-F2FB202C5A67}" sibTransId="{048FD063-C1C1-4865-BBAE-ACA4774F124A}"/>
    <dgm:cxn modelId="{2BC1748A-2B46-4DF0-B40B-E8EF1A8BC17B}" type="presOf" srcId="{D695E27F-FDDD-4ED0-B64E-3207259B61C9}" destId="{47BF6176-E747-48DB-B31C-AACC528DB501}" srcOrd="0" destOrd="0" presId="urn:microsoft.com/office/officeart/2005/8/layout/hierarchy4"/>
    <dgm:cxn modelId="{7622BC94-8934-4366-8915-971A69296915}" srcId="{0F2D982F-E1F8-4B1B-A1E8-F462F9E66DB7}" destId="{D0BD5653-018C-41BF-AE48-0A227171131E}" srcOrd="4" destOrd="0" parTransId="{E2F0B6E0-E8A3-4A80-813F-52CAB8538B31}" sibTransId="{E4143003-52E6-4879-BD83-D54DA0A1AE96}"/>
    <dgm:cxn modelId="{3CB22F9C-6A11-4072-BE27-5C56023ABDCC}" srcId="{12A7E5D9-ACDD-4649-9C9B-0386A38E5AF0}" destId="{8BF2423A-3B91-41F5-8CC1-6BEE0AD17A97}" srcOrd="0" destOrd="0" parTransId="{5444A73C-C063-45C3-A9B7-2097B58EB859}" sibTransId="{29742569-5899-4989-B61F-48415C22532C}"/>
    <dgm:cxn modelId="{2EA700A5-0A83-40F5-9DDA-A14385773161}" type="presOf" srcId="{AC271D77-9BC9-4449-83AF-BF5E67B15D87}" destId="{B92A9EB8-CFE8-4DE3-8D65-2055C255CD60}" srcOrd="0" destOrd="0" presId="urn:microsoft.com/office/officeart/2005/8/layout/hierarchy4"/>
    <dgm:cxn modelId="{122652B9-5C3A-4A2D-831A-65D07BE01887}" type="presOf" srcId="{95B8921E-37E6-4099-BE9D-BA6FBC8163B0}" destId="{717C1024-62E0-4572-ACFF-21F07B1F1268}" srcOrd="0" destOrd="0" presId="urn:microsoft.com/office/officeart/2005/8/layout/hierarchy4"/>
    <dgm:cxn modelId="{3F7A77BD-968C-42CE-8127-3B510878B5F9}" type="presOf" srcId="{5CDB2BB6-4E4A-40F1-BFDA-AA4E5B06BA95}" destId="{B5817B05-19EC-469F-82AC-5F71BB21BB4D}" srcOrd="0" destOrd="0" presId="urn:microsoft.com/office/officeart/2005/8/layout/hierarchy4"/>
    <dgm:cxn modelId="{315C46C4-00EF-441F-A248-0EB2B71BA5A2}" type="presOf" srcId="{A134C37D-12FE-4939-8332-F37A24836012}" destId="{1BAFAF6A-391C-44F3-A652-2E6A31C7EA8D}" srcOrd="0" destOrd="0" presId="urn:microsoft.com/office/officeart/2005/8/layout/hierarchy4"/>
    <dgm:cxn modelId="{3E5A40C5-40EF-4FF5-9716-29DB21133BB2}" srcId="{96C160F0-CA55-45F6-8E0A-95FAF7A628F7}" destId="{0F2D982F-E1F8-4B1B-A1E8-F462F9E66DB7}" srcOrd="0" destOrd="0" parTransId="{E1CFF9F3-4C37-48B9-9741-31C4095EC396}" sibTransId="{482406F4-FC4D-421B-8744-A0BE710FE39D}"/>
    <dgm:cxn modelId="{58B030D4-1E39-4661-90FE-6B7A1ED2AAB3}" type="presOf" srcId="{8BF2423A-3B91-41F5-8CC1-6BEE0AD17A97}" destId="{8D6802B5-71B1-4387-9AB3-29C5885BA598}" srcOrd="0" destOrd="0" presId="urn:microsoft.com/office/officeart/2005/8/layout/hierarchy4"/>
    <dgm:cxn modelId="{85BE13DC-E942-461F-81A2-ED1E2C39F836}" srcId="{12A7E5D9-ACDD-4649-9C9B-0386A38E5AF0}" destId="{AC271D77-9BC9-4449-83AF-BF5E67B15D87}" srcOrd="1" destOrd="0" parTransId="{CA600F3D-F5D8-45B0-8E24-00648FB0ACEB}" sibTransId="{A6E4C31D-B326-4911-90DA-DBD09CFDC0D1}"/>
    <dgm:cxn modelId="{8F567CDE-F702-496C-8EBC-3FF4B4DC3E0B}" type="presOf" srcId="{D0BD5653-018C-41BF-AE48-0A227171131E}" destId="{9EF1CCA4-CBC5-4B88-8782-E3CC626E0621}" srcOrd="0" destOrd="0" presId="urn:microsoft.com/office/officeart/2005/8/layout/hierarchy4"/>
    <dgm:cxn modelId="{0B701BFE-011D-4A3E-9A77-7330A3CB7355}" srcId="{0F2D982F-E1F8-4B1B-A1E8-F462F9E66DB7}" destId="{5CDB2BB6-4E4A-40F1-BFDA-AA4E5B06BA95}" srcOrd="1" destOrd="0" parTransId="{A2D4A656-DBE2-4D0F-8004-E8BE59BB17B5}" sibTransId="{9FD4BD3C-9019-4138-A926-FCE2AE97FA32}"/>
    <dgm:cxn modelId="{7CA38192-56FF-4E2E-8DB6-BCB1E9CD8025}" type="presParOf" srcId="{47BF6176-E747-48DB-B31C-AACC528DB501}" destId="{BEB8B66F-AE02-4278-A0BC-B86D4BDF3D7C}" srcOrd="0" destOrd="0" presId="urn:microsoft.com/office/officeart/2005/8/layout/hierarchy4"/>
    <dgm:cxn modelId="{B1A25C17-76AF-4B33-9547-3F3AFFFC002B}" type="presParOf" srcId="{BEB8B66F-AE02-4278-A0BC-B86D4BDF3D7C}" destId="{FABF9B77-F01A-490B-BAE9-8882B2271091}" srcOrd="0" destOrd="0" presId="urn:microsoft.com/office/officeart/2005/8/layout/hierarchy4"/>
    <dgm:cxn modelId="{0404F4E4-4A19-4063-95E8-173D054DF3CA}" type="presParOf" srcId="{BEB8B66F-AE02-4278-A0BC-B86D4BDF3D7C}" destId="{A57DEE0D-6A5A-41A1-9E1E-1BF3B159CCF5}" srcOrd="1" destOrd="0" presId="urn:microsoft.com/office/officeart/2005/8/layout/hierarchy4"/>
    <dgm:cxn modelId="{299DBFF3-B5A8-400B-AB26-4CFFD65A6E9B}" type="presParOf" srcId="{BEB8B66F-AE02-4278-A0BC-B86D4BDF3D7C}" destId="{69EF0B47-57ED-4386-9B66-1B3D0CC5D2A8}" srcOrd="2" destOrd="0" presId="urn:microsoft.com/office/officeart/2005/8/layout/hierarchy4"/>
    <dgm:cxn modelId="{385B2868-5301-4712-A3C4-E236232A6652}" type="presParOf" srcId="{69EF0B47-57ED-4386-9B66-1B3D0CC5D2A8}" destId="{B5856EB5-03A4-4C64-BFD3-E398ED573BA9}" srcOrd="0" destOrd="0" presId="urn:microsoft.com/office/officeart/2005/8/layout/hierarchy4"/>
    <dgm:cxn modelId="{BF0E08EE-C396-45AB-BC0C-167DFF63473E}" type="presParOf" srcId="{B5856EB5-03A4-4C64-BFD3-E398ED573BA9}" destId="{D7D5C516-B45E-43B9-B74A-21B1F6B26B64}" srcOrd="0" destOrd="0" presId="urn:microsoft.com/office/officeart/2005/8/layout/hierarchy4"/>
    <dgm:cxn modelId="{3DB66936-AED3-44EF-B177-C4ABA92B7C07}" type="presParOf" srcId="{B5856EB5-03A4-4C64-BFD3-E398ED573BA9}" destId="{0F24D549-F00D-4F47-B7AD-0974B8D6FCB1}" srcOrd="1" destOrd="0" presId="urn:microsoft.com/office/officeart/2005/8/layout/hierarchy4"/>
    <dgm:cxn modelId="{2BEC3031-931E-499D-98FC-2B739ACD919E}" type="presParOf" srcId="{B5856EB5-03A4-4C64-BFD3-E398ED573BA9}" destId="{98331055-148A-40B5-8FF4-CFE3B5C83D5F}" srcOrd="2" destOrd="0" presId="urn:microsoft.com/office/officeart/2005/8/layout/hierarchy4"/>
    <dgm:cxn modelId="{516A8E68-81BD-4C3A-8BA4-FD24C5F4FC85}" type="presParOf" srcId="{98331055-148A-40B5-8FF4-CFE3B5C83D5F}" destId="{97EA76BD-0BE2-4073-B4D0-76570B771FFF}" srcOrd="0" destOrd="0" presId="urn:microsoft.com/office/officeart/2005/8/layout/hierarchy4"/>
    <dgm:cxn modelId="{F2D29FC8-33AE-46C2-956A-2E4ACE302ECA}" type="presParOf" srcId="{97EA76BD-0BE2-4073-B4D0-76570B771FFF}" destId="{717C1024-62E0-4572-ACFF-21F07B1F1268}" srcOrd="0" destOrd="0" presId="urn:microsoft.com/office/officeart/2005/8/layout/hierarchy4"/>
    <dgm:cxn modelId="{4CF4E15F-6B60-4C4D-973B-75ADC679E7EE}" type="presParOf" srcId="{97EA76BD-0BE2-4073-B4D0-76570B771FFF}" destId="{63D43B9A-2D98-48FD-AAA5-CDCBF482262E}" srcOrd="1" destOrd="0" presId="urn:microsoft.com/office/officeart/2005/8/layout/hierarchy4"/>
    <dgm:cxn modelId="{91C1D268-9DB3-408B-AEE1-D08091682DF4}" type="presParOf" srcId="{98331055-148A-40B5-8FF4-CFE3B5C83D5F}" destId="{DA71D284-404A-4A7E-9496-AA1FC094714C}" srcOrd="1" destOrd="0" presId="urn:microsoft.com/office/officeart/2005/8/layout/hierarchy4"/>
    <dgm:cxn modelId="{BFE23C3E-B3A3-4289-A65F-44E9153EED4A}" type="presParOf" srcId="{98331055-148A-40B5-8FF4-CFE3B5C83D5F}" destId="{B94C1F9F-A2C3-4247-BE59-A784D4F4F570}" srcOrd="2" destOrd="0" presId="urn:microsoft.com/office/officeart/2005/8/layout/hierarchy4"/>
    <dgm:cxn modelId="{782660D8-65E7-4B6C-B875-3DA91995D27A}" type="presParOf" srcId="{B94C1F9F-A2C3-4247-BE59-A784D4F4F570}" destId="{B5817B05-19EC-469F-82AC-5F71BB21BB4D}" srcOrd="0" destOrd="0" presId="urn:microsoft.com/office/officeart/2005/8/layout/hierarchy4"/>
    <dgm:cxn modelId="{B587C2F5-1F10-4FB7-B255-B5E24F03B163}" type="presParOf" srcId="{B94C1F9F-A2C3-4247-BE59-A784D4F4F570}" destId="{959E4025-77BC-49E7-9A06-10B2E3DDD3B6}" srcOrd="1" destOrd="0" presId="urn:microsoft.com/office/officeart/2005/8/layout/hierarchy4"/>
    <dgm:cxn modelId="{F83B854E-0038-4D8A-A530-625C735CFFB2}" type="presParOf" srcId="{98331055-148A-40B5-8FF4-CFE3B5C83D5F}" destId="{1CD47981-9E64-4A82-BC65-5B4D686CC906}" srcOrd="3" destOrd="0" presId="urn:microsoft.com/office/officeart/2005/8/layout/hierarchy4"/>
    <dgm:cxn modelId="{E1E8711C-A15B-4037-B5CD-F4132FD921F2}" type="presParOf" srcId="{98331055-148A-40B5-8FF4-CFE3B5C83D5F}" destId="{33CDBC29-5F13-494D-B078-5042AF1F568A}" srcOrd="4" destOrd="0" presId="urn:microsoft.com/office/officeart/2005/8/layout/hierarchy4"/>
    <dgm:cxn modelId="{A34717C6-28A7-4016-85C7-72994BC61325}" type="presParOf" srcId="{33CDBC29-5F13-494D-B078-5042AF1F568A}" destId="{AF990302-4436-4E00-A5F1-4F4FABB04F80}" srcOrd="0" destOrd="0" presId="urn:microsoft.com/office/officeart/2005/8/layout/hierarchy4"/>
    <dgm:cxn modelId="{E39AB8D4-15CD-45E4-A701-07EB9E04D476}" type="presParOf" srcId="{33CDBC29-5F13-494D-B078-5042AF1F568A}" destId="{3221E4B1-2209-4C11-A693-BA1876076CC8}" srcOrd="1" destOrd="0" presId="urn:microsoft.com/office/officeart/2005/8/layout/hierarchy4"/>
    <dgm:cxn modelId="{0E129F82-027C-42EF-A232-9377B60EF5B0}" type="presParOf" srcId="{98331055-148A-40B5-8FF4-CFE3B5C83D5F}" destId="{A140E7F4-3559-485F-A320-C4E20A41CF2A}" srcOrd="5" destOrd="0" presId="urn:microsoft.com/office/officeart/2005/8/layout/hierarchy4"/>
    <dgm:cxn modelId="{6D5824CD-E5D5-4C9B-AB2A-5A6A9A04AE6F}" type="presParOf" srcId="{98331055-148A-40B5-8FF4-CFE3B5C83D5F}" destId="{7D0B974F-4F37-451C-8A17-61795F9545BB}" srcOrd="6" destOrd="0" presId="urn:microsoft.com/office/officeart/2005/8/layout/hierarchy4"/>
    <dgm:cxn modelId="{67D58B05-F2D0-4D1D-B980-AC5D7A5DB0AD}" type="presParOf" srcId="{7D0B974F-4F37-451C-8A17-61795F9545BB}" destId="{4EBB6A5D-1E72-40B8-A2BB-8D763F3C49DA}" srcOrd="0" destOrd="0" presId="urn:microsoft.com/office/officeart/2005/8/layout/hierarchy4"/>
    <dgm:cxn modelId="{3B65E331-D9C7-47FF-9894-6B7EE15B31FC}" type="presParOf" srcId="{7D0B974F-4F37-451C-8A17-61795F9545BB}" destId="{13248F96-C5FF-412B-AD82-7A3E926A09EA}" srcOrd="1" destOrd="0" presId="urn:microsoft.com/office/officeart/2005/8/layout/hierarchy4"/>
    <dgm:cxn modelId="{F1A25F96-29B7-4343-B846-3CFCAF269DDD}" type="presParOf" srcId="{98331055-148A-40B5-8FF4-CFE3B5C83D5F}" destId="{A8986BB5-60DD-4053-8447-59A7D0AFBFEA}" srcOrd="7" destOrd="0" presId="urn:microsoft.com/office/officeart/2005/8/layout/hierarchy4"/>
    <dgm:cxn modelId="{6601831A-E80F-4F25-8C67-48247EF6D963}" type="presParOf" srcId="{98331055-148A-40B5-8FF4-CFE3B5C83D5F}" destId="{0C6D3D08-E419-4C95-95DC-6D4D5AF7C70C}" srcOrd="8" destOrd="0" presId="urn:microsoft.com/office/officeart/2005/8/layout/hierarchy4"/>
    <dgm:cxn modelId="{C5EEE241-D624-4443-A252-780B2B4356D2}" type="presParOf" srcId="{0C6D3D08-E419-4C95-95DC-6D4D5AF7C70C}" destId="{9EF1CCA4-CBC5-4B88-8782-E3CC626E0621}" srcOrd="0" destOrd="0" presId="urn:microsoft.com/office/officeart/2005/8/layout/hierarchy4"/>
    <dgm:cxn modelId="{5338378F-E8AC-41E7-87F0-B4AF9B87EFBF}" type="presParOf" srcId="{0C6D3D08-E419-4C95-95DC-6D4D5AF7C70C}" destId="{D791091D-6E21-46BE-A06A-70C66D8ABA69}" srcOrd="1" destOrd="0" presId="urn:microsoft.com/office/officeart/2005/8/layout/hierarchy4"/>
    <dgm:cxn modelId="{B6EB3E66-F928-45F1-A468-38338D5FF47F}" type="presParOf" srcId="{69EF0B47-57ED-4386-9B66-1B3D0CC5D2A8}" destId="{E3364BFD-876E-4AC1-B16F-0BBF76A624A7}" srcOrd="1" destOrd="0" presId="urn:microsoft.com/office/officeart/2005/8/layout/hierarchy4"/>
    <dgm:cxn modelId="{0CC3A257-5B17-4FAD-BD66-34E066068606}" type="presParOf" srcId="{69EF0B47-57ED-4386-9B66-1B3D0CC5D2A8}" destId="{D0ED7693-86DD-43FE-9A63-9D49EEBD959A}" srcOrd="2" destOrd="0" presId="urn:microsoft.com/office/officeart/2005/8/layout/hierarchy4"/>
    <dgm:cxn modelId="{42529AF0-9EA5-470F-88CD-FCF4B91C46CA}" type="presParOf" srcId="{D0ED7693-86DD-43FE-9A63-9D49EEBD959A}" destId="{E3E16F57-6308-4FAF-AEEF-90F4ABADDFB5}" srcOrd="0" destOrd="0" presId="urn:microsoft.com/office/officeart/2005/8/layout/hierarchy4"/>
    <dgm:cxn modelId="{7940B0AF-0D00-4F34-AA63-4065D50805FE}" type="presParOf" srcId="{D0ED7693-86DD-43FE-9A63-9D49EEBD959A}" destId="{ABD531DA-0537-4493-9368-E80D22C62944}" srcOrd="1" destOrd="0" presId="urn:microsoft.com/office/officeart/2005/8/layout/hierarchy4"/>
    <dgm:cxn modelId="{7D4225B1-098A-4A10-BF76-3980AD4491E3}" type="presParOf" srcId="{D0ED7693-86DD-43FE-9A63-9D49EEBD959A}" destId="{572CED48-136D-42E9-85C7-9DDE0A27D102}" srcOrd="2" destOrd="0" presId="urn:microsoft.com/office/officeart/2005/8/layout/hierarchy4"/>
    <dgm:cxn modelId="{A3A59CE7-2CC2-48BA-A5DB-81B2399280A3}" type="presParOf" srcId="{572CED48-136D-42E9-85C7-9DDE0A27D102}" destId="{FCFD4C11-2F15-4ED5-8557-BDC35F68D6FB}" srcOrd="0" destOrd="0" presId="urn:microsoft.com/office/officeart/2005/8/layout/hierarchy4"/>
    <dgm:cxn modelId="{8CC93A7A-D9F3-4E93-88A4-2F7512B42692}" type="presParOf" srcId="{FCFD4C11-2F15-4ED5-8557-BDC35F68D6FB}" destId="{8D6802B5-71B1-4387-9AB3-29C5885BA598}" srcOrd="0" destOrd="0" presId="urn:microsoft.com/office/officeart/2005/8/layout/hierarchy4"/>
    <dgm:cxn modelId="{EC49BFE7-CA43-4DCF-9FD2-81F2BC245345}" type="presParOf" srcId="{FCFD4C11-2F15-4ED5-8557-BDC35F68D6FB}" destId="{5F37F2B3-A6AE-47BB-BF9F-B3EAB8DD11C1}" srcOrd="1" destOrd="0" presId="urn:microsoft.com/office/officeart/2005/8/layout/hierarchy4"/>
    <dgm:cxn modelId="{F4B46400-AA6B-4BC1-9A04-5F068B685AE9}" type="presParOf" srcId="{572CED48-136D-42E9-85C7-9DDE0A27D102}" destId="{22DECA28-1A8D-4A4A-A7A9-BE4B01E7B72E}" srcOrd="1" destOrd="0" presId="urn:microsoft.com/office/officeart/2005/8/layout/hierarchy4"/>
    <dgm:cxn modelId="{A7680BD7-6EBC-48A3-AF1C-A5D68B686A5B}" type="presParOf" srcId="{572CED48-136D-42E9-85C7-9DDE0A27D102}" destId="{C8A044AA-AA7E-4637-B9A2-ABA5A674949F}" srcOrd="2" destOrd="0" presId="urn:microsoft.com/office/officeart/2005/8/layout/hierarchy4"/>
    <dgm:cxn modelId="{CDB61A22-8368-4531-A43A-D9FF820F4D4E}" type="presParOf" srcId="{C8A044AA-AA7E-4637-B9A2-ABA5A674949F}" destId="{B92A9EB8-CFE8-4DE3-8D65-2055C255CD60}" srcOrd="0" destOrd="0" presId="urn:microsoft.com/office/officeart/2005/8/layout/hierarchy4"/>
    <dgm:cxn modelId="{E3C4A3CD-9786-4A25-AD80-56F683E51EF8}" type="presParOf" srcId="{C8A044AA-AA7E-4637-B9A2-ABA5A674949F}" destId="{9C23F7B2-C436-4D70-8E59-0CFD3FDAF675}" srcOrd="1" destOrd="0" presId="urn:microsoft.com/office/officeart/2005/8/layout/hierarchy4"/>
    <dgm:cxn modelId="{1F9B5E94-E7AD-4D3D-93C0-B49D8F08371E}" type="presParOf" srcId="{572CED48-136D-42E9-85C7-9DDE0A27D102}" destId="{BFE276AA-8104-4A2E-A0CA-BF4E00D3D624}" srcOrd="3" destOrd="0" presId="urn:microsoft.com/office/officeart/2005/8/layout/hierarchy4"/>
    <dgm:cxn modelId="{F4D8B0FA-FE73-4E67-83AA-D6CF0B2B67C1}" type="presParOf" srcId="{572CED48-136D-42E9-85C7-9DDE0A27D102}" destId="{D522C9CA-701E-410E-9D82-0D64F6384CE0}" srcOrd="4" destOrd="0" presId="urn:microsoft.com/office/officeart/2005/8/layout/hierarchy4"/>
    <dgm:cxn modelId="{9816B078-C33D-4F17-B16D-3EE9025CD72B}" type="presParOf" srcId="{D522C9CA-701E-410E-9D82-0D64F6384CE0}" destId="{1BAFAF6A-391C-44F3-A652-2E6A31C7EA8D}" srcOrd="0" destOrd="0" presId="urn:microsoft.com/office/officeart/2005/8/layout/hierarchy4"/>
    <dgm:cxn modelId="{A3A2312F-E98E-4DD6-A9BC-C367B4C3F05A}" type="presParOf" srcId="{D522C9CA-701E-410E-9D82-0D64F6384CE0}" destId="{9A781677-EB8A-4B8F-8C71-35B605E2CEB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38F62F-6311-4B35-888B-EEA2338BFE23}" type="doc">
      <dgm:prSet loTypeId="urn:microsoft.com/office/officeart/2005/8/layout/radial6" loCatId="cycle" qsTypeId="urn:microsoft.com/office/officeart/2005/8/quickstyle/3d3" qsCatId="3D" csTypeId="urn:microsoft.com/office/officeart/2005/8/colors/colorful4" csCatId="colorful" phldr="1"/>
      <dgm:spPr/>
      <dgm:t>
        <a:bodyPr/>
        <a:lstStyle/>
        <a:p>
          <a:endParaRPr lang="en-US"/>
        </a:p>
      </dgm:t>
    </dgm:pt>
    <dgm:pt modelId="{8CAA16FF-8888-4932-8BE4-2DE1B62E71EA}">
      <dgm:prSet phldrT="[Text]"/>
      <dgm:spPr>
        <a:solidFill>
          <a:srgbClr val="FF0000"/>
        </a:solidFill>
      </dgm:spPr>
      <dgm:t>
        <a:bodyPr/>
        <a:lstStyle/>
        <a:p>
          <a:r>
            <a:rPr lang="en-US" dirty="0"/>
            <a:t>Research ethics</a:t>
          </a:r>
        </a:p>
      </dgm:t>
    </dgm:pt>
    <dgm:pt modelId="{6DE96F3D-4149-4AF1-95AF-5D29B340BA70}" type="parTrans" cxnId="{1E6D88B7-85A0-483D-827A-DD2C23338E0F}">
      <dgm:prSet/>
      <dgm:spPr/>
      <dgm:t>
        <a:bodyPr/>
        <a:lstStyle/>
        <a:p>
          <a:endParaRPr lang="en-US"/>
        </a:p>
      </dgm:t>
    </dgm:pt>
    <dgm:pt modelId="{1FE3E0D7-89C6-481A-A0EE-4FB992384799}" type="sibTrans" cxnId="{1E6D88B7-85A0-483D-827A-DD2C23338E0F}">
      <dgm:prSet/>
      <dgm:spPr>
        <a:solidFill>
          <a:srgbClr val="FF0000"/>
        </a:solidFill>
      </dgm:spPr>
      <dgm:t>
        <a:bodyPr/>
        <a:lstStyle/>
        <a:p>
          <a:endParaRPr lang="en-US"/>
        </a:p>
      </dgm:t>
    </dgm:pt>
    <dgm:pt modelId="{EABC670D-E006-4745-B3F7-92923D77831D}">
      <dgm:prSet phldrT="[Text]"/>
      <dgm:spPr/>
      <dgm:t>
        <a:bodyPr/>
        <a:lstStyle/>
        <a:p>
          <a:r>
            <a:rPr lang="en-US" dirty="0"/>
            <a:t>Medical ethics</a:t>
          </a:r>
        </a:p>
      </dgm:t>
    </dgm:pt>
    <dgm:pt modelId="{7593A5EE-464E-4EFD-B705-620FD0CBC56C}" type="parTrans" cxnId="{68FAC5F0-3906-48ED-8F45-C4C751F01040}">
      <dgm:prSet/>
      <dgm:spPr/>
      <dgm:t>
        <a:bodyPr/>
        <a:lstStyle/>
        <a:p>
          <a:endParaRPr lang="en-US"/>
        </a:p>
      </dgm:t>
    </dgm:pt>
    <dgm:pt modelId="{37D3D3B1-5FD2-4A63-A626-1813E598ACEE}" type="sibTrans" cxnId="{68FAC5F0-3906-48ED-8F45-C4C751F01040}">
      <dgm:prSet/>
      <dgm:spPr/>
      <dgm:t>
        <a:bodyPr/>
        <a:lstStyle/>
        <a:p>
          <a:endParaRPr lang="en-US"/>
        </a:p>
      </dgm:t>
    </dgm:pt>
    <dgm:pt modelId="{FDE43217-2D65-470F-87A8-25F7869F65C1}">
      <dgm:prSet phldrT="[Text]"/>
      <dgm:spPr/>
      <dgm:t>
        <a:bodyPr/>
        <a:lstStyle/>
        <a:p>
          <a:r>
            <a:rPr lang="en-US" dirty="0"/>
            <a:t>Bio-ethics</a:t>
          </a:r>
        </a:p>
      </dgm:t>
    </dgm:pt>
    <dgm:pt modelId="{BC973603-F707-4B9B-AA18-E90215EDB70C}" type="parTrans" cxnId="{AB77D61A-2579-4A10-ABB4-74E72FA4C74D}">
      <dgm:prSet/>
      <dgm:spPr/>
      <dgm:t>
        <a:bodyPr/>
        <a:lstStyle/>
        <a:p>
          <a:endParaRPr lang="en-US"/>
        </a:p>
      </dgm:t>
    </dgm:pt>
    <dgm:pt modelId="{75697042-40BE-48E3-98E9-4ACA47972F22}" type="sibTrans" cxnId="{AB77D61A-2579-4A10-ABB4-74E72FA4C74D}">
      <dgm:prSet/>
      <dgm:spPr/>
      <dgm:t>
        <a:bodyPr/>
        <a:lstStyle/>
        <a:p>
          <a:endParaRPr lang="en-US"/>
        </a:p>
      </dgm:t>
    </dgm:pt>
    <dgm:pt modelId="{F152493A-BFD3-45BF-85DD-C55B279BDB6A}">
      <dgm:prSet phldrT="[Text]"/>
      <dgm:spPr>
        <a:solidFill>
          <a:schemeClr val="accent5">
            <a:lumMod val="50000"/>
          </a:schemeClr>
        </a:solidFill>
      </dgm:spPr>
      <dgm:t>
        <a:bodyPr/>
        <a:lstStyle/>
        <a:p>
          <a:r>
            <a:rPr lang="en-US" dirty="0"/>
            <a:t>Ethics in biomedicine</a:t>
          </a:r>
        </a:p>
      </dgm:t>
    </dgm:pt>
    <dgm:pt modelId="{71F50A0E-02D6-4CA4-8C90-25C37DF2B82A}" type="parTrans" cxnId="{955C9653-C2E9-45AC-84B5-B63624708DC9}">
      <dgm:prSet/>
      <dgm:spPr/>
      <dgm:t>
        <a:bodyPr/>
        <a:lstStyle/>
        <a:p>
          <a:endParaRPr lang="en-US"/>
        </a:p>
      </dgm:t>
    </dgm:pt>
    <dgm:pt modelId="{C3C6B3CD-AA2E-402E-9E1B-A8D13E13EA5C}" type="sibTrans" cxnId="{955C9653-C2E9-45AC-84B5-B63624708DC9}">
      <dgm:prSet/>
      <dgm:spPr/>
      <dgm:t>
        <a:bodyPr/>
        <a:lstStyle/>
        <a:p>
          <a:endParaRPr lang="en-US"/>
        </a:p>
      </dgm:t>
    </dgm:pt>
    <dgm:pt modelId="{60B1196B-3046-46CD-90EC-2767565DD456}" type="pres">
      <dgm:prSet presAssocID="{DA38F62F-6311-4B35-888B-EEA2338BFE23}" presName="Name0" presStyleCnt="0">
        <dgm:presLayoutVars>
          <dgm:chMax val="1"/>
          <dgm:dir/>
          <dgm:animLvl val="ctr"/>
          <dgm:resizeHandles val="exact"/>
        </dgm:presLayoutVars>
      </dgm:prSet>
      <dgm:spPr/>
    </dgm:pt>
    <dgm:pt modelId="{6765ADD5-9B2E-40B1-882C-3D23B964FFBA}" type="pres">
      <dgm:prSet presAssocID="{F152493A-BFD3-45BF-85DD-C55B279BDB6A}" presName="centerShape" presStyleLbl="node0" presStyleIdx="0" presStyleCnt="1"/>
      <dgm:spPr/>
    </dgm:pt>
    <dgm:pt modelId="{4B61A2AD-3151-477C-9804-35D8DE61E160}" type="pres">
      <dgm:prSet presAssocID="{8CAA16FF-8888-4932-8BE4-2DE1B62E71EA}" presName="node" presStyleLbl="node1" presStyleIdx="0" presStyleCnt="3">
        <dgm:presLayoutVars>
          <dgm:bulletEnabled val="1"/>
        </dgm:presLayoutVars>
      </dgm:prSet>
      <dgm:spPr/>
    </dgm:pt>
    <dgm:pt modelId="{C0C38D9E-3D6B-4E22-9E73-538F552E14C0}" type="pres">
      <dgm:prSet presAssocID="{8CAA16FF-8888-4932-8BE4-2DE1B62E71EA}" presName="dummy" presStyleCnt="0"/>
      <dgm:spPr/>
    </dgm:pt>
    <dgm:pt modelId="{3FD95E3C-2914-4FE2-83C2-250F43D2013E}" type="pres">
      <dgm:prSet presAssocID="{1FE3E0D7-89C6-481A-A0EE-4FB992384799}" presName="sibTrans" presStyleLbl="sibTrans2D1" presStyleIdx="0" presStyleCnt="3"/>
      <dgm:spPr/>
    </dgm:pt>
    <dgm:pt modelId="{217E7776-F142-4D84-8184-9E12A52AB06D}" type="pres">
      <dgm:prSet presAssocID="{EABC670D-E006-4745-B3F7-92923D77831D}" presName="node" presStyleLbl="node1" presStyleIdx="1" presStyleCnt="3">
        <dgm:presLayoutVars>
          <dgm:bulletEnabled val="1"/>
        </dgm:presLayoutVars>
      </dgm:prSet>
      <dgm:spPr/>
    </dgm:pt>
    <dgm:pt modelId="{783D85E6-B22C-407E-B2DF-0DE0569D904C}" type="pres">
      <dgm:prSet presAssocID="{EABC670D-E006-4745-B3F7-92923D77831D}" presName="dummy" presStyleCnt="0"/>
      <dgm:spPr/>
    </dgm:pt>
    <dgm:pt modelId="{14B3AFC2-94AB-4ACF-A3D4-44F761E50EC6}" type="pres">
      <dgm:prSet presAssocID="{37D3D3B1-5FD2-4A63-A626-1813E598ACEE}" presName="sibTrans" presStyleLbl="sibTrans2D1" presStyleIdx="1" presStyleCnt="3"/>
      <dgm:spPr/>
    </dgm:pt>
    <dgm:pt modelId="{8E3E3839-40BB-42B4-A106-AB86D77E5AEB}" type="pres">
      <dgm:prSet presAssocID="{FDE43217-2D65-470F-87A8-25F7869F65C1}" presName="node" presStyleLbl="node1" presStyleIdx="2" presStyleCnt="3">
        <dgm:presLayoutVars>
          <dgm:bulletEnabled val="1"/>
        </dgm:presLayoutVars>
      </dgm:prSet>
      <dgm:spPr/>
    </dgm:pt>
    <dgm:pt modelId="{F740985E-A80F-4591-97E7-26C6FE6C5657}" type="pres">
      <dgm:prSet presAssocID="{FDE43217-2D65-470F-87A8-25F7869F65C1}" presName="dummy" presStyleCnt="0"/>
      <dgm:spPr/>
    </dgm:pt>
    <dgm:pt modelId="{1792AE8E-D0AF-4B25-8EBA-D551EA41C1D4}" type="pres">
      <dgm:prSet presAssocID="{75697042-40BE-48E3-98E9-4ACA47972F22}" presName="sibTrans" presStyleLbl="sibTrans2D1" presStyleIdx="2" presStyleCnt="3"/>
      <dgm:spPr/>
    </dgm:pt>
  </dgm:ptLst>
  <dgm:cxnLst>
    <dgm:cxn modelId="{8D6C5201-892C-450C-BD02-AB361CE7F50D}" type="presOf" srcId="{EABC670D-E006-4745-B3F7-92923D77831D}" destId="{217E7776-F142-4D84-8184-9E12A52AB06D}" srcOrd="0" destOrd="0" presId="urn:microsoft.com/office/officeart/2005/8/layout/radial6"/>
    <dgm:cxn modelId="{AB77D61A-2579-4A10-ABB4-74E72FA4C74D}" srcId="{F152493A-BFD3-45BF-85DD-C55B279BDB6A}" destId="{FDE43217-2D65-470F-87A8-25F7869F65C1}" srcOrd="2" destOrd="0" parTransId="{BC973603-F707-4B9B-AA18-E90215EDB70C}" sibTransId="{75697042-40BE-48E3-98E9-4ACA47972F22}"/>
    <dgm:cxn modelId="{D7D4B222-377C-4F70-8590-950B8D08817E}" type="presOf" srcId="{8CAA16FF-8888-4932-8BE4-2DE1B62E71EA}" destId="{4B61A2AD-3151-477C-9804-35D8DE61E160}" srcOrd="0" destOrd="0" presId="urn:microsoft.com/office/officeart/2005/8/layout/radial6"/>
    <dgm:cxn modelId="{8674A63C-7543-43B2-8681-E74B4FAF190C}" type="presOf" srcId="{DA38F62F-6311-4B35-888B-EEA2338BFE23}" destId="{60B1196B-3046-46CD-90EC-2767565DD456}" srcOrd="0" destOrd="0" presId="urn:microsoft.com/office/officeart/2005/8/layout/radial6"/>
    <dgm:cxn modelId="{955C9653-C2E9-45AC-84B5-B63624708DC9}" srcId="{DA38F62F-6311-4B35-888B-EEA2338BFE23}" destId="{F152493A-BFD3-45BF-85DD-C55B279BDB6A}" srcOrd="0" destOrd="0" parTransId="{71F50A0E-02D6-4CA4-8C90-25C37DF2B82A}" sibTransId="{C3C6B3CD-AA2E-402E-9E1B-A8D13E13EA5C}"/>
    <dgm:cxn modelId="{ABC9A57D-78AE-4981-A547-D9701E778425}" type="presOf" srcId="{FDE43217-2D65-470F-87A8-25F7869F65C1}" destId="{8E3E3839-40BB-42B4-A106-AB86D77E5AEB}" srcOrd="0" destOrd="0" presId="urn:microsoft.com/office/officeart/2005/8/layout/radial6"/>
    <dgm:cxn modelId="{1E6D88B7-85A0-483D-827A-DD2C23338E0F}" srcId="{F152493A-BFD3-45BF-85DD-C55B279BDB6A}" destId="{8CAA16FF-8888-4932-8BE4-2DE1B62E71EA}" srcOrd="0" destOrd="0" parTransId="{6DE96F3D-4149-4AF1-95AF-5D29B340BA70}" sibTransId="{1FE3E0D7-89C6-481A-A0EE-4FB992384799}"/>
    <dgm:cxn modelId="{1A5FABCD-F9EB-4533-A916-27E1FD4EA08B}" type="presOf" srcId="{75697042-40BE-48E3-98E9-4ACA47972F22}" destId="{1792AE8E-D0AF-4B25-8EBA-D551EA41C1D4}" srcOrd="0" destOrd="0" presId="urn:microsoft.com/office/officeart/2005/8/layout/radial6"/>
    <dgm:cxn modelId="{7D337ADB-8E81-42F9-80D4-BDB12FF7EF9A}" type="presOf" srcId="{1FE3E0D7-89C6-481A-A0EE-4FB992384799}" destId="{3FD95E3C-2914-4FE2-83C2-250F43D2013E}" srcOrd="0" destOrd="0" presId="urn:microsoft.com/office/officeart/2005/8/layout/radial6"/>
    <dgm:cxn modelId="{7C63EEDB-0DC8-4553-BCBA-2154FCA421F2}" type="presOf" srcId="{37D3D3B1-5FD2-4A63-A626-1813E598ACEE}" destId="{14B3AFC2-94AB-4ACF-A3D4-44F761E50EC6}" srcOrd="0" destOrd="0" presId="urn:microsoft.com/office/officeart/2005/8/layout/radial6"/>
    <dgm:cxn modelId="{469529DD-ABF1-4304-9C39-5EE22B4031D3}" type="presOf" srcId="{F152493A-BFD3-45BF-85DD-C55B279BDB6A}" destId="{6765ADD5-9B2E-40B1-882C-3D23B964FFBA}" srcOrd="0" destOrd="0" presId="urn:microsoft.com/office/officeart/2005/8/layout/radial6"/>
    <dgm:cxn modelId="{68FAC5F0-3906-48ED-8F45-C4C751F01040}" srcId="{F152493A-BFD3-45BF-85DD-C55B279BDB6A}" destId="{EABC670D-E006-4745-B3F7-92923D77831D}" srcOrd="1" destOrd="0" parTransId="{7593A5EE-464E-4EFD-B705-620FD0CBC56C}" sibTransId="{37D3D3B1-5FD2-4A63-A626-1813E598ACEE}"/>
    <dgm:cxn modelId="{73E78F47-FBB8-4172-A35D-BDC589179003}" type="presParOf" srcId="{60B1196B-3046-46CD-90EC-2767565DD456}" destId="{6765ADD5-9B2E-40B1-882C-3D23B964FFBA}" srcOrd="0" destOrd="0" presId="urn:microsoft.com/office/officeart/2005/8/layout/radial6"/>
    <dgm:cxn modelId="{0936762F-AE4A-4AA2-A83E-C1CDE6F7B05B}" type="presParOf" srcId="{60B1196B-3046-46CD-90EC-2767565DD456}" destId="{4B61A2AD-3151-477C-9804-35D8DE61E160}" srcOrd="1" destOrd="0" presId="urn:microsoft.com/office/officeart/2005/8/layout/radial6"/>
    <dgm:cxn modelId="{F7EAE878-A579-4B8B-9AA9-3511A85A9981}" type="presParOf" srcId="{60B1196B-3046-46CD-90EC-2767565DD456}" destId="{C0C38D9E-3D6B-4E22-9E73-538F552E14C0}" srcOrd="2" destOrd="0" presId="urn:microsoft.com/office/officeart/2005/8/layout/radial6"/>
    <dgm:cxn modelId="{C519E47C-F627-439F-8A00-A8D9F542300D}" type="presParOf" srcId="{60B1196B-3046-46CD-90EC-2767565DD456}" destId="{3FD95E3C-2914-4FE2-83C2-250F43D2013E}" srcOrd="3" destOrd="0" presId="urn:microsoft.com/office/officeart/2005/8/layout/radial6"/>
    <dgm:cxn modelId="{E98097C3-B95E-459B-B713-4ED146612335}" type="presParOf" srcId="{60B1196B-3046-46CD-90EC-2767565DD456}" destId="{217E7776-F142-4D84-8184-9E12A52AB06D}" srcOrd="4" destOrd="0" presId="urn:microsoft.com/office/officeart/2005/8/layout/radial6"/>
    <dgm:cxn modelId="{5BDE1B24-A9F6-4335-84BE-FBE2B65587FE}" type="presParOf" srcId="{60B1196B-3046-46CD-90EC-2767565DD456}" destId="{783D85E6-B22C-407E-B2DF-0DE0569D904C}" srcOrd="5" destOrd="0" presId="urn:microsoft.com/office/officeart/2005/8/layout/radial6"/>
    <dgm:cxn modelId="{4CEC5F7E-85AC-474B-8C8B-6296BB47988A}" type="presParOf" srcId="{60B1196B-3046-46CD-90EC-2767565DD456}" destId="{14B3AFC2-94AB-4ACF-A3D4-44F761E50EC6}" srcOrd="6" destOrd="0" presId="urn:microsoft.com/office/officeart/2005/8/layout/radial6"/>
    <dgm:cxn modelId="{A83E7B6E-5D55-43E4-ACE7-8FA7C0B1E3ED}" type="presParOf" srcId="{60B1196B-3046-46CD-90EC-2767565DD456}" destId="{8E3E3839-40BB-42B4-A106-AB86D77E5AEB}" srcOrd="7" destOrd="0" presId="urn:microsoft.com/office/officeart/2005/8/layout/radial6"/>
    <dgm:cxn modelId="{A8A16FEE-561A-4203-87E6-56800ABE3EC0}" type="presParOf" srcId="{60B1196B-3046-46CD-90EC-2767565DD456}" destId="{F740985E-A80F-4591-97E7-26C6FE6C5657}" srcOrd="8" destOrd="0" presId="urn:microsoft.com/office/officeart/2005/8/layout/radial6"/>
    <dgm:cxn modelId="{16EDA393-7C36-4C33-9BBE-9A4319B3102F}" type="presParOf" srcId="{60B1196B-3046-46CD-90EC-2767565DD456}" destId="{1792AE8E-D0AF-4B25-8EBA-D551EA41C1D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B03E2-FB02-4A60-9A6F-847EA4EFBFB6}">
      <dsp:nvSpPr>
        <dsp:cNvPr id="0" name=""/>
        <dsp:cNvSpPr/>
      </dsp:nvSpPr>
      <dsp:spPr>
        <a:xfrm>
          <a:off x="2287820" y="2188"/>
          <a:ext cx="1800774" cy="180077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Mitra" panose="00000400000000000000" pitchFamily="2" charset="-78"/>
            </a:rPr>
            <a:t>تولید دانش برتر</a:t>
          </a:r>
          <a:endParaRPr lang="en-US" sz="3200" kern="1200" dirty="0">
            <a:cs typeface="B Mitra" panose="00000400000000000000" pitchFamily="2" charset="-78"/>
          </a:endParaRPr>
        </a:p>
      </dsp:txBody>
      <dsp:txXfrm>
        <a:off x="2551537" y="265905"/>
        <a:ext cx="1273340" cy="1273340"/>
      </dsp:txXfrm>
    </dsp:sp>
    <dsp:sp modelId="{A569EA86-1488-4042-8990-84539F8AB0B2}">
      <dsp:nvSpPr>
        <dsp:cNvPr id="0" name=""/>
        <dsp:cNvSpPr/>
      </dsp:nvSpPr>
      <dsp:spPr>
        <a:xfrm>
          <a:off x="2665982" y="1949185"/>
          <a:ext cx="1044448" cy="1044448"/>
        </a:xfrm>
        <a:prstGeom prst="mathPl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04424" y="2348582"/>
        <a:ext cx="767564" cy="245654"/>
      </dsp:txXfrm>
    </dsp:sp>
    <dsp:sp modelId="{3EFA2CD6-0B78-4848-8430-B2935C2F163C}">
      <dsp:nvSpPr>
        <dsp:cNvPr id="0" name=""/>
        <dsp:cNvSpPr/>
      </dsp:nvSpPr>
      <dsp:spPr>
        <a:xfrm>
          <a:off x="2287820" y="3139857"/>
          <a:ext cx="1800774" cy="1800774"/>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a-IR" sz="3200" kern="1200" dirty="0">
              <a:cs typeface="B Mitra" panose="00000400000000000000" pitchFamily="2" charset="-78"/>
            </a:rPr>
            <a:t>تولید برتر دانش</a:t>
          </a:r>
          <a:endParaRPr lang="en-US" sz="3200" kern="1200" dirty="0">
            <a:cs typeface="B Mitra" panose="00000400000000000000" pitchFamily="2" charset="-78"/>
          </a:endParaRPr>
        </a:p>
      </dsp:txBody>
      <dsp:txXfrm>
        <a:off x="2551537" y="3403574"/>
        <a:ext cx="1273340" cy="1273340"/>
      </dsp:txXfrm>
    </dsp:sp>
    <dsp:sp modelId="{BD3C1197-9C06-4E53-8B83-1C52B6F7F718}">
      <dsp:nvSpPr>
        <dsp:cNvPr id="0" name=""/>
        <dsp:cNvSpPr/>
      </dsp:nvSpPr>
      <dsp:spPr>
        <a:xfrm>
          <a:off x="3912908" y="2117608"/>
          <a:ext cx="1106025" cy="669887"/>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cs typeface="B Mitra" panose="00000400000000000000" pitchFamily="2" charset="-78"/>
          </a:endParaRPr>
        </a:p>
      </dsp:txBody>
      <dsp:txXfrm>
        <a:off x="3912908" y="2251585"/>
        <a:ext cx="905059" cy="401933"/>
      </dsp:txXfrm>
    </dsp:sp>
    <dsp:sp modelId="{F4F87956-8889-40AB-952C-4602A3233BB2}">
      <dsp:nvSpPr>
        <dsp:cNvPr id="0" name=""/>
        <dsp:cNvSpPr/>
      </dsp:nvSpPr>
      <dsp:spPr>
        <a:xfrm>
          <a:off x="5169058" y="670635"/>
          <a:ext cx="3601548" cy="360154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fa-IR" sz="4000" kern="1200" dirty="0">
              <a:cs typeface="B Mitra" panose="00000400000000000000" pitchFamily="2" charset="-78"/>
            </a:rPr>
            <a:t>مصرف و استفاده بهتر از دانش</a:t>
          </a:r>
          <a:endParaRPr lang="en-US" sz="4000" kern="1200" dirty="0">
            <a:cs typeface="B Mitra" panose="00000400000000000000" pitchFamily="2" charset="-78"/>
          </a:endParaRPr>
        </a:p>
      </dsp:txBody>
      <dsp:txXfrm>
        <a:off x="5696492" y="1198069"/>
        <a:ext cx="2546680" cy="2546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552D7-F3BB-4534-8E9C-6F3879D75581}">
      <dsp:nvSpPr>
        <dsp:cNvPr id="0" name=""/>
        <dsp:cNvSpPr/>
      </dsp:nvSpPr>
      <dsp:spPr>
        <a:xfrm>
          <a:off x="1553780" y="-285037"/>
          <a:ext cx="2851758" cy="2998033"/>
        </a:xfrm>
        <a:prstGeom prst="ellipse">
          <a:avLst/>
        </a:prstGeom>
        <a:solidFill>
          <a:schemeClr val="accent4">
            <a:lumMod val="75000"/>
            <a:alpha val="50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fa-IR" sz="2800" kern="1200" baseline="0" dirty="0">
              <a:latin typeface="Comic Sans MS" pitchFamily="66" charset="0"/>
              <a:cs typeface="Tahoma" pitchFamily="34" charset="0"/>
            </a:rPr>
            <a:t>انگيزه</a:t>
          </a:r>
          <a:endParaRPr lang="en-US" sz="2800" kern="1200" baseline="0" dirty="0">
            <a:latin typeface="Comic Sans MS" pitchFamily="66" charset="0"/>
            <a:cs typeface="Tahoma" pitchFamily="34" charset="0"/>
          </a:endParaRPr>
        </a:p>
      </dsp:txBody>
      <dsp:txXfrm>
        <a:off x="1934014" y="239618"/>
        <a:ext cx="2091289" cy="1349115"/>
      </dsp:txXfrm>
    </dsp:sp>
    <dsp:sp modelId="{E9FB48D6-99DC-47A0-9D12-B6EB6CD03EFA}">
      <dsp:nvSpPr>
        <dsp:cNvPr id="0" name=""/>
        <dsp:cNvSpPr/>
      </dsp:nvSpPr>
      <dsp:spPr>
        <a:xfrm>
          <a:off x="2352644" y="1098676"/>
          <a:ext cx="2851758" cy="2998033"/>
        </a:xfrm>
        <a:prstGeom prst="ellipse">
          <a:avLst/>
        </a:prstGeom>
        <a:solidFill>
          <a:srgbClr val="FFC000">
            <a:alpha val="50000"/>
          </a:srgb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fa-IR" sz="2800" kern="1200" baseline="0" dirty="0">
              <a:latin typeface="Comic Sans MS" pitchFamily="66" charset="0"/>
              <a:cs typeface="Tahoma" pitchFamily="34" charset="0"/>
            </a:rPr>
            <a:t>دانش</a:t>
          </a:r>
          <a:endParaRPr lang="en-US" sz="2800" kern="1200" baseline="0" dirty="0">
            <a:latin typeface="Comic Sans MS" pitchFamily="66" charset="0"/>
            <a:cs typeface="Tahoma" pitchFamily="34" charset="0"/>
          </a:endParaRPr>
        </a:p>
      </dsp:txBody>
      <dsp:txXfrm>
        <a:off x="3224807" y="1873169"/>
        <a:ext cx="1711055" cy="1648918"/>
      </dsp:txXfrm>
    </dsp:sp>
    <dsp:sp modelId="{7D8645AE-32D7-4CB0-A4FF-1EE1219C257E}">
      <dsp:nvSpPr>
        <dsp:cNvPr id="0" name=""/>
        <dsp:cNvSpPr/>
      </dsp:nvSpPr>
      <dsp:spPr>
        <a:xfrm>
          <a:off x="754915" y="1098676"/>
          <a:ext cx="2851758" cy="2998033"/>
        </a:xfrm>
        <a:prstGeom prst="ellipse">
          <a:avLst/>
        </a:prstGeom>
        <a:solidFill>
          <a:schemeClr val="accent5">
            <a:alpha val="50000"/>
            <a:hueOff val="-7353344"/>
            <a:satOff val="-10228"/>
            <a:lumOff val="-3922"/>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fa-IR" sz="2800" kern="1200" baseline="0" dirty="0">
              <a:latin typeface="Comic Sans MS" pitchFamily="66" charset="0"/>
              <a:cs typeface="Tahoma" pitchFamily="34" charset="0"/>
            </a:rPr>
            <a:t>مهارت </a:t>
          </a:r>
        </a:p>
        <a:p>
          <a:pPr marL="0" lvl="0" indent="0" algn="ctr" defTabSz="1244600">
            <a:lnSpc>
              <a:spcPct val="90000"/>
            </a:lnSpc>
            <a:spcBef>
              <a:spcPct val="0"/>
            </a:spcBef>
            <a:spcAft>
              <a:spcPct val="35000"/>
            </a:spcAft>
            <a:buNone/>
          </a:pPr>
          <a:r>
            <a:rPr lang="fa-IR" sz="2800" kern="1200" baseline="0" dirty="0">
              <a:latin typeface="Comic Sans MS" pitchFamily="66" charset="0"/>
              <a:cs typeface="Tahoma" pitchFamily="34" charset="0"/>
            </a:rPr>
            <a:t>تفکر</a:t>
          </a:r>
        </a:p>
        <a:p>
          <a:pPr marL="0" lvl="0" indent="0" algn="ctr" defTabSz="1244600">
            <a:lnSpc>
              <a:spcPct val="90000"/>
            </a:lnSpc>
            <a:spcBef>
              <a:spcPct val="0"/>
            </a:spcBef>
            <a:spcAft>
              <a:spcPct val="35000"/>
            </a:spcAft>
            <a:buNone/>
          </a:pPr>
          <a:r>
            <a:rPr lang="fa-IR" sz="2800" kern="1200" baseline="0" dirty="0">
              <a:latin typeface="Comic Sans MS" pitchFamily="66" charset="0"/>
              <a:cs typeface="Tahoma" pitchFamily="34" charset="0"/>
            </a:rPr>
            <a:t>خلاق</a:t>
          </a:r>
          <a:endParaRPr lang="en-US" sz="2800" kern="1200" baseline="0" dirty="0">
            <a:latin typeface="Comic Sans MS" pitchFamily="66" charset="0"/>
            <a:cs typeface="Tahoma" pitchFamily="34" charset="0"/>
          </a:endParaRPr>
        </a:p>
      </dsp:txBody>
      <dsp:txXfrm>
        <a:off x="1023456" y="1873169"/>
        <a:ext cx="1711055" cy="1648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049AE-A4F6-4C93-BF1E-954ECC771073}">
      <dsp:nvSpPr>
        <dsp:cNvPr id="0" name=""/>
        <dsp:cNvSpPr/>
      </dsp:nvSpPr>
      <dsp:spPr>
        <a:xfrm>
          <a:off x="97043" y="2718"/>
          <a:ext cx="2716187" cy="162971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a:cs typeface="B Koodak" panose="00000700000000000000" pitchFamily="2" charset="-78"/>
            </a:rPr>
            <a:t>تامل</a:t>
          </a:r>
          <a:endParaRPr lang="en-US" sz="4800" kern="1200" dirty="0">
            <a:cs typeface="B Koodak" panose="00000700000000000000" pitchFamily="2" charset="-78"/>
          </a:endParaRPr>
        </a:p>
      </dsp:txBody>
      <dsp:txXfrm>
        <a:off x="144776" y="50451"/>
        <a:ext cx="2620721" cy="1534246"/>
      </dsp:txXfrm>
    </dsp:sp>
    <dsp:sp modelId="{C4CD5D16-6374-4B53-A1D8-2C320426462D}">
      <dsp:nvSpPr>
        <dsp:cNvPr id="0" name=""/>
        <dsp:cNvSpPr/>
      </dsp:nvSpPr>
      <dsp:spPr>
        <a:xfrm>
          <a:off x="3052255" y="480767"/>
          <a:ext cx="575831" cy="673614"/>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cs typeface="B Koodak" panose="00000700000000000000" pitchFamily="2" charset="-78"/>
          </a:endParaRPr>
        </a:p>
      </dsp:txBody>
      <dsp:txXfrm>
        <a:off x="3052255" y="615490"/>
        <a:ext cx="403082" cy="404168"/>
      </dsp:txXfrm>
    </dsp:sp>
    <dsp:sp modelId="{CB1E876C-0CAC-46FB-9430-9A4C7E606983}">
      <dsp:nvSpPr>
        <dsp:cNvPr id="0" name=""/>
        <dsp:cNvSpPr/>
      </dsp:nvSpPr>
      <dsp:spPr>
        <a:xfrm>
          <a:off x="3899706" y="2718"/>
          <a:ext cx="2716187" cy="1629712"/>
        </a:xfrm>
        <a:prstGeom prst="roundRect">
          <a:avLst>
            <a:gd name="adj" fmla="val 10000"/>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a:cs typeface="B Koodak" panose="00000700000000000000" pitchFamily="2" charset="-78"/>
            </a:rPr>
            <a:t>تفکر</a:t>
          </a:r>
          <a:endParaRPr lang="en-US" sz="4800" kern="1200" dirty="0">
            <a:cs typeface="B Koodak" panose="00000700000000000000" pitchFamily="2" charset="-78"/>
          </a:endParaRPr>
        </a:p>
      </dsp:txBody>
      <dsp:txXfrm>
        <a:off x="3947439" y="50451"/>
        <a:ext cx="2620721" cy="1534246"/>
      </dsp:txXfrm>
    </dsp:sp>
    <dsp:sp modelId="{857462B3-1358-4DCA-8E84-AD2C6FFCC57B}">
      <dsp:nvSpPr>
        <dsp:cNvPr id="0" name=""/>
        <dsp:cNvSpPr/>
      </dsp:nvSpPr>
      <dsp:spPr>
        <a:xfrm>
          <a:off x="6854918" y="480767"/>
          <a:ext cx="575831" cy="673614"/>
        </a:xfrm>
        <a:prstGeom prst="rightArrow">
          <a:avLst>
            <a:gd name="adj1" fmla="val 60000"/>
            <a:gd name="adj2" fmla="val 50000"/>
          </a:avLst>
        </a:prstGeom>
        <a:solidFill>
          <a:schemeClr val="accent5">
            <a:hueOff val="-1838336"/>
            <a:satOff val="-2557"/>
            <a:lumOff val="-98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cs typeface="B Koodak" panose="00000700000000000000" pitchFamily="2" charset="-78"/>
          </a:endParaRPr>
        </a:p>
      </dsp:txBody>
      <dsp:txXfrm>
        <a:off x="6854918" y="615490"/>
        <a:ext cx="403082" cy="404168"/>
      </dsp:txXfrm>
    </dsp:sp>
    <dsp:sp modelId="{A3ED4B08-E7B5-4044-966E-96F73F87D490}">
      <dsp:nvSpPr>
        <dsp:cNvPr id="0" name=""/>
        <dsp:cNvSpPr/>
      </dsp:nvSpPr>
      <dsp:spPr>
        <a:xfrm>
          <a:off x="7702368" y="2718"/>
          <a:ext cx="2716187" cy="1629712"/>
        </a:xfrm>
        <a:prstGeom prst="roundRect">
          <a:avLst>
            <a:gd name="adj" fmla="val 10000"/>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a:cs typeface="B Koodak" panose="00000700000000000000" pitchFamily="2" charset="-78"/>
            </a:rPr>
            <a:t>تدبر/تعمق</a:t>
          </a:r>
          <a:endParaRPr lang="en-US" sz="4800" kern="1200" dirty="0">
            <a:cs typeface="B Koodak" panose="00000700000000000000" pitchFamily="2" charset="-78"/>
          </a:endParaRPr>
        </a:p>
      </dsp:txBody>
      <dsp:txXfrm>
        <a:off x="7750101" y="50451"/>
        <a:ext cx="2620721" cy="1534246"/>
      </dsp:txXfrm>
    </dsp:sp>
    <dsp:sp modelId="{1E4065E0-8D7E-4528-A08A-BF0087C40256}">
      <dsp:nvSpPr>
        <dsp:cNvPr id="0" name=""/>
        <dsp:cNvSpPr/>
      </dsp:nvSpPr>
      <dsp:spPr>
        <a:xfrm rot="5400000">
          <a:off x="8772546" y="1822564"/>
          <a:ext cx="575831" cy="673614"/>
        </a:xfrm>
        <a:prstGeom prst="rightArrow">
          <a:avLst>
            <a:gd name="adj1" fmla="val 60000"/>
            <a:gd name="adj2" fmla="val 50000"/>
          </a:avLst>
        </a:prstGeom>
        <a:solidFill>
          <a:schemeClr val="accent5">
            <a:hueOff val="-3676672"/>
            <a:satOff val="-5114"/>
            <a:lumOff val="-196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cs typeface="B Koodak" panose="00000700000000000000" pitchFamily="2" charset="-78"/>
          </a:endParaRPr>
        </a:p>
      </dsp:txBody>
      <dsp:txXfrm rot="-5400000">
        <a:off x="8858378" y="1871456"/>
        <a:ext cx="404168" cy="403082"/>
      </dsp:txXfrm>
    </dsp:sp>
    <dsp:sp modelId="{31B253F5-2BF8-4763-9EBE-E61EE2D96503}">
      <dsp:nvSpPr>
        <dsp:cNvPr id="0" name=""/>
        <dsp:cNvSpPr/>
      </dsp:nvSpPr>
      <dsp:spPr>
        <a:xfrm>
          <a:off x="7702368" y="2718906"/>
          <a:ext cx="2716187" cy="1629712"/>
        </a:xfrm>
        <a:prstGeom prst="roundRect">
          <a:avLst>
            <a:gd name="adj" fmla="val 10000"/>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a:cs typeface="B Koodak" panose="00000700000000000000" pitchFamily="2" charset="-78"/>
            </a:rPr>
            <a:t>تدبیر</a:t>
          </a:r>
          <a:endParaRPr lang="en-US" sz="4800" kern="1200" dirty="0">
            <a:cs typeface="B Koodak" panose="00000700000000000000" pitchFamily="2" charset="-78"/>
          </a:endParaRPr>
        </a:p>
      </dsp:txBody>
      <dsp:txXfrm>
        <a:off x="7750101" y="2766639"/>
        <a:ext cx="2620721" cy="1534246"/>
      </dsp:txXfrm>
    </dsp:sp>
    <dsp:sp modelId="{EA04F52B-3ADD-41D3-9ADA-9BE21767C940}">
      <dsp:nvSpPr>
        <dsp:cNvPr id="0" name=""/>
        <dsp:cNvSpPr/>
      </dsp:nvSpPr>
      <dsp:spPr>
        <a:xfrm rot="10800000">
          <a:off x="6887512" y="3196955"/>
          <a:ext cx="575831" cy="673614"/>
        </a:xfrm>
        <a:prstGeom prst="rightArrow">
          <a:avLst>
            <a:gd name="adj1" fmla="val 60000"/>
            <a:gd name="adj2" fmla="val 50000"/>
          </a:avLst>
        </a:prstGeom>
        <a:solidFill>
          <a:schemeClr val="accent5">
            <a:hueOff val="-5515009"/>
            <a:satOff val="-7671"/>
            <a:lumOff val="-294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cs typeface="B Koodak" panose="00000700000000000000" pitchFamily="2" charset="-78"/>
          </a:endParaRPr>
        </a:p>
      </dsp:txBody>
      <dsp:txXfrm rot="10800000">
        <a:off x="7060261" y="3331678"/>
        <a:ext cx="403082" cy="404168"/>
      </dsp:txXfrm>
    </dsp:sp>
    <dsp:sp modelId="{63FF00B6-617C-4409-B214-0519F43C70EB}">
      <dsp:nvSpPr>
        <dsp:cNvPr id="0" name=""/>
        <dsp:cNvSpPr/>
      </dsp:nvSpPr>
      <dsp:spPr>
        <a:xfrm>
          <a:off x="3899706" y="2718906"/>
          <a:ext cx="2716187" cy="1629712"/>
        </a:xfrm>
        <a:prstGeom prst="roundRect">
          <a:avLst>
            <a:gd name="adj" fmla="val 10000"/>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a:cs typeface="B Koodak" panose="00000700000000000000" pitchFamily="2" charset="-78"/>
            </a:rPr>
            <a:t>تعقل</a:t>
          </a:r>
          <a:endParaRPr lang="en-US" sz="4800" kern="1200" dirty="0">
            <a:cs typeface="B Koodak" panose="00000700000000000000" pitchFamily="2" charset="-78"/>
          </a:endParaRPr>
        </a:p>
      </dsp:txBody>
      <dsp:txXfrm>
        <a:off x="3947439" y="2766639"/>
        <a:ext cx="2620721" cy="1534246"/>
      </dsp:txXfrm>
    </dsp:sp>
    <dsp:sp modelId="{722FA66C-4BC3-4583-8A72-87FE0C903722}">
      <dsp:nvSpPr>
        <dsp:cNvPr id="0" name=""/>
        <dsp:cNvSpPr/>
      </dsp:nvSpPr>
      <dsp:spPr>
        <a:xfrm rot="10800000">
          <a:off x="3084849" y="3196955"/>
          <a:ext cx="575831" cy="673614"/>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cs typeface="B Koodak" panose="00000700000000000000" pitchFamily="2" charset="-78"/>
          </a:endParaRPr>
        </a:p>
      </dsp:txBody>
      <dsp:txXfrm rot="10800000">
        <a:off x="3257598" y="3331678"/>
        <a:ext cx="403082" cy="404168"/>
      </dsp:txXfrm>
    </dsp:sp>
    <dsp:sp modelId="{2B7F165B-317E-47F2-86B1-6405D151AF16}">
      <dsp:nvSpPr>
        <dsp:cNvPr id="0" name=""/>
        <dsp:cNvSpPr/>
      </dsp:nvSpPr>
      <dsp:spPr>
        <a:xfrm>
          <a:off x="97043" y="2718906"/>
          <a:ext cx="2716187" cy="1629712"/>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a-IR" sz="4800" kern="1200" dirty="0">
              <a:cs typeface="B Koodak" panose="00000700000000000000" pitchFamily="2" charset="-78"/>
            </a:rPr>
            <a:t>تذکر</a:t>
          </a:r>
          <a:endParaRPr lang="en-US" sz="4800" kern="1200" dirty="0">
            <a:cs typeface="B Koodak" panose="00000700000000000000" pitchFamily="2" charset="-78"/>
          </a:endParaRPr>
        </a:p>
      </dsp:txBody>
      <dsp:txXfrm>
        <a:off x="144776" y="2766639"/>
        <a:ext cx="2620721" cy="1534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28F4F-E070-4FF8-84C5-9410D954F158}">
      <dsp:nvSpPr>
        <dsp:cNvPr id="0" name=""/>
        <dsp:cNvSpPr/>
      </dsp:nvSpPr>
      <dsp:spPr>
        <a:xfrm>
          <a:off x="2808514" y="0"/>
          <a:ext cx="6501282" cy="650128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54DF6CE-8309-4E85-B59C-DCEA83FF4B93}">
      <dsp:nvSpPr>
        <dsp:cNvPr id="0" name=""/>
        <dsp:cNvSpPr/>
      </dsp:nvSpPr>
      <dsp:spPr>
        <a:xfrm>
          <a:off x="3426136" y="617621"/>
          <a:ext cx="2535499" cy="25354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a-IR" sz="3000" kern="1200" dirty="0">
              <a:effectLst>
                <a:outerShdw blurRad="38100" dist="38100" dir="2700000" algn="tl">
                  <a:srgbClr val="000000">
                    <a:alpha val="43137"/>
                  </a:srgbClr>
                </a:outerShdw>
              </a:effectLst>
              <a:cs typeface="B Roya" panose="00000400000000000000" pitchFamily="2" charset="-78"/>
            </a:rPr>
            <a:t>علم: کسب معرفت از طریق تجربه</a:t>
          </a:r>
          <a:endParaRPr lang="en-US" sz="3000" kern="1200" dirty="0">
            <a:effectLst>
              <a:outerShdw blurRad="38100" dist="38100" dir="2700000" algn="tl">
                <a:srgbClr val="000000">
                  <a:alpha val="43137"/>
                </a:srgbClr>
              </a:outerShdw>
            </a:effectLst>
            <a:cs typeface="B Roya" panose="00000400000000000000" pitchFamily="2" charset="-78"/>
          </a:endParaRPr>
        </a:p>
      </dsp:txBody>
      <dsp:txXfrm>
        <a:off x="3549909" y="741394"/>
        <a:ext cx="2287953" cy="2287953"/>
      </dsp:txXfrm>
    </dsp:sp>
    <dsp:sp modelId="{4DF1DE7B-94AF-4805-B89B-FF5E05C06F0F}">
      <dsp:nvSpPr>
        <dsp:cNvPr id="0" name=""/>
        <dsp:cNvSpPr/>
      </dsp:nvSpPr>
      <dsp:spPr>
        <a:xfrm>
          <a:off x="6156675" y="617621"/>
          <a:ext cx="2535499" cy="25354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a-IR" sz="3000" kern="1200" dirty="0">
              <a:effectLst>
                <a:outerShdw blurRad="38100" dist="38100" dir="2700000" algn="tl">
                  <a:srgbClr val="000000">
                    <a:alpha val="43137"/>
                  </a:srgbClr>
                </a:outerShdw>
              </a:effectLst>
              <a:cs typeface="B Roya" panose="00000400000000000000" pitchFamily="2" charset="-78"/>
            </a:rPr>
            <a:t>فلسفه: کسب معرفت از طریق استدلالهای عقلی</a:t>
          </a:r>
          <a:endParaRPr lang="en-US" sz="3000" kern="1200" dirty="0">
            <a:effectLst>
              <a:outerShdw blurRad="38100" dist="38100" dir="2700000" algn="tl">
                <a:srgbClr val="000000">
                  <a:alpha val="43137"/>
                </a:srgbClr>
              </a:outerShdw>
            </a:effectLst>
            <a:cs typeface="B Roya" panose="00000400000000000000" pitchFamily="2" charset="-78"/>
          </a:endParaRPr>
        </a:p>
      </dsp:txBody>
      <dsp:txXfrm>
        <a:off x="6280448" y="741394"/>
        <a:ext cx="2287953" cy="2287953"/>
      </dsp:txXfrm>
    </dsp:sp>
    <dsp:sp modelId="{203F0F37-5127-4777-BD2D-0B8DFE96DAF0}">
      <dsp:nvSpPr>
        <dsp:cNvPr id="0" name=""/>
        <dsp:cNvSpPr/>
      </dsp:nvSpPr>
      <dsp:spPr>
        <a:xfrm>
          <a:off x="3426136" y="3348160"/>
          <a:ext cx="2535499" cy="253549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a-IR" sz="3000" kern="1200" dirty="0">
              <a:effectLst>
                <a:outerShdw blurRad="38100" dist="38100" dir="2700000" algn="tl">
                  <a:srgbClr val="000000">
                    <a:alpha val="43137"/>
                  </a:srgbClr>
                </a:outerShdw>
              </a:effectLst>
              <a:cs typeface="B Roya" panose="00000400000000000000" pitchFamily="2" charset="-78"/>
            </a:rPr>
            <a:t>شهود: کسب معرفت از طریق غیرمتعارف و شخصی</a:t>
          </a:r>
          <a:endParaRPr lang="en-US" sz="3000" kern="1200" dirty="0">
            <a:effectLst>
              <a:outerShdw blurRad="38100" dist="38100" dir="2700000" algn="tl">
                <a:srgbClr val="000000">
                  <a:alpha val="43137"/>
                </a:srgbClr>
              </a:outerShdw>
            </a:effectLst>
            <a:cs typeface="B Roya" panose="00000400000000000000" pitchFamily="2" charset="-78"/>
          </a:endParaRPr>
        </a:p>
      </dsp:txBody>
      <dsp:txXfrm>
        <a:off x="3549909" y="3471933"/>
        <a:ext cx="2287953" cy="2287953"/>
      </dsp:txXfrm>
    </dsp:sp>
    <dsp:sp modelId="{FAD29830-C962-4B75-ADAE-86F3C9F6096C}">
      <dsp:nvSpPr>
        <dsp:cNvPr id="0" name=""/>
        <dsp:cNvSpPr/>
      </dsp:nvSpPr>
      <dsp:spPr>
        <a:xfrm>
          <a:off x="6156675" y="3348160"/>
          <a:ext cx="2535499" cy="25354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a-IR" sz="3000" kern="1200" dirty="0">
              <a:effectLst>
                <a:outerShdw blurRad="38100" dist="38100" dir="2700000" algn="tl">
                  <a:srgbClr val="000000">
                    <a:alpha val="43137"/>
                  </a:srgbClr>
                </a:outerShdw>
              </a:effectLst>
              <a:cs typeface="B Roya" panose="00000400000000000000" pitchFamily="2" charset="-78"/>
            </a:rPr>
            <a:t>هنر: معرفت زیبایی‌شناسی</a:t>
          </a:r>
          <a:endParaRPr lang="en-US" sz="3000" kern="1200" dirty="0">
            <a:effectLst>
              <a:outerShdw blurRad="38100" dist="38100" dir="2700000" algn="tl">
                <a:srgbClr val="000000">
                  <a:alpha val="43137"/>
                </a:srgbClr>
              </a:outerShdw>
            </a:effectLst>
            <a:cs typeface="B Roya" panose="00000400000000000000" pitchFamily="2" charset="-78"/>
          </a:endParaRPr>
        </a:p>
      </dsp:txBody>
      <dsp:txXfrm>
        <a:off x="6280448" y="3471933"/>
        <a:ext cx="2287953" cy="2287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28F4F-E070-4FF8-84C5-9410D954F158}">
      <dsp:nvSpPr>
        <dsp:cNvPr id="0" name=""/>
        <dsp:cNvSpPr/>
      </dsp:nvSpPr>
      <dsp:spPr>
        <a:xfrm>
          <a:off x="2825908" y="157182"/>
          <a:ext cx="6501282" cy="650128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54DF6CE-8309-4E85-B59C-DCEA83FF4B93}">
      <dsp:nvSpPr>
        <dsp:cNvPr id="0" name=""/>
        <dsp:cNvSpPr/>
      </dsp:nvSpPr>
      <dsp:spPr>
        <a:xfrm>
          <a:off x="2436911" y="303163"/>
          <a:ext cx="3840318" cy="43994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fa-IR" sz="6000" kern="1200" dirty="0">
              <a:effectLst>
                <a:outerShdw blurRad="38100" dist="38100" dir="2700000" algn="tl">
                  <a:srgbClr val="000000">
                    <a:alpha val="43137"/>
                  </a:srgbClr>
                </a:outerShdw>
              </a:effectLst>
              <a:cs typeface="B Roya" panose="00000400000000000000" pitchFamily="2" charset="-78"/>
            </a:rPr>
            <a:t>علم</a:t>
          </a:r>
        </a:p>
        <a:p>
          <a:pPr marL="0" lvl="0" indent="0" algn="ctr" defTabSz="2667000">
            <a:lnSpc>
              <a:spcPct val="90000"/>
            </a:lnSpc>
            <a:spcBef>
              <a:spcPct val="0"/>
            </a:spcBef>
            <a:spcAft>
              <a:spcPct val="35000"/>
            </a:spcAft>
            <a:buNone/>
          </a:pPr>
          <a:endParaRPr lang="fa-IR" sz="6000" kern="1200" dirty="0">
            <a:effectLst>
              <a:outerShdw blurRad="38100" dist="38100" dir="2700000" algn="tl">
                <a:srgbClr val="000000">
                  <a:alpha val="43137"/>
                </a:srgbClr>
              </a:outerShdw>
            </a:effectLst>
            <a:cs typeface="B Roya" panose="00000400000000000000" pitchFamily="2" charset="-78"/>
          </a:endParaRPr>
        </a:p>
        <a:p>
          <a:pPr marL="0" lvl="0" indent="0" algn="ctr" defTabSz="2667000">
            <a:lnSpc>
              <a:spcPct val="90000"/>
            </a:lnSpc>
            <a:spcBef>
              <a:spcPct val="0"/>
            </a:spcBef>
            <a:spcAft>
              <a:spcPct val="35000"/>
            </a:spcAft>
            <a:buNone/>
          </a:pPr>
          <a:endParaRPr lang="en-US" sz="6000" kern="1200" dirty="0">
            <a:effectLst>
              <a:outerShdw blurRad="38100" dist="38100" dir="2700000" algn="tl">
                <a:srgbClr val="000000">
                  <a:alpha val="43137"/>
                </a:srgbClr>
              </a:outerShdw>
            </a:effectLst>
            <a:cs typeface="B Roya" panose="00000400000000000000" pitchFamily="2" charset="-78"/>
          </a:endParaRPr>
        </a:p>
      </dsp:txBody>
      <dsp:txXfrm>
        <a:off x="2624380" y="490632"/>
        <a:ext cx="3465380" cy="4024534"/>
      </dsp:txXfrm>
    </dsp:sp>
    <dsp:sp modelId="{4DF1DE7B-94AF-4805-B89B-FF5E05C06F0F}">
      <dsp:nvSpPr>
        <dsp:cNvPr id="0" name=""/>
        <dsp:cNvSpPr/>
      </dsp:nvSpPr>
      <dsp:spPr>
        <a:xfrm>
          <a:off x="7540703" y="1799703"/>
          <a:ext cx="1900407" cy="1519905"/>
        </a:xfrm>
        <a:prstGeom prst="roundRect">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fa-IR" sz="5400" kern="1200" dirty="0">
              <a:solidFill>
                <a:schemeClr val="bg1"/>
              </a:solidFill>
              <a:effectLst>
                <a:outerShdw blurRad="38100" dist="38100" dir="2700000" algn="tl">
                  <a:srgbClr val="000000">
                    <a:alpha val="43137"/>
                  </a:srgbClr>
                </a:outerShdw>
              </a:effectLst>
              <a:cs typeface="B Roya" panose="00000400000000000000" pitchFamily="2" charset="-78"/>
            </a:rPr>
            <a:t>فلسفه</a:t>
          </a:r>
          <a:endParaRPr lang="en-US" sz="5400" kern="1200" dirty="0">
            <a:solidFill>
              <a:schemeClr val="bg1"/>
            </a:solidFill>
            <a:effectLst>
              <a:outerShdw blurRad="38100" dist="38100" dir="2700000" algn="tl">
                <a:srgbClr val="000000">
                  <a:alpha val="43137"/>
                </a:srgbClr>
              </a:outerShdw>
            </a:effectLst>
            <a:cs typeface="B Roya" panose="00000400000000000000" pitchFamily="2" charset="-78"/>
          </a:endParaRPr>
        </a:p>
      </dsp:txBody>
      <dsp:txXfrm>
        <a:off x="7614899" y="1873899"/>
        <a:ext cx="1752015" cy="1371513"/>
      </dsp:txXfrm>
    </dsp:sp>
    <dsp:sp modelId="{203F0F37-5127-4777-BD2D-0B8DFE96DAF0}">
      <dsp:nvSpPr>
        <dsp:cNvPr id="0" name=""/>
        <dsp:cNvSpPr/>
      </dsp:nvSpPr>
      <dsp:spPr>
        <a:xfrm>
          <a:off x="6659051" y="2972786"/>
          <a:ext cx="1900407" cy="1519905"/>
        </a:xfrm>
        <a:prstGeom prst="round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fa-IR" sz="5400" kern="1200" dirty="0">
              <a:solidFill>
                <a:schemeClr val="bg1"/>
              </a:solidFill>
              <a:effectLst>
                <a:outerShdw blurRad="38100" dist="38100" dir="2700000" algn="tl">
                  <a:srgbClr val="000000">
                    <a:alpha val="43137"/>
                  </a:srgbClr>
                </a:outerShdw>
              </a:effectLst>
              <a:cs typeface="B Roya" panose="00000400000000000000" pitchFamily="2" charset="-78"/>
            </a:rPr>
            <a:t>شهود</a:t>
          </a:r>
          <a:endParaRPr lang="en-US" sz="5400" kern="1200" dirty="0">
            <a:solidFill>
              <a:schemeClr val="bg1"/>
            </a:solidFill>
            <a:effectLst>
              <a:outerShdw blurRad="38100" dist="38100" dir="2700000" algn="tl">
                <a:srgbClr val="000000">
                  <a:alpha val="43137"/>
                </a:srgbClr>
              </a:outerShdw>
            </a:effectLst>
            <a:cs typeface="B Roya" panose="00000400000000000000" pitchFamily="2" charset="-78"/>
          </a:endParaRPr>
        </a:p>
      </dsp:txBody>
      <dsp:txXfrm>
        <a:off x="6733247" y="3046982"/>
        <a:ext cx="1752015" cy="1371513"/>
      </dsp:txXfrm>
    </dsp:sp>
    <dsp:sp modelId="{FAD29830-C962-4B75-ADAE-86F3C9F6096C}">
      <dsp:nvSpPr>
        <dsp:cNvPr id="0" name=""/>
        <dsp:cNvSpPr/>
      </dsp:nvSpPr>
      <dsp:spPr>
        <a:xfrm>
          <a:off x="8475111" y="2940585"/>
          <a:ext cx="1900407" cy="1519905"/>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fa-IR" sz="5400" kern="1200" dirty="0">
              <a:solidFill>
                <a:schemeClr val="bg1"/>
              </a:solidFill>
              <a:effectLst>
                <a:outerShdw blurRad="38100" dist="38100" dir="2700000" algn="tl">
                  <a:srgbClr val="000000">
                    <a:alpha val="43137"/>
                  </a:srgbClr>
                </a:outerShdw>
              </a:effectLst>
              <a:cs typeface="B Roya" panose="00000400000000000000" pitchFamily="2" charset="-78"/>
            </a:rPr>
            <a:t>هنر</a:t>
          </a:r>
          <a:endParaRPr lang="en-US" sz="5400" kern="1200" dirty="0">
            <a:solidFill>
              <a:schemeClr val="bg1"/>
            </a:solidFill>
            <a:effectLst>
              <a:outerShdw blurRad="38100" dist="38100" dir="2700000" algn="tl">
                <a:srgbClr val="000000">
                  <a:alpha val="43137"/>
                </a:srgbClr>
              </a:outerShdw>
            </a:effectLst>
            <a:cs typeface="B Roya" panose="00000400000000000000" pitchFamily="2" charset="-78"/>
          </a:endParaRPr>
        </a:p>
      </dsp:txBody>
      <dsp:txXfrm>
        <a:off x="8549307" y="3014781"/>
        <a:ext cx="1752015" cy="13715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25A04-F20A-4213-82C4-3F2B2A2B74D8}">
      <dsp:nvSpPr>
        <dsp:cNvPr id="0" name=""/>
        <dsp:cNvSpPr/>
      </dsp:nvSpPr>
      <dsp:spPr>
        <a:xfrm>
          <a:off x="3494594" y="1738367"/>
          <a:ext cx="2554511" cy="2440533"/>
        </a:xfrm>
        <a:prstGeom prst="ellipse">
          <a:avLst/>
        </a:prstGeom>
        <a:solidFill>
          <a:srgbClr val="FFFF0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fa-IR" sz="2400" kern="1200" dirty="0">
              <a:solidFill>
                <a:srgbClr val="FF0000"/>
              </a:solidFill>
              <a:cs typeface="B Roya" panose="00000400000000000000" pitchFamily="2" charset="-78"/>
            </a:rPr>
            <a:t>فلسفه علم/فلسفه معرفت به صورت عمومی یا مختص هر رشته</a:t>
          </a:r>
          <a:endParaRPr lang="en-US" sz="2400" kern="1200" dirty="0">
            <a:solidFill>
              <a:srgbClr val="FF0000"/>
            </a:solidFill>
            <a:cs typeface="B Roya" panose="00000400000000000000" pitchFamily="2" charset="-78"/>
          </a:endParaRPr>
        </a:p>
      </dsp:txBody>
      <dsp:txXfrm>
        <a:off x="3868693" y="2095775"/>
        <a:ext cx="1806313" cy="1725717"/>
      </dsp:txXfrm>
    </dsp:sp>
    <dsp:sp modelId="{7CD22DBA-FDD3-42BA-8A7E-7E0AC4DCCB30}">
      <dsp:nvSpPr>
        <dsp:cNvPr id="0" name=""/>
        <dsp:cNvSpPr/>
      </dsp:nvSpPr>
      <dsp:spPr>
        <a:xfrm rot="16200000">
          <a:off x="4724375" y="1387281"/>
          <a:ext cx="94949" cy="5283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38618" y="1507204"/>
        <a:ext cx="66464" cy="317038"/>
      </dsp:txXfrm>
    </dsp:sp>
    <dsp:sp modelId="{C157397A-C63B-4D6B-AE24-D07D6704DB8E}">
      <dsp:nvSpPr>
        <dsp:cNvPr id="0" name=""/>
        <dsp:cNvSpPr/>
      </dsp:nvSpPr>
      <dsp:spPr>
        <a:xfrm>
          <a:off x="3994793" y="5104"/>
          <a:ext cx="1554113" cy="155411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Roya" panose="00000400000000000000" pitchFamily="2" charset="-78"/>
            </a:rPr>
            <a:t>هستی‌شناسی</a:t>
          </a:r>
          <a:endParaRPr lang="en-US" sz="2000" kern="1200" dirty="0">
            <a:cs typeface="B Roya" panose="00000400000000000000" pitchFamily="2" charset="-78"/>
          </a:endParaRPr>
        </a:p>
      </dsp:txBody>
      <dsp:txXfrm>
        <a:off x="4222388" y="232699"/>
        <a:ext cx="1098923" cy="1098923"/>
      </dsp:txXfrm>
    </dsp:sp>
    <dsp:sp modelId="{0DBE2447-7F54-407C-8F5C-EC8ABF230349}">
      <dsp:nvSpPr>
        <dsp:cNvPr id="0" name=""/>
        <dsp:cNvSpPr/>
      </dsp:nvSpPr>
      <dsp:spPr>
        <a:xfrm>
          <a:off x="6075981" y="2694435"/>
          <a:ext cx="64745" cy="5283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B Roya" panose="00000400000000000000" pitchFamily="2" charset="-78"/>
          </a:endParaRPr>
        </a:p>
      </dsp:txBody>
      <dsp:txXfrm>
        <a:off x="6075981" y="2800115"/>
        <a:ext cx="45322" cy="317038"/>
      </dsp:txXfrm>
    </dsp:sp>
    <dsp:sp modelId="{84D42081-4E1F-4534-A810-7BE02EE97D1F}">
      <dsp:nvSpPr>
        <dsp:cNvPr id="0" name=""/>
        <dsp:cNvSpPr/>
      </dsp:nvSpPr>
      <dsp:spPr>
        <a:xfrm>
          <a:off x="6171266" y="2181577"/>
          <a:ext cx="1554113" cy="155411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Roya" panose="00000400000000000000" pitchFamily="2" charset="-78"/>
            </a:rPr>
            <a:t>معرفت‌شناسی</a:t>
          </a:r>
          <a:endParaRPr lang="en-US" sz="2000" kern="1200" dirty="0">
            <a:cs typeface="B Roya" panose="00000400000000000000" pitchFamily="2" charset="-78"/>
          </a:endParaRPr>
        </a:p>
      </dsp:txBody>
      <dsp:txXfrm>
        <a:off x="6398861" y="2409172"/>
        <a:ext cx="1098923" cy="1098923"/>
      </dsp:txXfrm>
    </dsp:sp>
    <dsp:sp modelId="{7EE4AAA8-D5C9-47BE-9978-850CC0A5F432}">
      <dsp:nvSpPr>
        <dsp:cNvPr id="0" name=""/>
        <dsp:cNvSpPr/>
      </dsp:nvSpPr>
      <dsp:spPr>
        <a:xfrm rot="5400000">
          <a:off x="4724375" y="4001589"/>
          <a:ext cx="94949" cy="5283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B Roya" panose="00000400000000000000" pitchFamily="2" charset="-78"/>
          </a:endParaRPr>
        </a:p>
      </dsp:txBody>
      <dsp:txXfrm>
        <a:off x="4738618" y="4093027"/>
        <a:ext cx="66464" cy="317038"/>
      </dsp:txXfrm>
    </dsp:sp>
    <dsp:sp modelId="{1E706811-9E18-407F-A567-6F3EDB61A068}">
      <dsp:nvSpPr>
        <dsp:cNvPr id="0" name=""/>
        <dsp:cNvSpPr/>
      </dsp:nvSpPr>
      <dsp:spPr>
        <a:xfrm>
          <a:off x="3994793" y="4358050"/>
          <a:ext cx="1554113" cy="155411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Roya" panose="00000400000000000000" pitchFamily="2" charset="-78"/>
            </a:rPr>
            <a:t>روش‌شناسی</a:t>
          </a:r>
          <a:endParaRPr lang="en-US" sz="2000" kern="1200" dirty="0">
            <a:cs typeface="B Roya" panose="00000400000000000000" pitchFamily="2" charset="-78"/>
          </a:endParaRPr>
        </a:p>
      </dsp:txBody>
      <dsp:txXfrm>
        <a:off x="4222388" y="4585645"/>
        <a:ext cx="1098923" cy="1098923"/>
      </dsp:txXfrm>
    </dsp:sp>
    <dsp:sp modelId="{6208B6F2-6656-4962-B527-14550C2CC633}">
      <dsp:nvSpPr>
        <dsp:cNvPr id="0" name=""/>
        <dsp:cNvSpPr/>
      </dsp:nvSpPr>
      <dsp:spPr>
        <a:xfrm rot="10800000">
          <a:off x="3402974" y="2694435"/>
          <a:ext cx="64745" cy="5283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422397" y="2800115"/>
        <a:ext cx="45322" cy="317038"/>
      </dsp:txXfrm>
    </dsp:sp>
    <dsp:sp modelId="{6771FA43-56EF-4595-BD23-07B118F5DB4D}">
      <dsp:nvSpPr>
        <dsp:cNvPr id="0" name=""/>
        <dsp:cNvSpPr/>
      </dsp:nvSpPr>
      <dsp:spPr>
        <a:xfrm>
          <a:off x="1818320" y="2181577"/>
          <a:ext cx="1554113" cy="155411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Roya" panose="00000400000000000000" pitchFamily="2" charset="-78"/>
            </a:rPr>
            <a:t>روش تحقیق</a:t>
          </a:r>
          <a:endParaRPr lang="en-US" sz="2000" kern="1200" dirty="0">
            <a:cs typeface="B Roya" panose="00000400000000000000" pitchFamily="2" charset="-78"/>
          </a:endParaRPr>
        </a:p>
      </dsp:txBody>
      <dsp:txXfrm>
        <a:off x="2045915" y="2409172"/>
        <a:ext cx="1098923" cy="1098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F9B77-F01A-490B-BAE9-8882B2271091}">
      <dsp:nvSpPr>
        <dsp:cNvPr id="0" name=""/>
        <dsp:cNvSpPr/>
      </dsp:nvSpPr>
      <dsp:spPr>
        <a:xfrm>
          <a:off x="7372" y="0"/>
          <a:ext cx="997930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5500" b="1" i="0" u="none" strike="noStrike" kern="1200" cap="none" normalizeH="0" baseline="0" dirty="0">
              <a:ln/>
              <a:effectLst>
                <a:outerShdw blurRad="38100" dist="38100" dir="2700000" algn="tl">
                  <a:srgbClr val="000000"/>
                </a:outerShdw>
              </a:effectLst>
              <a:latin typeface="Arial" charset="0"/>
              <a:cs typeface="B Zar" pitchFamily="2" charset="-78"/>
            </a:rPr>
            <a:t>نمونه‌گيري</a:t>
          </a:r>
          <a:endParaRPr kumimoji="0" lang="en-US" sz="55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55374" y="48002"/>
        <a:ext cx="9883299" cy="1542913"/>
      </dsp:txXfrm>
    </dsp:sp>
    <dsp:sp modelId="{D7D5C516-B45E-43B9-B74A-21B1F6B26B64}">
      <dsp:nvSpPr>
        <dsp:cNvPr id="0" name=""/>
        <dsp:cNvSpPr/>
      </dsp:nvSpPr>
      <dsp:spPr>
        <a:xfrm>
          <a:off x="3686" y="1815159"/>
          <a:ext cx="6186784"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5500" b="1" i="0" u="none" strike="noStrike" kern="1200" cap="none" normalizeH="0" baseline="0">
              <a:ln/>
              <a:effectLst>
                <a:outerShdw blurRad="38100" dist="38100" dir="2700000" algn="tl">
                  <a:srgbClr val="000000"/>
                </a:outerShdw>
              </a:effectLst>
              <a:latin typeface="Arial" charset="0"/>
              <a:cs typeface="B Zar" pitchFamily="2" charset="-78"/>
            </a:rPr>
            <a:t>احتمالي</a:t>
          </a:r>
          <a:endParaRPr kumimoji="0" lang="en-US" sz="55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51688" y="1863161"/>
        <a:ext cx="6090780" cy="1542913"/>
      </dsp:txXfrm>
    </dsp:sp>
    <dsp:sp modelId="{717C1024-62E0-4572-ACFF-21F07B1F1268}">
      <dsp:nvSpPr>
        <dsp:cNvPr id="0" name=""/>
        <dsp:cNvSpPr/>
      </dsp:nvSpPr>
      <dsp:spPr>
        <a:xfrm>
          <a:off x="3686"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a:ln/>
              <a:effectLst>
                <a:outerShdw blurRad="38100" dist="38100" dir="2700000" algn="tl">
                  <a:srgbClr val="000000"/>
                </a:outerShdw>
              </a:effectLst>
              <a:latin typeface="Arial" charset="0"/>
              <a:cs typeface="B Zar" pitchFamily="2" charset="-78"/>
            </a:rPr>
            <a:t>تصادفي ساده</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38749" y="3663087"/>
        <a:ext cx="1127007" cy="1568791"/>
      </dsp:txXfrm>
    </dsp:sp>
    <dsp:sp modelId="{B5817B05-19EC-469F-82AC-5F71BB21BB4D}">
      <dsp:nvSpPr>
        <dsp:cNvPr id="0" name=""/>
        <dsp:cNvSpPr/>
      </dsp:nvSpPr>
      <dsp:spPr>
        <a:xfrm>
          <a:off x="1251099"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a:ln/>
              <a:effectLst>
                <a:outerShdw blurRad="38100" dist="38100" dir="2700000" algn="tl">
                  <a:srgbClr val="000000"/>
                </a:outerShdw>
              </a:effectLst>
              <a:latin typeface="Arial" charset="0"/>
              <a:cs typeface="B Zar" pitchFamily="2" charset="-78"/>
            </a:rPr>
            <a:t>تصادفي منظم</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1286162" y="3663087"/>
        <a:ext cx="1127007" cy="1568791"/>
      </dsp:txXfrm>
    </dsp:sp>
    <dsp:sp modelId="{AF990302-4436-4E00-A5F1-4F4FABB04F80}">
      <dsp:nvSpPr>
        <dsp:cNvPr id="0" name=""/>
        <dsp:cNvSpPr/>
      </dsp:nvSpPr>
      <dsp:spPr>
        <a:xfrm>
          <a:off x="2498512"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a:ln/>
              <a:effectLst>
                <a:outerShdw blurRad="38100" dist="38100" dir="2700000" algn="tl">
                  <a:srgbClr val="000000"/>
                </a:outerShdw>
              </a:effectLst>
              <a:latin typeface="Arial" charset="0"/>
              <a:cs typeface="B Zar" pitchFamily="2" charset="-78"/>
            </a:rPr>
            <a:t>طبقه‌اي</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2533575" y="3663087"/>
        <a:ext cx="1127007" cy="1568791"/>
      </dsp:txXfrm>
    </dsp:sp>
    <dsp:sp modelId="{4EBB6A5D-1E72-40B8-A2BB-8D763F3C49DA}">
      <dsp:nvSpPr>
        <dsp:cNvPr id="0" name=""/>
        <dsp:cNvSpPr/>
      </dsp:nvSpPr>
      <dsp:spPr>
        <a:xfrm>
          <a:off x="3745925"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a:ln/>
              <a:effectLst>
                <a:outerShdw blurRad="38100" dist="38100" dir="2700000" algn="tl">
                  <a:srgbClr val="000000"/>
                </a:outerShdw>
              </a:effectLst>
              <a:latin typeface="Arial" charset="0"/>
              <a:cs typeface="B Zar" pitchFamily="2" charset="-78"/>
            </a:rPr>
            <a:t>خوشه‌اي</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3780988" y="3663087"/>
        <a:ext cx="1127007" cy="1568791"/>
      </dsp:txXfrm>
    </dsp:sp>
    <dsp:sp modelId="{9EF1CCA4-CBC5-4B88-8782-E3CC626E0621}">
      <dsp:nvSpPr>
        <dsp:cNvPr id="0" name=""/>
        <dsp:cNvSpPr/>
      </dsp:nvSpPr>
      <dsp:spPr>
        <a:xfrm>
          <a:off x="4993337"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a:ln/>
              <a:effectLst>
                <a:outerShdw blurRad="38100" dist="38100" dir="2700000" algn="tl">
                  <a:srgbClr val="000000"/>
                </a:outerShdw>
              </a:effectLst>
              <a:latin typeface="Arial" charset="0"/>
              <a:cs typeface="B Zar" pitchFamily="2" charset="-78"/>
            </a:rPr>
            <a:t>چند مرحله‌اي</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5028400" y="3663087"/>
        <a:ext cx="1127007" cy="1568791"/>
      </dsp:txXfrm>
    </dsp:sp>
    <dsp:sp modelId="{E3E16F57-6308-4FAF-AEEF-90F4ABADDFB5}">
      <dsp:nvSpPr>
        <dsp:cNvPr id="0" name=""/>
        <dsp:cNvSpPr/>
      </dsp:nvSpPr>
      <dsp:spPr>
        <a:xfrm>
          <a:off x="6291030" y="1815159"/>
          <a:ext cx="3691959"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5500" b="1" i="0" u="none" strike="noStrike" kern="1200" cap="none" normalizeH="0" baseline="0">
              <a:ln/>
              <a:effectLst>
                <a:outerShdw blurRad="38100" dist="38100" dir="2700000" algn="tl">
                  <a:srgbClr val="000000"/>
                </a:outerShdw>
              </a:effectLst>
              <a:latin typeface="Arial" charset="0"/>
              <a:cs typeface="B Zar" pitchFamily="2" charset="-78"/>
            </a:rPr>
            <a:t>غير احتمالي</a:t>
          </a:r>
          <a:endParaRPr kumimoji="0" lang="en-US" sz="55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6339032" y="1863161"/>
        <a:ext cx="3595955" cy="1542913"/>
      </dsp:txXfrm>
    </dsp:sp>
    <dsp:sp modelId="{8D6802B5-71B1-4387-9AB3-29C5885BA598}">
      <dsp:nvSpPr>
        <dsp:cNvPr id="0" name=""/>
        <dsp:cNvSpPr/>
      </dsp:nvSpPr>
      <dsp:spPr>
        <a:xfrm>
          <a:off x="6291030"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a:ln/>
              <a:effectLst>
                <a:outerShdw blurRad="38100" dist="38100" dir="2700000" algn="tl">
                  <a:srgbClr val="000000"/>
                </a:outerShdw>
              </a:effectLst>
              <a:latin typeface="Arial" charset="0"/>
              <a:cs typeface="B Zar" pitchFamily="2" charset="-78"/>
            </a:rPr>
            <a:t>ساده</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6326093" y="3663087"/>
        <a:ext cx="1127007" cy="1568791"/>
      </dsp:txXfrm>
    </dsp:sp>
    <dsp:sp modelId="{B92A9EB8-CFE8-4DE3-8D65-2055C255CD60}">
      <dsp:nvSpPr>
        <dsp:cNvPr id="0" name=""/>
        <dsp:cNvSpPr/>
      </dsp:nvSpPr>
      <dsp:spPr>
        <a:xfrm>
          <a:off x="7538443"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a:ln/>
              <a:effectLst>
                <a:outerShdw blurRad="38100" dist="38100" dir="2700000" algn="tl">
                  <a:srgbClr val="000000"/>
                </a:outerShdw>
              </a:effectLst>
              <a:latin typeface="Arial" charset="0"/>
              <a:cs typeface="B Zar" pitchFamily="2" charset="-78"/>
            </a:rPr>
            <a:t>سهميه‌اي</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7573506" y="3663087"/>
        <a:ext cx="1127007" cy="1568791"/>
      </dsp:txXfrm>
    </dsp:sp>
    <dsp:sp modelId="{1BAFAF6A-391C-44F3-A652-2E6A31C7EA8D}">
      <dsp:nvSpPr>
        <dsp:cNvPr id="0" name=""/>
        <dsp:cNvSpPr/>
      </dsp:nvSpPr>
      <dsp:spPr>
        <a:xfrm>
          <a:off x="8785856" y="3628024"/>
          <a:ext cx="1197133" cy="16389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kern="1200" cap="none" normalizeH="0" baseline="0" dirty="0">
              <a:ln/>
              <a:effectLst>
                <a:outerShdw blurRad="38100" dist="38100" dir="2700000" algn="tl">
                  <a:srgbClr val="000000"/>
                </a:outerShdw>
              </a:effectLst>
              <a:latin typeface="Arial" charset="0"/>
              <a:cs typeface="B Zar" pitchFamily="2" charset="-78"/>
            </a:rPr>
            <a:t>قضاوتي</a:t>
          </a:r>
          <a:endParaRPr kumimoji="0" lang="en-US" sz="1800" b="1" i="0" u="none" strike="noStrike" kern="1200" cap="none" normalizeH="0" baseline="0" dirty="0">
            <a:ln/>
            <a:effectLst>
              <a:outerShdw blurRad="38100" dist="38100" dir="2700000" algn="tl">
                <a:srgbClr val="000000"/>
              </a:outerShdw>
            </a:effectLst>
            <a:latin typeface="Arial" charset="0"/>
            <a:cs typeface="B Zar" pitchFamily="2" charset="-78"/>
          </a:endParaRPr>
        </a:p>
      </dsp:txBody>
      <dsp:txXfrm>
        <a:off x="8820919" y="3663087"/>
        <a:ext cx="1127007" cy="15687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2AE8E-D0AF-4B25-8EBA-D551EA41C1D4}">
      <dsp:nvSpPr>
        <dsp:cNvPr id="0" name=""/>
        <dsp:cNvSpPr/>
      </dsp:nvSpPr>
      <dsp:spPr>
        <a:xfrm>
          <a:off x="3177204" y="818720"/>
          <a:ext cx="5458146" cy="5458146"/>
        </a:xfrm>
        <a:prstGeom prst="blockArc">
          <a:avLst>
            <a:gd name="adj1" fmla="val 9000000"/>
            <a:gd name="adj2" fmla="val 16200000"/>
            <a:gd name="adj3" fmla="val 4644"/>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4B3AFC2-94AB-4ACF-A3D4-44F761E50EC6}">
      <dsp:nvSpPr>
        <dsp:cNvPr id="0" name=""/>
        <dsp:cNvSpPr/>
      </dsp:nvSpPr>
      <dsp:spPr>
        <a:xfrm>
          <a:off x="3177204" y="818720"/>
          <a:ext cx="5458146" cy="5458146"/>
        </a:xfrm>
        <a:prstGeom prst="blockArc">
          <a:avLst>
            <a:gd name="adj1" fmla="val 1800000"/>
            <a:gd name="adj2" fmla="val 9000000"/>
            <a:gd name="adj3" fmla="val 4644"/>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FD95E3C-2914-4FE2-83C2-250F43D2013E}">
      <dsp:nvSpPr>
        <dsp:cNvPr id="0" name=""/>
        <dsp:cNvSpPr/>
      </dsp:nvSpPr>
      <dsp:spPr>
        <a:xfrm>
          <a:off x="3177204" y="818720"/>
          <a:ext cx="5458146" cy="5458146"/>
        </a:xfrm>
        <a:prstGeom prst="blockArc">
          <a:avLst>
            <a:gd name="adj1" fmla="val 16200000"/>
            <a:gd name="adj2" fmla="val 1800000"/>
            <a:gd name="adj3" fmla="val 4644"/>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765ADD5-9B2E-40B1-882C-3D23B964FFBA}">
      <dsp:nvSpPr>
        <dsp:cNvPr id="0" name=""/>
        <dsp:cNvSpPr/>
      </dsp:nvSpPr>
      <dsp:spPr>
        <a:xfrm>
          <a:off x="4648886" y="2290403"/>
          <a:ext cx="2514782" cy="2514782"/>
        </a:xfrm>
        <a:prstGeom prst="ellipse">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Ethics in biomedicine</a:t>
          </a:r>
        </a:p>
      </dsp:txBody>
      <dsp:txXfrm>
        <a:off x="5017167" y="2658684"/>
        <a:ext cx="1778220" cy="1778220"/>
      </dsp:txXfrm>
    </dsp:sp>
    <dsp:sp modelId="{4B61A2AD-3151-477C-9804-35D8DE61E160}">
      <dsp:nvSpPr>
        <dsp:cNvPr id="0" name=""/>
        <dsp:cNvSpPr/>
      </dsp:nvSpPr>
      <dsp:spPr>
        <a:xfrm>
          <a:off x="5026103" y="1919"/>
          <a:ext cx="1760347" cy="1760347"/>
        </a:xfrm>
        <a:prstGeom prst="ellips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Research ethics</a:t>
          </a:r>
        </a:p>
      </dsp:txBody>
      <dsp:txXfrm>
        <a:off x="5283900" y="259716"/>
        <a:ext cx="1244753" cy="1244753"/>
      </dsp:txXfrm>
    </dsp:sp>
    <dsp:sp modelId="{217E7776-F142-4D84-8184-9E12A52AB06D}">
      <dsp:nvSpPr>
        <dsp:cNvPr id="0" name=""/>
        <dsp:cNvSpPr/>
      </dsp:nvSpPr>
      <dsp:spPr>
        <a:xfrm>
          <a:off x="7334668" y="4000470"/>
          <a:ext cx="1760347" cy="1760347"/>
        </a:xfrm>
        <a:prstGeom prst="ellipse">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Medical ethics</a:t>
          </a:r>
        </a:p>
      </dsp:txBody>
      <dsp:txXfrm>
        <a:off x="7592465" y="4258267"/>
        <a:ext cx="1244753" cy="1244753"/>
      </dsp:txXfrm>
    </dsp:sp>
    <dsp:sp modelId="{8E3E3839-40BB-42B4-A106-AB86D77E5AEB}">
      <dsp:nvSpPr>
        <dsp:cNvPr id="0" name=""/>
        <dsp:cNvSpPr/>
      </dsp:nvSpPr>
      <dsp:spPr>
        <a:xfrm>
          <a:off x="2717539" y="4000470"/>
          <a:ext cx="1760347" cy="1760347"/>
        </a:xfrm>
        <a:prstGeom prst="ellips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Bio-ethics</a:t>
          </a:r>
        </a:p>
      </dsp:txBody>
      <dsp:txXfrm>
        <a:off x="2975336" y="4258267"/>
        <a:ext cx="1244753" cy="124475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0960162-B493-4F69-AAD1-25854A62BF9C}" type="datetimeFigureOut">
              <a:rPr lang="en-US" smtClean="0"/>
              <a:t>11/27/2022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9E99D58-3AD2-47BA-B2A8-F9F3A6A5E6AE}" type="slidenum">
              <a:rPr lang="en-US" smtClean="0"/>
              <a:t>‹#›</a:t>
            </a:fld>
            <a:endParaRPr lang="en-US"/>
          </a:p>
        </p:txBody>
      </p:sp>
    </p:spTree>
    <p:extLst>
      <p:ext uri="{BB962C8B-B14F-4D97-AF65-F5344CB8AC3E}">
        <p14:creationId xmlns:p14="http://schemas.microsoft.com/office/powerpoint/2010/main" val="303277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99D58-3AD2-47BA-B2A8-F9F3A6A5E6AE}" type="slidenum">
              <a:rPr lang="en-US" smtClean="0"/>
              <a:t>1</a:t>
            </a:fld>
            <a:endParaRPr lang="en-US"/>
          </a:p>
        </p:txBody>
      </p:sp>
    </p:spTree>
    <p:extLst>
      <p:ext uri="{BB962C8B-B14F-4D97-AF65-F5344CB8AC3E}">
        <p14:creationId xmlns:p14="http://schemas.microsoft.com/office/powerpoint/2010/main" val="27962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43</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164</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165</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59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99D58-3AD2-47BA-B2A8-F9F3A6A5E6AE}" type="slidenum">
              <a:rPr lang="en-US" smtClean="0"/>
              <a:t>73</a:t>
            </a:fld>
            <a:endParaRPr lang="en-US"/>
          </a:p>
        </p:txBody>
      </p:sp>
    </p:spTree>
    <p:extLst>
      <p:ext uri="{BB962C8B-B14F-4D97-AF65-F5344CB8AC3E}">
        <p14:creationId xmlns:p14="http://schemas.microsoft.com/office/powerpoint/2010/main" val="2319341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78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79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80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81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82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83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84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85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86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pPr/>
              <a:t>87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t>88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64BACD-2DF2-465D-AE28-100304B61B0C}" type="slidenum">
              <a:rPr lang="en-US" smtClean="0"/>
              <a:t>89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97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105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12</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106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107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108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3F66DF0-862E-4EFA-B546-4C38061B1F2B}" type="slidenum">
              <a:rPr lang="ar-SA" smtClean="0"/>
              <a:pPr>
                <a:defRPr/>
              </a:pPr>
              <a:t>109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45F239-C1ED-413F-BBAA-8CB2B783B356}" type="slidenum">
              <a:rPr lang="en-US" smtClean="0"/>
              <a:pPr/>
              <a:t>117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118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119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120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121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122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123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124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AB1826-DB96-408E-BFA6-D43D6ACED8AB}" type="slidenum">
              <a:rPr lang="en-US" smtClean="0"/>
              <a:pPr/>
              <a:t>125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139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142</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41</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144</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145</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146</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147</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148</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149</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150</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151</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152</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42</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154</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155</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156</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157</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158</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159</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160</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161</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162</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fa-IR"/>
              <a:t>دانشگاه علوم پزشكي شيراز</a:t>
            </a:r>
            <a:endParaRPr lang="en-US"/>
          </a:p>
        </p:txBody>
      </p:sp>
      <p:sp>
        <p:nvSpPr>
          <p:cNvPr id="5" name="Slide Number Placeholder 4"/>
          <p:cNvSpPr>
            <a:spLocks noGrp="1"/>
          </p:cNvSpPr>
          <p:nvPr>
            <p:ph type="sldNum" sz="quarter" idx="11"/>
          </p:nvPr>
        </p:nvSpPr>
        <p:spPr/>
        <p:txBody>
          <a:bodyPr/>
          <a:lstStyle/>
          <a:p>
            <a:pPr>
              <a:defRPr/>
            </a:pPr>
            <a:fld id="{CBB84F70-476E-4ED3-927E-A0E13519B7B4}" type="slidenum">
              <a:rPr lang="en-US" smtClean="0"/>
              <a:pPr>
                <a:defRPr/>
              </a:pPr>
              <a:t>163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2381820929"/>
      </p:ext>
    </p:extLst>
  </p:cSld>
  <p:clrMapOvr>
    <a:masterClrMapping/>
  </p:clrMapOvr>
  <p:transition advTm="10992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076918249"/>
      </p:ext>
    </p:extLst>
  </p:cSld>
  <p:clrMapOvr>
    <a:masterClrMapping/>
  </p:clrMapOvr>
  <p:transition advTm="10992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268578908"/>
      </p:ext>
    </p:extLst>
  </p:cSld>
  <p:clrMapOvr>
    <a:masterClrMapping/>
  </p:clrMapOvr>
  <p:transition advTm="109920"/>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464800" cy="685800"/>
          </a:xfrm>
        </p:spPr>
        <p:txBody>
          <a:bodyPr/>
          <a:lstStyle/>
          <a:p>
            <a:r>
              <a:rPr lang="en-US"/>
              <a:t>Click to edit Master title style</a:t>
            </a:r>
          </a:p>
        </p:txBody>
      </p:sp>
      <p:sp>
        <p:nvSpPr>
          <p:cNvPr id="3" name="SmartArt Placeholder 2"/>
          <p:cNvSpPr>
            <a:spLocks noGrp="1"/>
          </p:cNvSpPr>
          <p:nvPr>
            <p:ph type="dgm" idx="1"/>
          </p:nvPr>
        </p:nvSpPr>
        <p:spPr>
          <a:xfrm>
            <a:off x="304800" y="685800"/>
            <a:ext cx="10464800" cy="5867400"/>
          </a:xfrm>
        </p:spPr>
        <p:txBody>
          <a:bodyPr/>
          <a:lstStyle/>
          <a:p>
            <a:endParaRPr lang="en-US"/>
          </a:p>
        </p:txBody>
      </p:sp>
    </p:spTree>
    <p:extLst>
      <p:ext uri="{BB962C8B-B14F-4D97-AF65-F5344CB8AC3E}">
        <p14:creationId xmlns:p14="http://schemas.microsoft.com/office/powerpoint/2010/main" val="312924298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396927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027441986"/>
      </p:ext>
    </p:extLst>
  </p:cSld>
  <p:clrMapOvr>
    <a:masterClrMapping/>
  </p:clrMapOvr>
  <p:transition advTm="10992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094017917"/>
      </p:ext>
    </p:extLst>
  </p:cSld>
  <p:clrMapOvr>
    <a:masterClrMapping/>
  </p:clrMapOvr>
  <p:transition advTm="10992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829617217"/>
      </p:ext>
    </p:extLst>
  </p:cSld>
  <p:clrMapOvr>
    <a:masterClrMapping/>
  </p:clrMapOvr>
  <p:transition advTm="10992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319242637"/>
      </p:ext>
    </p:extLst>
  </p:cSld>
  <p:clrMapOvr>
    <a:masterClrMapping/>
  </p:clrMapOvr>
  <p:transition advTm="10992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1122694362"/>
      </p:ext>
    </p:extLst>
  </p:cSld>
  <p:clrMapOvr>
    <a:masterClrMapping/>
  </p:clrMapOvr>
  <p:transition advTm="10992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4254462930"/>
      </p:ext>
    </p:extLst>
  </p:cSld>
  <p:clrMapOvr>
    <a:masterClrMapping/>
  </p:clrMapOvr>
  <p:transition advTm="10992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CACB7-4607-4A8D-9040-BAC8D5C3D7A6}" type="slidenum">
              <a:rPr lang="en-US" smtClean="0"/>
              <a:t>‹#›</a:t>
            </a:fld>
            <a:endParaRPr lang="en-US"/>
          </a:p>
        </p:txBody>
      </p:sp>
    </p:spTree>
    <p:extLst>
      <p:ext uri="{BB962C8B-B14F-4D97-AF65-F5344CB8AC3E}">
        <p14:creationId xmlns:p14="http://schemas.microsoft.com/office/powerpoint/2010/main" val="3750765875"/>
      </p:ext>
    </p:extLst>
  </p:cSld>
  <p:clrMapOvr>
    <a:masterClrMapping/>
  </p:clrMapOvr>
  <p:transition advTm="10992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t>11/27/2022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t>‹#›</a:t>
            </a:fld>
            <a:endParaRPr lang="en-US"/>
          </a:p>
        </p:txBody>
      </p:sp>
    </p:spTree>
    <p:extLst>
      <p:ext uri="{BB962C8B-B14F-4D97-AF65-F5344CB8AC3E}">
        <p14:creationId xmlns:p14="http://schemas.microsoft.com/office/powerpoint/2010/main" val="1271366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dictionary.com/"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E8C7EC-D8F9-4511-82D1-7F6B439FB6CC}"/>
              </a:ext>
            </a:extLst>
          </p:cNvPr>
          <p:cNvSpPr txBox="1"/>
          <p:nvPr/>
        </p:nvSpPr>
        <p:spPr>
          <a:xfrm>
            <a:off x="6258296" y="795647"/>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CB75B3A9-6343-420D-A686-96D4DF9F2EAD}"/>
              </a:ext>
            </a:extLst>
          </p:cNvPr>
          <p:cNvSpPr>
            <a:spLocks noGrp="1"/>
          </p:cNvSpPr>
          <p:nvPr>
            <p:ph type="ctrTitle"/>
          </p:nvPr>
        </p:nvSpPr>
        <p:spPr>
          <a:xfrm>
            <a:off x="1214790" y="2019828"/>
            <a:ext cx="9762419" cy="2627586"/>
          </a:xfrm>
          <a:ln>
            <a:noFill/>
          </a:ln>
        </p:spPr>
        <p:txBody>
          <a:bodyPr>
            <a:normAutofit/>
          </a:bodyPr>
          <a:lstStyle/>
          <a:p>
            <a:pPr rtl="1"/>
            <a:r>
              <a:rPr lang="fa-IR" sz="7200" b="1" dirty="0">
                <a:solidFill>
                  <a:srgbClr val="C00000"/>
                </a:solidFill>
                <a:effectLst>
                  <a:outerShdw blurRad="38100" dist="38100" dir="2700000" algn="tl">
                    <a:srgbClr val="000000">
                      <a:alpha val="43137"/>
                    </a:srgbClr>
                  </a:outerShdw>
                </a:effectLst>
                <a:cs typeface="B Titr" panose="00000700000000000000" pitchFamily="2" charset="-78"/>
              </a:rPr>
              <a:t>مبانی روش تحقیق در علوم پزشکی</a:t>
            </a:r>
            <a:endParaRPr lang="en-US" sz="7200" b="1" dirty="0">
              <a:solidFill>
                <a:srgbClr val="C00000"/>
              </a:solidFill>
              <a:effectLst>
                <a:outerShdw blurRad="38100" dist="38100" dir="2700000" algn="tl">
                  <a:srgbClr val="000000">
                    <a:alpha val="43137"/>
                  </a:srgbClr>
                </a:outerShdw>
              </a:effectLst>
              <a:cs typeface="B Titr" panose="00000700000000000000" pitchFamily="2" charset="-78"/>
            </a:endParaRPr>
          </a:p>
        </p:txBody>
      </p:sp>
      <p:sp>
        <p:nvSpPr>
          <p:cNvPr id="12" name="Subtitle 2">
            <a:extLst>
              <a:ext uri="{FF2B5EF4-FFF2-40B4-BE49-F238E27FC236}">
                <a16:creationId xmlns:a16="http://schemas.microsoft.com/office/drawing/2014/main" id="{CA675BC6-8687-4EEA-B78E-32C85FFC06D0}"/>
              </a:ext>
            </a:extLst>
          </p:cNvPr>
          <p:cNvSpPr>
            <a:spLocks noGrp="1"/>
          </p:cNvSpPr>
          <p:nvPr>
            <p:ph type="subTitle" idx="1"/>
          </p:nvPr>
        </p:nvSpPr>
        <p:spPr>
          <a:xfrm>
            <a:off x="120015" y="5612937"/>
            <a:ext cx="6484407" cy="1045596"/>
          </a:xfrm>
        </p:spPr>
        <p:txBody>
          <a:bodyPr>
            <a:normAutofit/>
          </a:bodyPr>
          <a:lstStyle/>
          <a:p>
            <a:pPr algn="r" rtl="1"/>
            <a:r>
              <a:rPr lang="fa-IR" dirty="0">
                <a:cs typeface="B Zar" panose="00000400000000000000" pitchFamily="2" charset="-78"/>
              </a:rPr>
              <a:t>	علی‌اکبر حق‌دوست، پژوهشکده آینده‌پژوهی در سلامت</a:t>
            </a:r>
          </a:p>
          <a:p>
            <a:pPr algn="r" rtl="1"/>
            <a:r>
              <a:rPr lang="fa-IR" sz="1800" b="1" dirty="0">
                <a:effectLst>
                  <a:outerShdw blurRad="38100" dist="38100" dir="2700000" algn="tl">
                    <a:srgbClr val="000000">
                      <a:alpha val="43137"/>
                    </a:srgbClr>
                  </a:outerShdw>
                </a:effectLst>
                <a:cs typeface="B Zar" panose="00000400000000000000" pitchFamily="2" charset="-78"/>
              </a:rPr>
              <a:t>	 دانشگاه علوم پزشکی کرمان</a:t>
            </a:r>
          </a:p>
        </p:txBody>
      </p:sp>
      <p:pic>
        <p:nvPicPr>
          <p:cNvPr id="5" name="Picture 4" descr="BESM">
            <a:extLst>
              <a:ext uri="{FF2B5EF4-FFF2-40B4-BE49-F238E27FC236}">
                <a16:creationId xmlns:a16="http://schemas.microsoft.com/office/drawing/2014/main" id="{0C3B62D6-36F7-4628-9EFA-E65ED33321F1}"/>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8147661" y="327755"/>
            <a:ext cx="3380896" cy="935784"/>
          </a:xfrm>
          <a:prstGeom prst="rect">
            <a:avLst/>
          </a:prstGeom>
          <a:ln>
            <a:noFill/>
          </a:ln>
          <a:effectLst>
            <a:softEdge rad="112500"/>
          </a:effectLst>
        </p:spPr>
      </p:pic>
    </p:spTree>
    <p:extLst>
      <p:ext uri="{BB962C8B-B14F-4D97-AF65-F5344CB8AC3E}">
        <p14:creationId xmlns:p14="http://schemas.microsoft.com/office/powerpoint/2010/main" val="819634062"/>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مروری بر12 اصل خلاقيت</a:t>
            </a:r>
            <a:endParaRPr lang="en-US" dirty="0"/>
          </a:p>
        </p:txBody>
      </p:sp>
      <p:sp>
        <p:nvSpPr>
          <p:cNvPr id="3" name="Content Placeholder 2"/>
          <p:cNvSpPr>
            <a:spLocks noGrp="1"/>
          </p:cNvSpPr>
          <p:nvPr>
            <p:ph idx="1"/>
          </p:nvPr>
        </p:nvSpPr>
        <p:spPr>
          <a:xfrm>
            <a:off x="1738282" y="1774826"/>
            <a:ext cx="8715436" cy="4625975"/>
          </a:xfrm>
        </p:spPr>
        <p:txBody>
          <a:bodyPr/>
          <a:lstStyle/>
          <a:p>
            <a:r>
              <a:rPr lang="fa-IR" dirty="0"/>
              <a:t>خلاقيت تنها نوع تفکر نيست</a:t>
            </a:r>
          </a:p>
          <a:p>
            <a:r>
              <a:rPr lang="fa-IR" dirty="0"/>
              <a:t>تفکر خلاق جزئی از همه انسانهاست (انسان غير خلاق نداريم)</a:t>
            </a:r>
          </a:p>
          <a:p>
            <a:r>
              <a:rPr lang="fa-IR" dirty="0"/>
              <a:t>مهارت تفکر خلاق و استعداد ذاتی خلاقيت دو چيز هستند</a:t>
            </a:r>
          </a:p>
          <a:p>
            <a:r>
              <a:rPr lang="fa-IR" dirty="0"/>
              <a:t>آموختن مهارتهای خلاق مانند هر مهارت ديگر نيازمند زمان، تلاش و پشتکار است</a:t>
            </a:r>
          </a:p>
          <a:p>
            <a:r>
              <a:rPr lang="fa-IR" dirty="0"/>
              <a:t>گر چند افزايش دانش امکان بروز خلاقيت را افزايش می دهد، ولی الزاما رابطه مستقيمی بين دانش و خلاقيت وجود ندارد</a:t>
            </a:r>
          </a:p>
          <a:p>
            <a:r>
              <a:rPr lang="fa-IR" dirty="0"/>
              <a:t>آموزش مهارتهای خلاقيت به اندازه آموزش سواد، در نظام آموزشی واجب است</a:t>
            </a:r>
          </a:p>
          <a:p>
            <a:endParaRPr lang="en-US" dirty="0"/>
          </a:p>
        </p:txBody>
      </p:sp>
      <p:sp>
        <p:nvSpPr>
          <p:cNvPr id="4" name="Footer Placeholder 3"/>
          <p:cNvSpPr>
            <a:spLocks noGrp="1"/>
          </p:cNvSpPr>
          <p:nvPr>
            <p:ph type="ftr" sz="quarter" idx="11"/>
          </p:nvPr>
        </p:nvSpPr>
        <p:spPr/>
        <p:txBody>
          <a:bodyPr/>
          <a:lstStyle/>
          <a:p>
            <a:pPr>
              <a:defRPr/>
            </a:pPr>
            <a:r>
              <a:rPr lang="fa-IR"/>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10</a:t>
            </a:fld>
            <a:endParaRPr lang="en-US"/>
          </a:p>
        </p:txBody>
      </p:sp>
      <p:pic>
        <p:nvPicPr>
          <p:cNvPr id="6" name="Picture 2" descr="C:\Documents and Settings\Alireza\My Documents\workshops\pictures\untitled5.bmp">
            <a:extLst>
              <a:ext uri="{FF2B5EF4-FFF2-40B4-BE49-F238E27FC236}">
                <a16:creationId xmlns:a16="http://schemas.microsoft.com/office/drawing/2014/main" id="{50391B0D-289F-446D-A6FE-0F083D8452CB}"/>
              </a:ext>
            </a:extLst>
          </p:cNvPr>
          <p:cNvPicPr>
            <a:picLocks noChangeAspect="1" noChangeArrowheads="1"/>
          </p:cNvPicPr>
          <p:nvPr/>
        </p:nvPicPr>
        <p:blipFill>
          <a:blip r:embed="rId3"/>
          <a:srcRect/>
          <a:stretch>
            <a:fillRect/>
          </a:stretch>
        </p:blipFill>
        <p:spPr bwMode="auto">
          <a:xfrm>
            <a:off x="0" y="4786322"/>
            <a:ext cx="2361702" cy="2071678"/>
          </a:xfrm>
          <a:prstGeom prst="rect">
            <a:avLst/>
          </a:prstGeom>
          <a:noFill/>
          <a:ln w="9525">
            <a:noFill/>
            <a:miter lim="800000"/>
            <a:headEnd/>
            <a:tailEnd/>
          </a:ln>
          <a:effectLst>
            <a:softEdge rad="112500"/>
          </a:effectLst>
        </p:spPr>
      </p:pic>
    </p:spTree>
  </p:cSld>
  <p:clrMapOvr>
    <a:masterClrMapping/>
  </p:clrMapOvr>
  <p:transition advTm="10992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F106-EBB0-44D1-8064-589A4F8A7C78}"/>
              </a:ext>
            </a:extLst>
          </p:cNvPr>
          <p:cNvSpPr>
            <a:spLocks noGrp="1"/>
          </p:cNvSpPr>
          <p:nvPr>
            <p:ph type="title"/>
          </p:nvPr>
        </p:nvSpPr>
        <p:spPr/>
        <p:txBody>
          <a:bodyPr/>
          <a:lstStyle/>
          <a:p>
            <a:r>
              <a:rPr lang="fa-IR" dirty="0"/>
              <a:t>ترکیب روشهای کمّی و کیفی</a:t>
            </a:r>
            <a:endParaRPr lang="en-US" dirty="0"/>
          </a:p>
        </p:txBody>
      </p:sp>
      <p:sp>
        <p:nvSpPr>
          <p:cNvPr id="3" name="Content Placeholder 2">
            <a:extLst>
              <a:ext uri="{FF2B5EF4-FFF2-40B4-BE49-F238E27FC236}">
                <a16:creationId xmlns:a16="http://schemas.microsoft.com/office/drawing/2014/main" id="{E03FE120-6B22-4A6C-A26D-CA3E7D050D9E}"/>
              </a:ext>
            </a:extLst>
          </p:cNvPr>
          <p:cNvSpPr>
            <a:spLocks noGrp="1"/>
          </p:cNvSpPr>
          <p:nvPr>
            <p:ph idx="1"/>
          </p:nvPr>
        </p:nvSpPr>
        <p:spPr/>
        <p:txBody>
          <a:bodyPr/>
          <a:lstStyle/>
          <a:p>
            <a:pPr marL="0" indent="0" algn="l" rtl="0">
              <a:buNone/>
            </a:pPr>
            <a:r>
              <a:rPr lang="en-US" b="0" i="0" dirty="0">
                <a:solidFill>
                  <a:srgbClr val="000000"/>
                </a:solidFill>
                <a:effectLst/>
                <a:latin typeface="arial" panose="020B0604020202020204" pitchFamily="34" charset="0"/>
              </a:rPr>
              <a:t>Sequential Explanatory Design</a:t>
            </a:r>
            <a:endParaRPr lang="en-US" b="0" i="0" dirty="0">
              <a:solidFill>
                <a:srgbClr val="000000"/>
              </a:solidFill>
              <a:effectLst/>
              <a:latin typeface="Arial" panose="020B0604020202020204" pitchFamily="34" charset="0"/>
            </a:endParaRPr>
          </a:p>
          <a:p>
            <a:pPr marL="0" indent="0" algn="l" rtl="0">
              <a:buNone/>
            </a:pPr>
            <a:r>
              <a:rPr lang="en-US" b="0" i="0" dirty="0">
                <a:solidFill>
                  <a:srgbClr val="000000"/>
                </a:solidFill>
                <a:effectLst/>
                <a:latin typeface="arial" panose="020B0604020202020204" pitchFamily="34" charset="0"/>
              </a:rPr>
              <a:t>Sequential Exploratory Design</a:t>
            </a:r>
            <a:endParaRPr lang="en-US" b="0" i="0" dirty="0">
              <a:solidFill>
                <a:srgbClr val="000000"/>
              </a:solidFill>
              <a:effectLst/>
              <a:latin typeface="Arial" panose="020B0604020202020204" pitchFamily="34" charset="0"/>
            </a:endParaRPr>
          </a:p>
          <a:p>
            <a:pPr marL="0" indent="0" algn="l" rtl="0">
              <a:buNone/>
            </a:pPr>
            <a:r>
              <a:rPr lang="en-US" b="0" i="0" dirty="0">
                <a:solidFill>
                  <a:srgbClr val="000000"/>
                </a:solidFill>
                <a:effectLst/>
                <a:latin typeface="arial" panose="020B0604020202020204" pitchFamily="34" charset="0"/>
              </a:rPr>
              <a:t>Sequential Transformative Design</a:t>
            </a:r>
            <a:endParaRPr lang="en-US" b="0" i="0" dirty="0">
              <a:solidFill>
                <a:srgbClr val="000000"/>
              </a:solidFill>
              <a:effectLst/>
              <a:latin typeface="Arial" panose="020B0604020202020204" pitchFamily="34" charset="0"/>
            </a:endParaRPr>
          </a:p>
          <a:p>
            <a:pPr marL="0" indent="0" algn="l" rtl="0">
              <a:buNone/>
            </a:pPr>
            <a:r>
              <a:rPr lang="en-US" b="0" i="0" dirty="0">
                <a:solidFill>
                  <a:srgbClr val="000000"/>
                </a:solidFill>
                <a:effectLst/>
                <a:latin typeface="arial" panose="020B0604020202020204" pitchFamily="34" charset="0"/>
              </a:rPr>
              <a:t>Concurrent Triangulation Design</a:t>
            </a:r>
            <a:endParaRPr lang="en-US" b="0" i="0" dirty="0">
              <a:solidFill>
                <a:srgbClr val="000000"/>
              </a:solidFill>
              <a:effectLst/>
              <a:latin typeface="Arial" panose="020B0604020202020204" pitchFamily="34" charset="0"/>
            </a:endParaRPr>
          </a:p>
          <a:p>
            <a:pPr marL="0" indent="0" algn="l" rtl="0">
              <a:buNone/>
            </a:pPr>
            <a:r>
              <a:rPr lang="en-US" b="0" i="0" dirty="0">
                <a:solidFill>
                  <a:srgbClr val="000000"/>
                </a:solidFill>
                <a:effectLst/>
                <a:latin typeface="arial" panose="020B0604020202020204" pitchFamily="34" charset="0"/>
              </a:rPr>
              <a:t>Concurrent Embedded Design</a:t>
            </a:r>
            <a:endParaRPr lang="en-US" b="0" i="0" dirty="0">
              <a:solidFill>
                <a:srgbClr val="000000"/>
              </a:solidFill>
              <a:effectLst/>
              <a:latin typeface="Arial" panose="020B0604020202020204" pitchFamily="34" charset="0"/>
            </a:endParaRPr>
          </a:p>
          <a:p>
            <a:pPr marL="0" indent="0" algn="l" rtl="0">
              <a:buNone/>
            </a:pPr>
            <a:r>
              <a:rPr lang="en-US" b="0" i="0" dirty="0">
                <a:solidFill>
                  <a:srgbClr val="000000"/>
                </a:solidFill>
                <a:effectLst/>
                <a:latin typeface="arial" panose="020B0604020202020204" pitchFamily="34" charset="0"/>
              </a:rPr>
              <a:t>Concurrent Transformative Design</a:t>
            </a:r>
            <a:endParaRPr lang="en-US" b="0" i="0" dirty="0">
              <a:solidFill>
                <a:srgbClr val="000000"/>
              </a:solidFill>
              <a:effectLst/>
              <a:latin typeface="Arial" panose="020B0604020202020204" pitchFamily="34" charset="0"/>
            </a:endParaRPr>
          </a:p>
          <a:p>
            <a:pPr algn="l" rtl="0"/>
            <a:endParaRPr lang="en-US" dirty="0"/>
          </a:p>
        </p:txBody>
      </p:sp>
    </p:spTree>
    <p:extLst>
      <p:ext uri="{BB962C8B-B14F-4D97-AF65-F5344CB8AC3E}">
        <p14:creationId xmlns:p14="http://schemas.microsoft.com/office/powerpoint/2010/main" val="656893021"/>
      </p:ext>
    </p:extLst>
  </p:cSld>
  <p:clrMapOvr>
    <a:masterClrMapping/>
  </p:clrMapOvr>
  <p:transition advTm="109920"/>
</p:sld>
</file>

<file path=ppt/slides/slide10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220D-A70F-415B-BA98-3E1DACC07416}"/>
              </a:ext>
            </a:extLst>
          </p:cNvPr>
          <p:cNvSpPr>
            <a:spLocks noGrp="1"/>
          </p:cNvSpPr>
          <p:nvPr>
            <p:ph type="title"/>
          </p:nvPr>
        </p:nvSpPr>
        <p:spPr>
          <a:xfrm>
            <a:off x="118352" y="1314872"/>
            <a:ext cx="3733799" cy="803833"/>
          </a:xfrm>
        </p:spPr>
        <p:txBody>
          <a:bodyPr>
            <a:noAutofit/>
          </a:bodyPr>
          <a:lstStyle/>
          <a:p>
            <a:pPr algn="l" rtl="0"/>
            <a:r>
              <a:rPr lang="en-US" sz="2000" b="0" i="0" dirty="0">
                <a:solidFill>
                  <a:srgbClr val="000000"/>
                </a:solidFill>
                <a:effectLst/>
                <a:latin typeface="arial" panose="020B0604020202020204" pitchFamily="34" charset="0"/>
              </a:rPr>
              <a:t>Sequential Explanatory Design</a:t>
            </a:r>
            <a:endParaRPr lang="en-US" sz="2000" dirty="0"/>
          </a:p>
        </p:txBody>
      </p:sp>
      <p:pic>
        <p:nvPicPr>
          <p:cNvPr id="1027" name="Picture 3">
            <a:extLst>
              <a:ext uri="{FF2B5EF4-FFF2-40B4-BE49-F238E27FC236}">
                <a16:creationId xmlns:a16="http://schemas.microsoft.com/office/drawing/2014/main" id="{3FD3FF61-22AF-4E93-8619-FD990A7DD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99853"/>
            <a:ext cx="37338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4825B65-D73B-4925-A7BE-8D7688428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2" y="2199853"/>
            <a:ext cx="3695700" cy="32194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C2F5F52-F747-4112-9403-415FE35B0394}"/>
              </a:ext>
            </a:extLst>
          </p:cNvPr>
          <p:cNvSpPr txBox="1">
            <a:spLocks/>
          </p:cNvSpPr>
          <p:nvPr/>
        </p:nvSpPr>
        <p:spPr>
          <a:xfrm>
            <a:off x="7206573" y="1329160"/>
            <a:ext cx="3733799" cy="803833"/>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000" kern="1200">
                <a:solidFill>
                  <a:srgbClr val="C00000"/>
                </a:solidFill>
                <a:effectLst>
                  <a:outerShdw blurRad="38100" dist="38100" dir="2700000" algn="tl">
                    <a:srgbClr val="000000">
                      <a:alpha val="43137"/>
                    </a:srgbClr>
                  </a:outerShdw>
                </a:effectLst>
                <a:latin typeface="+mj-lt"/>
                <a:ea typeface="+mj-ea"/>
                <a:cs typeface="B Titr" panose="00000700000000000000" pitchFamily="2" charset="-78"/>
              </a:defRPr>
            </a:lvl1pPr>
          </a:lstStyle>
          <a:p>
            <a:pPr algn="l" rtl="0"/>
            <a:r>
              <a:rPr lang="en-US" sz="2000" dirty="0">
                <a:solidFill>
                  <a:srgbClr val="000000"/>
                </a:solidFill>
                <a:effectLst/>
                <a:latin typeface="arial" panose="020B0604020202020204" pitchFamily="34" charset="0"/>
              </a:rPr>
              <a:t>Sequential exploratory Design</a:t>
            </a:r>
            <a:endParaRPr lang="en-US" sz="2000" dirty="0"/>
          </a:p>
        </p:txBody>
      </p:sp>
    </p:spTree>
    <p:extLst>
      <p:ext uri="{BB962C8B-B14F-4D97-AF65-F5344CB8AC3E}">
        <p14:creationId xmlns:p14="http://schemas.microsoft.com/office/powerpoint/2010/main" val="511907653"/>
      </p:ext>
    </p:extLst>
  </p:cSld>
  <p:clrMapOvr>
    <a:masterClrMapping/>
  </p:clrMapOvr>
  <p:transition advTm="10992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41CB-07A2-4ED0-9617-9EC0DCA445A1}"/>
              </a:ext>
            </a:extLst>
          </p:cNvPr>
          <p:cNvSpPr>
            <a:spLocks noGrp="1"/>
          </p:cNvSpPr>
          <p:nvPr>
            <p:ph type="title"/>
          </p:nvPr>
        </p:nvSpPr>
        <p:spPr/>
        <p:txBody>
          <a:bodyPr/>
          <a:lstStyle/>
          <a:p>
            <a:pPr algn="l" rtl="0"/>
            <a:r>
              <a:rPr lang="en-US" b="0" i="0" dirty="0">
                <a:solidFill>
                  <a:srgbClr val="000000"/>
                </a:solidFill>
                <a:effectLst/>
                <a:latin typeface="arial" panose="020B0604020202020204" pitchFamily="34" charset="0"/>
              </a:rPr>
              <a:t>Sequential Transformative Design</a:t>
            </a:r>
            <a:endParaRPr lang="en-US" dirty="0"/>
          </a:p>
        </p:txBody>
      </p:sp>
      <p:pic>
        <p:nvPicPr>
          <p:cNvPr id="2050" name="Picture 2">
            <a:extLst>
              <a:ext uri="{FF2B5EF4-FFF2-40B4-BE49-F238E27FC236}">
                <a16:creationId xmlns:a16="http://schemas.microsoft.com/office/drawing/2014/main" id="{37544364-E828-4DB3-B9FA-E865E2130C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3137" y="2307768"/>
            <a:ext cx="8627015" cy="392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99514"/>
      </p:ext>
    </p:extLst>
  </p:cSld>
  <p:clrMapOvr>
    <a:masterClrMapping/>
  </p:clrMapOvr>
  <p:transition advTm="10992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35F3-57CD-40ED-8910-5013B8D02599}"/>
              </a:ext>
            </a:extLst>
          </p:cNvPr>
          <p:cNvSpPr>
            <a:spLocks noGrp="1"/>
          </p:cNvSpPr>
          <p:nvPr>
            <p:ph type="title"/>
          </p:nvPr>
        </p:nvSpPr>
        <p:spPr/>
        <p:txBody>
          <a:bodyPr/>
          <a:lstStyle/>
          <a:p>
            <a:pPr algn="l" rtl="0"/>
            <a:r>
              <a:rPr lang="en-US" b="0" i="0" dirty="0">
                <a:solidFill>
                  <a:srgbClr val="000000"/>
                </a:solidFill>
                <a:effectLst/>
                <a:latin typeface="arial" panose="020B0604020202020204" pitchFamily="34" charset="0"/>
              </a:rPr>
              <a:t>Concurrent Triangulation Design</a:t>
            </a:r>
            <a:endParaRPr lang="en-US" dirty="0"/>
          </a:p>
        </p:txBody>
      </p:sp>
      <p:sp>
        <p:nvSpPr>
          <p:cNvPr id="3" name="Content Placeholder 2">
            <a:extLst>
              <a:ext uri="{FF2B5EF4-FFF2-40B4-BE49-F238E27FC236}">
                <a16:creationId xmlns:a16="http://schemas.microsoft.com/office/drawing/2014/main" id="{B21120E4-1D71-4405-B143-5B1E9BC57E4F}"/>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F74153C3-45B5-4D44-B15B-E1CAC1E34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658" y="2496814"/>
            <a:ext cx="5598659" cy="320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440521"/>
      </p:ext>
    </p:extLst>
  </p:cSld>
  <p:clrMapOvr>
    <a:masterClrMapping/>
  </p:clrMapOvr>
  <p:transition advTm="109920"/>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8162-71DD-453F-9B08-65C7CDB55033}"/>
              </a:ext>
            </a:extLst>
          </p:cNvPr>
          <p:cNvSpPr>
            <a:spLocks noGrp="1"/>
          </p:cNvSpPr>
          <p:nvPr>
            <p:ph type="title"/>
          </p:nvPr>
        </p:nvSpPr>
        <p:spPr/>
        <p:txBody>
          <a:bodyPr/>
          <a:lstStyle/>
          <a:p>
            <a:pPr algn="l" rtl="0"/>
            <a:r>
              <a:rPr lang="en-US" b="0" i="0" dirty="0">
                <a:solidFill>
                  <a:srgbClr val="000000"/>
                </a:solidFill>
                <a:effectLst/>
                <a:latin typeface="arial" panose="020B0604020202020204" pitchFamily="34" charset="0"/>
              </a:rPr>
              <a:t>Concurrent Embedded Design</a:t>
            </a:r>
            <a:endParaRPr lang="en-US" dirty="0"/>
          </a:p>
        </p:txBody>
      </p:sp>
      <p:sp>
        <p:nvSpPr>
          <p:cNvPr id="3" name="Content Placeholder 2">
            <a:extLst>
              <a:ext uri="{FF2B5EF4-FFF2-40B4-BE49-F238E27FC236}">
                <a16:creationId xmlns:a16="http://schemas.microsoft.com/office/drawing/2014/main" id="{9EECB969-172B-493E-9FC2-08B09C537CB1}"/>
              </a:ext>
            </a:extLst>
          </p:cNvPr>
          <p:cNvSpPr>
            <a:spLocks noGrp="1"/>
          </p:cNvSpPr>
          <p:nvPr>
            <p:ph idx="1"/>
          </p:nvPr>
        </p:nvSpPr>
        <p:spPr/>
        <p:txBody>
          <a:bodyPr/>
          <a:lstStyle/>
          <a:p>
            <a:pPr algn="l" rtl="0"/>
            <a:r>
              <a:rPr lang="en-US" b="0" i="0" dirty="0">
                <a:solidFill>
                  <a:srgbClr val="202124"/>
                </a:solidFill>
                <a:effectLst/>
                <a:latin typeface="Helvetica Neue"/>
              </a:rPr>
              <a:t>The embedded approach is </a:t>
            </a:r>
            <a:r>
              <a:rPr lang="en-US" b="1" i="0" dirty="0">
                <a:solidFill>
                  <a:srgbClr val="202124"/>
                </a:solidFill>
                <a:effectLst/>
                <a:latin typeface="Helvetica Neue"/>
              </a:rPr>
              <a:t>a nested approach and is used when one type of data (QUAN or QUAL) is most critical to the researcher</a:t>
            </a:r>
            <a:r>
              <a:rPr lang="en-US" b="0" i="0" dirty="0">
                <a:solidFill>
                  <a:srgbClr val="202124"/>
                </a:solidFill>
                <a:effectLst/>
                <a:latin typeface="Helvetica Neue"/>
              </a:rPr>
              <a:t>.</a:t>
            </a:r>
            <a:endParaRPr lang="en-US" dirty="0"/>
          </a:p>
        </p:txBody>
      </p:sp>
    </p:spTree>
    <p:extLst>
      <p:ext uri="{BB962C8B-B14F-4D97-AF65-F5344CB8AC3E}">
        <p14:creationId xmlns:p14="http://schemas.microsoft.com/office/powerpoint/2010/main" val="1957645786"/>
      </p:ext>
    </p:extLst>
  </p:cSld>
  <p:clrMapOvr>
    <a:masterClrMapping/>
  </p:clrMapOvr>
  <p:transition advTm="10992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جایگاه روش‌های جمع‌آوری اطلاعات</a:t>
            </a:r>
            <a:endParaRPr lang="en-US" dirty="0"/>
          </a:p>
        </p:txBody>
      </p:sp>
      <p:sp>
        <p:nvSpPr>
          <p:cNvPr id="3" name="Content Placeholder 2"/>
          <p:cNvSpPr>
            <a:spLocks noGrp="1"/>
          </p:cNvSpPr>
          <p:nvPr>
            <p:ph idx="1"/>
          </p:nvPr>
        </p:nvSpPr>
        <p:spPr/>
        <p:txBody>
          <a:bodyPr/>
          <a:lstStyle/>
          <a:p>
            <a:r>
              <a:rPr lang="fa-IR" dirty="0"/>
              <a:t>بعد از شناختن دقیق متغیرها و تعریف عملیاتی از آنها باید به دقت شیوه جمع‌آوری اطلاعات را شرح داد</a:t>
            </a:r>
            <a:endParaRPr lang="en-US" dirty="0"/>
          </a:p>
        </p:txBody>
      </p:sp>
    </p:spTree>
  </p:cSld>
  <p:clrMapOvr>
    <a:masterClrMapping/>
  </p:clrMapOvr>
  <p:transition advTm="12912"/>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a:bodyPr>
          <a:lstStyle/>
          <a:p>
            <a:r>
              <a:rPr lang="fa-IR" dirty="0"/>
              <a:t>درجمع‌آوري اطلاعات بايد سعی شود</a:t>
            </a:r>
            <a:endParaRPr lang="en-US" dirty="0"/>
          </a:p>
        </p:txBody>
      </p:sp>
      <p:sp>
        <p:nvSpPr>
          <p:cNvPr id="148483" name="Rectangle 3"/>
          <p:cNvSpPr>
            <a:spLocks noGrp="1" noChangeArrowheads="1"/>
          </p:cNvSpPr>
          <p:nvPr>
            <p:ph type="body" idx="1"/>
          </p:nvPr>
        </p:nvSpPr>
        <p:spPr/>
        <p:txBody>
          <a:bodyPr/>
          <a:lstStyle/>
          <a:p>
            <a:r>
              <a:rPr lang="fa-IR" dirty="0"/>
              <a:t>دقيقترين اطلاعات مورد نياز ثبت شود</a:t>
            </a:r>
          </a:p>
          <a:p>
            <a:endParaRPr lang="fa-IR" dirty="0"/>
          </a:p>
          <a:p>
            <a:r>
              <a:rPr lang="fa-IR" dirty="0"/>
              <a:t>سريعترين روش ممكن به اطلاعات مورد نیاز دست یافت</a:t>
            </a:r>
          </a:p>
          <a:p>
            <a:endParaRPr lang="fa-IR" dirty="0"/>
          </a:p>
          <a:p>
            <a:r>
              <a:rPr lang="fa-IR" dirty="0"/>
              <a:t>اطلاعات را به ارزانترين روش ممكن جمع‌آوری کرد</a:t>
            </a:r>
          </a:p>
          <a:p>
            <a:endParaRPr lang="fa-IR" dirty="0"/>
          </a:p>
          <a:p>
            <a:r>
              <a:rPr lang="fa-IR" dirty="0"/>
              <a:t>اطلاعات به معتبرترين روش ممكن جمع‌آوری شود</a:t>
            </a:r>
            <a:endParaRPr lang="en-US" dirty="0"/>
          </a:p>
        </p:txBody>
      </p:sp>
    </p:spTree>
  </p:cSld>
  <p:clrMapOvr>
    <a:masterClrMapping/>
  </p:clrMapOvr>
  <p:transition advTm="3240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fa-IR" dirty="0"/>
              <a:t>روشهاي جمع‌‌آوري اطلاعات</a:t>
            </a:r>
            <a:endParaRPr lang="en-US" dirty="0"/>
          </a:p>
        </p:txBody>
      </p:sp>
      <p:sp>
        <p:nvSpPr>
          <p:cNvPr id="149507" name="Rectangle 3"/>
          <p:cNvSpPr>
            <a:spLocks noGrp="1" noChangeArrowheads="1"/>
          </p:cNvSpPr>
          <p:nvPr>
            <p:ph type="body" idx="1"/>
          </p:nvPr>
        </p:nvSpPr>
        <p:spPr/>
        <p:txBody>
          <a:bodyPr>
            <a:normAutofit lnSpcReduction="10000"/>
          </a:bodyPr>
          <a:lstStyle/>
          <a:p>
            <a:r>
              <a:rPr lang="fa-IR" sz="4000" dirty="0"/>
              <a:t>استفاده از اطلاعات و مستندات موجود (داده‌های ثانویه)</a:t>
            </a:r>
          </a:p>
          <a:p>
            <a:endParaRPr lang="fa-IR" sz="4000" dirty="0"/>
          </a:p>
          <a:p>
            <a:r>
              <a:rPr lang="fa-IR" sz="4000" dirty="0"/>
              <a:t>مشاهده</a:t>
            </a:r>
          </a:p>
          <a:p>
            <a:endParaRPr lang="fa-IR" sz="4000" dirty="0"/>
          </a:p>
          <a:p>
            <a:r>
              <a:rPr lang="fa-IR" sz="4000" dirty="0"/>
              <a:t>مصاحبه</a:t>
            </a:r>
          </a:p>
          <a:p>
            <a:endParaRPr lang="fa-IR" sz="4000" dirty="0"/>
          </a:p>
          <a:p>
            <a:r>
              <a:rPr lang="fa-IR" sz="4000" dirty="0"/>
              <a:t>پرسشنامه</a:t>
            </a:r>
            <a:endParaRPr lang="en-US" sz="4000" dirty="0"/>
          </a:p>
        </p:txBody>
      </p:sp>
    </p:spTree>
  </p:cSld>
  <p:clrMapOvr>
    <a:masterClrMapping/>
  </p:clrMapOvr>
  <p:transition advTm="12576"/>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fa-IR" dirty="0"/>
              <a:t>اطلاعات و مستندات</a:t>
            </a:r>
            <a:endParaRPr lang="en-US" dirty="0"/>
          </a:p>
        </p:txBody>
      </p:sp>
      <p:sp>
        <p:nvSpPr>
          <p:cNvPr id="150531" name="Rectangle 3"/>
          <p:cNvSpPr>
            <a:spLocks noGrp="1" noChangeArrowheads="1"/>
          </p:cNvSpPr>
          <p:nvPr>
            <p:ph type="body" idx="1"/>
          </p:nvPr>
        </p:nvSpPr>
        <p:spPr/>
        <p:txBody>
          <a:bodyPr/>
          <a:lstStyle/>
          <a:p>
            <a:r>
              <a:rPr lang="fa-IR" dirty="0"/>
              <a:t>بانکهای اطلاعات کاغذی، الکترونیکی، منطبق بر اهداف تحقیق یا بانک‌هایی که با اهداف مجزا از هدف تحقیق جمع‌آوری می‌شود</a:t>
            </a:r>
          </a:p>
          <a:p>
            <a:endParaRPr lang="fa-IR" dirty="0"/>
          </a:p>
          <a:p>
            <a:r>
              <a:rPr lang="fa-IR" dirty="0"/>
              <a:t>روش سریع و کم هزینه‌ای است که البته ممکن است دقت آن کم باشد و یا برای دستیابی به اطلاعات نیاز به گرفتن مجوزهای بسیار سخت از مراجع مرتبط باشیم.</a:t>
            </a:r>
          </a:p>
          <a:p>
            <a:pPr>
              <a:buFontTx/>
              <a:buNone/>
            </a:pPr>
            <a:endParaRPr lang="en-US" dirty="0"/>
          </a:p>
        </p:txBody>
      </p:sp>
    </p:spTree>
  </p:cSld>
  <p:clrMapOvr>
    <a:masterClrMapping/>
  </p:clrMapOvr>
  <p:transition advTm="44976"/>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fa-IR" dirty="0"/>
              <a:t>بررسی مستندات موجود</a:t>
            </a:r>
          </a:p>
        </p:txBody>
      </p:sp>
      <p:sp>
        <p:nvSpPr>
          <p:cNvPr id="8195" name="Content Placeholder 2"/>
          <p:cNvSpPr>
            <a:spLocks noGrp="1"/>
          </p:cNvSpPr>
          <p:nvPr>
            <p:ph idx="1"/>
          </p:nvPr>
        </p:nvSpPr>
        <p:spPr/>
        <p:txBody>
          <a:bodyPr/>
          <a:lstStyle/>
          <a:p>
            <a:pPr lvl="1" eaLnBrk="1" hangingPunct="1"/>
            <a:endParaRPr lang="fa-IR"/>
          </a:p>
          <a:p>
            <a:pPr eaLnBrk="1" hangingPunct="1"/>
            <a:r>
              <a:rPr lang="fa-IR"/>
              <a:t>انواع روشهاي استخراج اطلاعات از مستندات</a:t>
            </a:r>
          </a:p>
          <a:p>
            <a:pPr lvl="1" eaLnBrk="1" hangingPunct="1"/>
            <a:endParaRPr lang="fa-IR"/>
          </a:p>
          <a:p>
            <a:pPr lvl="1" eaLnBrk="1" hangingPunct="1"/>
            <a:r>
              <a:rPr lang="fa-IR"/>
              <a:t>اطلاعات دسته بندي</a:t>
            </a:r>
          </a:p>
          <a:p>
            <a:pPr lvl="1" eaLnBrk="1" hangingPunct="1"/>
            <a:r>
              <a:rPr lang="fa-IR"/>
              <a:t>اطلاعات غير دسته بندي شده</a:t>
            </a:r>
          </a:p>
          <a:p>
            <a:pPr eaLnBrk="1" hangingPunct="1"/>
            <a:endParaRPr lang="fa-IR"/>
          </a:p>
          <a:p>
            <a:pPr eaLnBrk="1" hangingPunct="1">
              <a:buFontTx/>
              <a:buNone/>
            </a:pPr>
            <a:endParaRPr lang="en-US"/>
          </a:p>
          <a:p>
            <a:pPr eaLnBrk="1" hangingPunct="1"/>
            <a:endParaRPr lang="fa-IR"/>
          </a:p>
        </p:txBody>
      </p:sp>
    </p:spTree>
  </p:cSld>
  <p:clrMapOvr>
    <a:masterClrMapping/>
  </p:clrMapOvr>
  <p:transition advTm="10992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مروری بر12 اصل خلاقيت</a:t>
            </a:r>
            <a:endParaRPr lang="en-US" dirty="0"/>
          </a:p>
        </p:txBody>
      </p:sp>
      <p:sp>
        <p:nvSpPr>
          <p:cNvPr id="3" name="Content Placeholder 2"/>
          <p:cNvSpPr>
            <a:spLocks noGrp="1"/>
          </p:cNvSpPr>
          <p:nvPr>
            <p:ph idx="1"/>
          </p:nvPr>
        </p:nvSpPr>
        <p:spPr/>
        <p:txBody>
          <a:bodyPr/>
          <a:lstStyle/>
          <a:p>
            <a:r>
              <a:rPr lang="fa-IR" dirty="0"/>
              <a:t>خلاقيت به تنهائی به معنی نتيجه گرفتن نيست</a:t>
            </a:r>
          </a:p>
          <a:p>
            <a:r>
              <a:rPr lang="fa-IR" dirty="0"/>
              <a:t>خلاقيت می تواند در محصول فرآيند يا فرد بروز پيدا کند.</a:t>
            </a:r>
          </a:p>
          <a:p>
            <a:r>
              <a:rPr lang="fa-IR" dirty="0"/>
              <a:t>بروز ايده های خلاق تصادفی هستند، ولی ذهن آماده در آن موثر است</a:t>
            </a:r>
          </a:p>
          <a:p>
            <a:r>
              <a:rPr lang="fa-IR" dirty="0"/>
              <a:t>خلاقيت به معنی عبور از چراغ قرمز  نيست</a:t>
            </a:r>
          </a:p>
          <a:p>
            <a:r>
              <a:rPr lang="fa-IR" dirty="0"/>
              <a:t>خلاقيت به معنی تجمع اطلاعات نيست</a:t>
            </a:r>
          </a:p>
          <a:p>
            <a:r>
              <a:rPr lang="fa-IR" dirty="0"/>
              <a:t>خلاقيت نبايد الزاما فرستادن موشک به فضا باشد. </a:t>
            </a:r>
          </a:p>
          <a:p>
            <a:endParaRPr lang="en-US" dirty="0"/>
          </a:p>
        </p:txBody>
      </p:sp>
      <p:sp>
        <p:nvSpPr>
          <p:cNvPr id="4" name="Footer Placeholder 3"/>
          <p:cNvSpPr>
            <a:spLocks noGrp="1"/>
          </p:cNvSpPr>
          <p:nvPr>
            <p:ph type="ftr" sz="quarter" idx="11"/>
          </p:nvPr>
        </p:nvSpPr>
        <p:spPr/>
        <p:txBody>
          <a:bodyPr/>
          <a:lstStyle/>
          <a:p>
            <a:pPr>
              <a:defRPr/>
            </a:pPr>
            <a:r>
              <a:rPr lang="fa-IR" dirty="0"/>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11</a:t>
            </a:fld>
            <a:endParaRPr lang="en-US"/>
          </a:p>
        </p:txBody>
      </p:sp>
      <p:pic>
        <p:nvPicPr>
          <p:cNvPr id="6" name="Picture 2">
            <a:extLst>
              <a:ext uri="{FF2B5EF4-FFF2-40B4-BE49-F238E27FC236}">
                <a16:creationId xmlns:a16="http://schemas.microsoft.com/office/drawing/2014/main" id="{1D422B92-B25F-4CF7-9B86-0AB85EFF9D06}"/>
              </a:ext>
            </a:extLst>
          </p:cNvPr>
          <p:cNvPicPr>
            <a:picLocks noChangeAspect="1" noChangeArrowheads="1"/>
          </p:cNvPicPr>
          <p:nvPr/>
        </p:nvPicPr>
        <p:blipFill>
          <a:blip r:embed="rId3"/>
          <a:srcRect/>
          <a:stretch>
            <a:fillRect/>
          </a:stretch>
        </p:blipFill>
        <p:spPr bwMode="auto">
          <a:xfrm>
            <a:off x="115420" y="4709631"/>
            <a:ext cx="2365021" cy="2011844"/>
          </a:xfrm>
          <a:prstGeom prst="rect">
            <a:avLst/>
          </a:prstGeom>
          <a:noFill/>
          <a:ln w="9525">
            <a:noFill/>
            <a:miter lim="800000"/>
            <a:headEnd/>
            <a:tailEnd/>
          </a:ln>
        </p:spPr>
      </p:pic>
    </p:spTree>
  </p:cSld>
  <p:clrMapOvr>
    <a:masterClrMapping/>
  </p:clrMapOvr>
  <p:transition advTm="109920"/>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a-IR"/>
              <a:t>مشاهده</a:t>
            </a:r>
            <a:endParaRPr lang="en-US"/>
          </a:p>
        </p:txBody>
      </p:sp>
      <p:sp>
        <p:nvSpPr>
          <p:cNvPr id="151555" name="Rectangle 3"/>
          <p:cNvSpPr>
            <a:spLocks noGrp="1" noChangeArrowheads="1"/>
          </p:cNvSpPr>
          <p:nvPr>
            <p:ph type="body" idx="1"/>
          </p:nvPr>
        </p:nvSpPr>
        <p:spPr>
          <a:xfrm>
            <a:off x="1524000" y="1439187"/>
            <a:ext cx="9144000" cy="4625975"/>
          </a:xfrm>
        </p:spPr>
        <p:txBody>
          <a:bodyPr>
            <a:normAutofit lnSpcReduction="10000"/>
          </a:bodyPr>
          <a:lstStyle/>
          <a:p>
            <a:r>
              <a:rPr lang="fa-IR" dirty="0"/>
              <a:t>اطلاعات بدست آمده در آزمایشگاه‌ها به وسیله ابزارها و وسايل آزمايشگاهي </a:t>
            </a:r>
          </a:p>
          <a:p>
            <a:pPr lvl="2">
              <a:buNone/>
            </a:pPr>
            <a:r>
              <a:rPr lang="fa-IR" dirty="0"/>
              <a:t>و یا از طریق</a:t>
            </a:r>
          </a:p>
          <a:p>
            <a:r>
              <a:rPr lang="fa-IR" dirty="0"/>
              <a:t>مشاهده حوادث و اتفاقات پيراموني که می‌تواند به اشکال زیر باشد</a:t>
            </a:r>
          </a:p>
          <a:p>
            <a:pPr lvl="1"/>
            <a:r>
              <a:rPr lang="fa-IR" dirty="0"/>
              <a:t>مشاركتي یعنی مشاهده‌گر یکی از اعضای تیم و یا گروه مورد مطالعه باشد</a:t>
            </a:r>
          </a:p>
          <a:p>
            <a:pPr lvl="1"/>
            <a:r>
              <a:rPr lang="fa-IR" dirty="0"/>
              <a:t>نيمه‌مشاركتي یعنی مشاهده‌گر جزو تیم و یا گروه مورد مطالعه نیست ولی در ارتباط با موضوع می‌باشد</a:t>
            </a:r>
          </a:p>
          <a:p>
            <a:pPr lvl="1"/>
            <a:r>
              <a:rPr lang="fa-IR" dirty="0"/>
              <a:t>غير‌مشاركتي که مشاهده‌گر کاملاً مستقل از فرایند مورد مطالعه می‌باشد</a:t>
            </a:r>
          </a:p>
          <a:p>
            <a:pPr lvl="1"/>
            <a:endParaRPr lang="fa-IR" sz="1050" dirty="0"/>
          </a:p>
          <a:p>
            <a:pPr marL="177800" lvl="1" indent="0" algn="ctr">
              <a:buNone/>
            </a:pPr>
            <a:r>
              <a:rPr lang="fa-IR" sz="2000" b="1" dirty="0"/>
              <a:t>هر یک از اشکال مشاهده می</a:t>
            </a:r>
            <a:r>
              <a:rPr lang="fa-IR" sz="2400" dirty="0"/>
              <a:t>‌</a:t>
            </a:r>
            <a:r>
              <a:rPr lang="fa-IR" sz="2000" b="1" dirty="0"/>
              <a:t>تواند به صورت مخفیانه باشد و یا به شکل آشکار</a:t>
            </a:r>
          </a:p>
          <a:p>
            <a:pPr marL="177800" lvl="1" indent="0" algn="ctr">
              <a:buNone/>
            </a:pPr>
            <a:endParaRPr lang="fa-IR" sz="2000" b="1" dirty="0"/>
          </a:p>
          <a:p>
            <a:pPr marL="177800" lvl="1" indent="0" algn="ctr">
              <a:buNone/>
            </a:pPr>
            <a:r>
              <a:rPr lang="fa-IR" sz="2000" b="1" dirty="0"/>
              <a:t>در کل روش مشاهده روشی وقت</a:t>
            </a:r>
            <a:r>
              <a:rPr lang="fa-IR" sz="2400" dirty="0"/>
              <a:t>‌</a:t>
            </a:r>
            <a:r>
              <a:rPr lang="fa-IR" sz="2000" b="1" dirty="0"/>
              <a:t>گیر، دشوار و پرهزینه است ولی در بسیاری موارد دقیق</a:t>
            </a:r>
            <a:r>
              <a:rPr lang="fa-IR" sz="2400" dirty="0"/>
              <a:t>‌</a:t>
            </a:r>
            <a:r>
              <a:rPr lang="fa-IR" sz="2000" b="1" dirty="0"/>
              <a:t>ترین اطلاعات ممکن را ارایه می</a:t>
            </a:r>
            <a:r>
              <a:rPr lang="fa-IR" sz="2400" dirty="0"/>
              <a:t>‌</a:t>
            </a:r>
            <a:r>
              <a:rPr lang="fa-IR" sz="2000" b="1" dirty="0"/>
              <a:t>دهد</a:t>
            </a:r>
            <a:endParaRPr lang="en-US" sz="2000" b="1" dirty="0"/>
          </a:p>
        </p:txBody>
      </p:sp>
    </p:spTree>
  </p:cSld>
  <p:clrMapOvr>
    <a:masterClrMapping/>
  </p:clrMapOvr>
  <p:transition advTm="130224"/>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fa-IR" dirty="0"/>
              <a:t>محدوديت‌هاي مشاهده</a:t>
            </a:r>
            <a:endParaRPr lang="en-US" dirty="0"/>
          </a:p>
        </p:txBody>
      </p:sp>
      <p:sp>
        <p:nvSpPr>
          <p:cNvPr id="153603" name="Rectangle 3"/>
          <p:cNvSpPr>
            <a:spLocks noGrp="1" noChangeArrowheads="1"/>
          </p:cNvSpPr>
          <p:nvPr>
            <p:ph type="body" idx="1"/>
          </p:nvPr>
        </p:nvSpPr>
        <p:spPr/>
        <p:txBody>
          <a:bodyPr/>
          <a:lstStyle/>
          <a:p>
            <a:r>
              <a:rPr lang="fa-IR" dirty="0"/>
              <a:t>تاثير حضور مشاهده‌گر</a:t>
            </a:r>
          </a:p>
          <a:p>
            <a:r>
              <a:rPr lang="fa-IR" dirty="0"/>
              <a:t>اتكا به زمان حال</a:t>
            </a:r>
          </a:p>
          <a:p>
            <a:r>
              <a:rPr lang="fa-IR" dirty="0"/>
              <a:t>حوادث غير‌‌ قابل پيش‌‌بيني</a:t>
            </a:r>
          </a:p>
          <a:p>
            <a:r>
              <a:rPr lang="fa-IR" dirty="0"/>
              <a:t>وسعت حادثه</a:t>
            </a:r>
          </a:p>
          <a:p>
            <a:r>
              <a:rPr lang="fa-IR" dirty="0"/>
              <a:t>كيفي بودن اطلاعات</a:t>
            </a:r>
          </a:p>
          <a:p>
            <a:r>
              <a:rPr lang="fa-IR" dirty="0"/>
              <a:t>متكي بودن به ظواهر امور</a:t>
            </a:r>
          </a:p>
          <a:p>
            <a:endParaRPr lang="en-US" dirty="0"/>
          </a:p>
        </p:txBody>
      </p:sp>
    </p:spTree>
  </p:cSld>
  <p:clrMapOvr>
    <a:masterClrMapping/>
  </p:clrMapOvr>
  <p:transition advTm="4968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fa-IR"/>
              <a:t>مصاحبه</a:t>
            </a:r>
            <a:endParaRPr lang="en-US"/>
          </a:p>
        </p:txBody>
      </p:sp>
      <p:sp>
        <p:nvSpPr>
          <p:cNvPr id="152579" name="Rectangle 3"/>
          <p:cNvSpPr>
            <a:spLocks noGrp="1" noChangeArrowheads="1"/>
          </p:cNvSpPr>
          <p:nvPr>
            <p:ph type="body" idx="1"/>
          </p:nvPr>
        </p:nvSpPr>
        <p:spPr>
          <a:xfrm>
            <a:off x="1666844" y="1774826"/>
            <a:ext cx="8858312" cy="4625975"/>
          </a:xfrm>
        </p:spPr>
        <p:txBody>
          <a:bodyPr/>
          <a:lstStyle/>
          <a:p>
            <a:r>
              <a:rPr lang="fa-IR" dirty="0"/>
              <a:t>ساختار يافته: بر اساس قوانین و اصول از قبل تنظیم شده</a:t>
            </a:r>
          </a:p>
          <a:p>
            <a:endParaRPr lang="fa-IR" dirty="0"/>
          </a:p>
          <a:p>
            <a:r>
              <a:rPr lang="fa-IR" dirty="0"/>
              <a:t>نيمه ساختار يافته: اصول کلی مصاحبه مشخص شده‌است ولی مصاحبه‌گر می‌تواند در بعضی موارد مانند توالی مطالب و یا مدت زمان مصاحبه تا حدودی تاثیر بگذارد</a:t>
            </a:r>
          </a:p>
          <a:p>
            <a:endParaRPr lang="fa-IR" dirty="0"/>
          </a:p>
          <a:p>
            <a:r>
              <a:rPr lang="fa-IR" dirty="0"/>
              <a:t>غيرساختار يافته: اهداف مصاحبه از قبل تعیین شده ولی شیوه، مدت، توالی و سایر مشخصات مصاحبه توسط مصاحبه‌گر تعیین می‌شود</a:t>
            </a:r>
          </a:p>
          <a:p>
            <a:endParaRPr lang="en-US" dirty="0"/>
          </a:p>
        </p:txBody>
      </p:sp>
    </p:spTree>
  </p:cSld>
  <p:clrMapOvr>
    <a:masterClrMapping/>
  </p:clrMapOvr>
  <p:transition advTm="57552"/>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fa-IR"/>
              <a:t>عوامل موثر بر نتايج  مصاحبه</a:t>
            </a:r>
            <a:endParaRPr lang="en-US"/>
          </a:p>
        </p:txBody>
      </p:sp>
      <p:sp>
        <p:nvSpPr>
          <p:cNvPr id="154627" name="Rectangle 3"/>
          <p:cNvSpPr>
            <a:spLocks noGrp="1" noChangeArrowheads="1"/>
          </p:cNvSpPr>
          <p:nvPr>
            <p:ph type="body" idx="1"/>
          </p:nvPr>
        </p:nvSpPr>
        <p:spPr/>
        <p:txBody>
          <a:bodyPr/>
          <a:lstStyle/>
          <a:p>
            <a:r>
              <a:rPr lang="fa-IR" dirty="0"/>
              <a:t>مصاحبه كننده</a:t>
            </a:r>
          </a:p>
          <a:p>
            <a:endParaRPr lang="fa-IR" dirty="0"/>
          </a:p>
          <a:p>
            <a:r>
              <a:rPr lang="fa-IR" dirty="0"/>
              <a:t>مصاحبه شونده</a:t>
            </a:r>
          </a:p>
          <a:p>
            <a:endParaRPr lang="fa-IR" dirty="0"/>
          </a:p>
          <a:p>
            <a:r>
              <a:rPr lang="fa-IR" dirty="0"/>
              <a:t>محيط مصاحبه</a:t>
            </a:r>
          </a:p>
          <a:p>
            <a:endParaRPr lang="fa-IR" dirty="0"/>
          </a:p>
          <a:p>
            <a:r>
              <a:rPr lang="fa-IR" dirty="0"/>
              <a:t>شيوه مصاحبه</a:t>
            </a:r>
            <a:endParaRPr lang="en-US" dirty="0"/>
          </a:p>
        </p:txBody>
      </p:sp>
    </p:spTree>
  </p:cSld>
  <p:clrMapOvr>
    <a:masterClrMapping/>
  </p:clrMapOvr>
  <p:transition advTm="15984"/>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1DCA-703E-4095-9554-EFB08621578A}"/>
              </a:ext>
            </a:extLst>
          </p:cNvPr>
          <p:cNvSpPr>
            <a:spLocks noGrp="1"/>
          </p:cNvSpPr>
          <p:nvPr>
            <p:ph type="title"/>
          </p:nvPr>
        </p:nvSpPr>
        <p:spPr/>
        <p:txBody>
          <a:bodyPr/>
          <a:lstStyle/>
          <a:p>
            <a:r>
              <a:rPr lang="fa-IR" dirty="0"/>
              <a:t>ساختار مصاحبه</a:t>
            </a:r>
            <a:endParaRPr lang="en-US" dirty="0"/>
          </a:p>
        </p:txBody>
      </p:sp>
      <p:sp>
        <p:nvSpPr>
          <p:cNvPr id="3" name="Content Placeholder 2">
            <a:extLst>
              <a:ext uri="{FF2B5EF4-FFF2-40B4-BE49-F238E27FC236}">
                <a16:creationId xmlns:a16="http://schemas.microsoft.com/office/drawing/2014/main" id="{09F43A23-65C5-AEA8-B925-CCAEEEE02133}"/>
              </a:ext>
            </a:extLst>
          </p:cNvPr>
          <p:cNvSpPr>
            <a:spLocks noGrp="1"/>
          </p:cNvSpPr>
          <p:nvPr>
            <p:ph idx="1"/>
          </p:nvPr>
        </p:nvSpPr>
        <p:spPr/>
        <p:txBody>
          <a:bodyPr>
            <a:normAutofit fontScale="92500" lnSpcReduction="20000"/>
          </a:bodyPr>
          <a:lstStyle/>
          <a:p>
            <a:r>
              <a:rPr lang="fa-IR" dirty="0"/>
              <a:t>مصاحبه فردی</a:t>
            </a:r>
          </a:p>
          <a:p>
            <a:r>
              <a:rPr lang="fa-IR" dirty="0"/>
              <a:t>مصاحبه گروهی</a:t>
            </a:r>
          </a:p>
          <a:p>
            <a:pPr lvl="1"/>
            <a:r>
              <a:rPr lang="fa-IR" dirty="0"/>
              <a:t>متجانس</a:t>
            </a:r>
          </a:p>
          <a:p>
            <a:pPr lvl="1"/>
            <a:r>
              <a:rPr lang="fa-IR" dirty="0"/>
              <a:t>نامتجانس</a:t>
            </a:r>
          </a:p>
          <a:p>
            <a:r>
              <a:rPr lang="fa-IR" dirty="0"/>
              <a:t>شیوه تعاملات در مصاحبه</a:t>
            </a:r>
          </a:p>
          <a:p>
            <a:pPr lvl="1"/>
            <a:r>
              <a:rPr lang="fa-IR" dirty="0"/>
              <a:t>یک سویه</a:t>
            </a:r>
          </a:p>
          <a:p>
            <a:pPr lvl="1"/>
            <a:r>
              <a:rPr lang="fa-IR" dirty="0"/>
              <a:t>دو سویه</a:t>
            </a:r>
          </a:p>
          <a:p>
            <a:pPr lvl="1"/>
            <a:r>
              <a:rPr lang="fa-IR" dirty="0"/>
              <a:t>چند سویه</a:t>
            </a:r>
          </a:p>
          <a:p>
            <a:r>
              <a:rPr lang="fa-IR" dirty="0"/>
              <a:t>شیوه اداره مصاحبه</a:t>
            </a:r>
          </a:p>
          <a:p>
            <a:pPr lvl="1"/>
            <a:r>
              <a:rPr lang="en-US" dirty="0"/>
              <a:t>Nominal group discussion</a:t>
            </a:r>
          </a:p>
          <a:p>
            <a:pPr lvl="1"/>
            <a:r>
              <a:rPr lang="en-US" dirty="0"/>
              <a:t>Delphi</a:t>
            </a:r>
          </a:p>
          <a:p>
            <a:pPr lvl="1"/>
            <a:r>
              <a:rPr lang="en-US" dirty="0"/>
              <a:t>In-depth interview</a:t>
            </a:r>
          </a:p>
        </p:txBody>
      </p:sp>
    </p:spTree>
    <p:extLst>
      <p:ext uri="{BB962C8B-B14F-4D97-AF65-F5344CB8AC3E}">
        <p14:creationId xmlns:p14="http://schemas.microsoft.com/office/powerpoint/2010/main" val="1970627540"/>
      </p:ext>
    </p:extLst>
  </p:cSld>
  <p:clrMapOvr>
    <a:masterClrMapping/>
  </p:clrMapOvr>
  <p:transition advTm="109920"/>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fa-IR"/>
              <a:t>پرسشنامه</a:t>
            </a:r>
            <a:endParaRPr lang="en-US"/>
          </a:p>
        </p:txBody>
      </p:sp>
      <p:sp>
        <p:nvSpPr>
          <p:cNvPr id="155651" name="Rectangle 3"/>
          <p:cNvSpPr>
            <a:spLocks noGrp="1" noChangeArrowheads="1"/>
          </p:cNvSpPr>
          <p:nvPr>
            <p:ph type="body" idx="1"/>
          </p:nvPr>
        </p:nvSpPr>
        <p:spPr>
          <a:xfrm>
            <a:off x="2309786" y="1500174"/>
            <a:ext cx="7772400" cy="5000660"/>
          </a:xfrm>
        </p:spPr>
        <p:txBody>
          <a:bodyPr>
            <a:normAutofit fontScale="92500" lnSpcReduction="10000"/>
          </a:bodyPr>
          <a:lstStyle/>
          <a:p>
            <a:pPr>
              <a:lnSpc>
                <a:spcPct val="80000"/>
              </a:lnSpc>
            </a:pPr>
            <a:r>
              <a:rPr lang="fa-IR" dirty="0"/>
              <a:t>یعنی جمع‌آوری اطلاعات از طریق سوال از نمونه‌ها</a:t>
            </a:r>
          </a:p>
          <a:p>
            <a:pPr>
              <a:lnSpc>
                <a:spcPct val="80000"/>
              </a:lnSpc>
            </a:pPr>
            <a:endParaRPr lang="fa-IR" sz="1600" dirty="0"/>
          </a:p>
          <a:p>
            <a:pPr>
              <a:lnSpc>
                <a:spcPct val="80000"/>
              </a:lnSpc>
            </a:pPr>
            <a:r>
              <a:rPr lang="fa-IR" sz="2400" b="1" dirty="0"/>
              <a:t>مزاياي پرسشنامه</a:t>
            </a:r>
          </a:p>
          <a:p>
            <a:pPr lvl="1">
              <a:lnSpc>
                <a:spcPct val="80000"/>
              </a:lnSpc>
            </a:pPr>
            <a:r>
              <a:rPr lang="fa-IR" sz="2200" dirty="0"/>
              <a:t>سرعت</a:t>
            </a:r>
          </a:p>
          <a:p>
            <a:pPr lvl="1">
              <a:lnSpc>
                <a:spcPct val="80000"/>
              </a:lnSpc>
            </a:pPr>
            <a:r>
              <a:rPr lang="fa-IR" sz="2200" dirty="0"/>
              <a:t>ارزان بودن</a:t>
            </a:r>
          </a:p>
          <a:p>
            <a:pPr lvl="1">
              <a:lnSpc>
                <a:spcPct val="80000"/>
              </a:lnSpc>
            </a:pPr>
            <a:r>
              <a:rPr lang="fa-IR" sz="2200" dirty="0"/>
              <a:t>وسعت اطلاعات جمع</a:t>
            </a:r>
            <a:r>
              <a:rPr lang="fa-IR" sz="2400" dirty="0"/>
              <a:t>‌</a:t>
            </a:r>
            <a:r>
              <a:rPr lang="fa-IR" sz="2200" dirty="0"/>
              <a:t>آوري شده</a:t>
            </a:r>
          </a:p>
          <a:p>
            <a:pPr lvl="1">
              <a:lnSpc>
                <a:spcPct val="80000"/>
              </a:lnSpc>
            </a:pPr>
            <a:endParaRPr lang="fa-IR" sz="1600" dirty="0"/>
          </a:p>
          <a:p>
            <a:pPr>
              <a:lnSpc>
                <a:spcPct val="80000"/>
              </a:lnSpc>
            </a:pPr>
            <a:r>
              <a:rPr lang="fa-IR" sz="2400" b="1" dirty="0"/>
              <a:t>معايب پرسشنامه</a:t>
            </a:r>
          </a:p>
          <a:p>
            <a:pPr lvl="1">
              <a:lnSpc>
                <a:spcPct val="80000"/>
              </a:lnSpc>
            </a:pPr>
            <a:r>
              <a:rPr lang="fa-IR" sz="2200" dirty="0"/>
              <a:t>افراد بي سواد</a:t>
            </a:r>
          </a:p>
          <a:p>
            <a:pPr lvl="1">
              <a:lnSpc>
                <a:spcPct val="80000"/>
              </a:lnSpc>
            </a:pPr>
            <a:r>
              <a:rPr lang="fa-IR" sz="2200" dirty="0"/>
              <a:t>پرشدن توسط ديگران</a:t>
            </a:r>
          </a:p>
          <a:p>
            <a:pPr lvl="1">
              <a:lnSpc>
                <a:spcPct val="80000"/>
              </a:lnSpc>
            </a:pPr>
            <a:endParaRPr lang="fa-IR" sz="1400" dirty="0"/>
          </a:p>
          <a:p>
            <a:pPr>
              <a:lnSpc>
                <a:spcPct val="80000"/>
              </a:lnSpc>
            </a:pPr>
            <a:r>
              <a:rPr lang="fa-IR" sz="2400" b="1" dirty="0"/>
              <a:t>شيوه پر نمودن پرسشنامه</a:t>
            </a:r>
          </a:p>
          <a:p>
            <a:pPr lvl="1">
              <a:lnSpc>
                <a:spcPct val="80000"/>
              </a:lnSpc>
            </a:pPr>
            <a:r>
              <a:rPr lang="fa-IR" sz="2200" dirty="0"/>
              <a:t>پستي</a:t>
            </a:r>
          </a:p>
          <a:p>
            <a:pPr lvl="1">
              <a:lnSpc>
                <a:spcPct val="80000"/>
              </a:lnSpc>
            </a:pPr>
            <a:r>
              <a:rPr lang="fa-IR" sz="2200" dirty="0"/>
              <a:t>حضوري</a:t>
            </a:r>
          </a:p>
          <a:p>
            <a:pPr lvl="1">
              <a:lnSpc>
                <a:spcPct val="80000"/>
              </a:lnSpc>
            </a:pPr>
            <a:r>
              <a:rPr lang="fa-IR" sz="2200" dirty="0"/>
              <a:t>اينترنتي</a:t>
            </a:r>
          </a:p>
          <a:p>
            <a:pPr lvl="1">
              <a:lnSpc>
                <a:spcPct val="80000"/>
              </a:lnSpc>
            </a:pPr>
            <a:r>
              <a:rPr lang="fa-IR" sz="2200" dirty="0"/>
              <a:t>خود ايفا بودن يا نبودن پرسشنامه</a:t>
            </a:r>
            <a:endParaRPr lang="en-US" sz="2200" dirty="0"/>
          </a:p>
        </p:txBody>
      </p:sp>
    </p:spTree>
  </p:cSld>
  <p:clrMapOvr>
    <a:masterClrMapping/>
  </p:clrMapOvr>
  <p:transition advTm="65904"/>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fa-IR"/>
              <a:t>انواع سوالات پرسشنامه</a:t>
            </a:r>
            <a:endParaRPr lang="en-US"/>
          </a:p>
        </p:txBody>
      </p:sp>
      <p:sp>
        <p:nvSpPr>
          <p:cNvPr id="156675" name="Rectangle 3"/>
          <p:cNvSpPr>
            <a:spLocks noGrp="1" noChangeArrowheads="1"/>
          </p:cNvSpPr>
          <p:nvPr>
            <p:ph type="body" idx="1"/>
          </p:nvPr>
        </p:nvSpPr>
        <p:spPr>
          <a:xfrm>
            <a:off x="2309786" y="1571612"/>
            <a:ext cx="7772400" cy="4000528"/>
          </a:xfrm>
        </p:spPr>
        <p:txBody>
          <a:bodyPr/>
          <a:lstStyle/>
          <a:p>
            <a:pPr>
              <a:spcBef>
                <a:spcPts val="1200"/>
              </a:spcBef>
            </a:pPr>
            <a:r>
              <a:rPr lang="fa-IR" dirty="0"/>
              <a:t>باز</a:t>
            </a:r>
            <a:r>
              <a:rPr lang="en-US" dirty="0"/>
              <a:t>open</a:t>
            </a:r>
            <a:r>
              <a:rPr lang="fa-IR" dirty="0"/>
              <a:t> که می تواند کوته پاسخ و یا تشریحی باشد</a:t>
            </a:r>
          </a:p>
          <a:p>
            <a:pPr>
              <a:spcBef>
                <a:spcPts val="1200"/>
              </a:spcBef>
            </a:pPr>
            <a:r>
              <a:rPr lang="fa-IR" dirty="0"/>
              <a:t>بسته </a:t>
            </a:r>
            <a:r>
              <a:rPr lang="en-US" dirty="0"/>
              <a:t>close</a:t>
            </a:r>
            <a:endParaRPr lang="fa-IR" dirty="0"/>
          </a:p>
          <a:p>
            <a:pPr>
              <a:spcBef>
                <a:spcPts val="1200"/>
              </a:spcBef>
            </a:pPr>
            <a:r>
              <a:rPr lang="fa-IR" dirty="0"/>
              <a:t>نيمه بسته </a:t>
            </a:r>
            <a:r>
              <a:rPr lang="en-US" dirty="0"/>
              <a:t>semi-close</a:t>
            </a:r>
            <a:endParaRPr lang="fa-IR" dirty="0"/>
          </a:p>
          <a:p>
            <a:pPr>
              <a:spcBef>
                <a:spcPts val="1200"/>
              </a:spcBef>
            </a:pPr>
            <a:r>
              <a:rPr lang="fa-IR" dirty="0"/>
              <a:t>جور كردندي </a:t>
            </a:r>
            <a:r>
              <a:rPr lang="en-US" dirty="0"/>
              <a:t>matching</a:t>
            </a:r>
            <a:endParaRPr lang="fa-IR" dirty="0"/>
          </a:p>
          <a:p>
            <a:pPr>
              <a:spcBef>
                <a:spcPts val="1200"/>
              </a:spcBef>
            </a:pPr>
            <a:r>
              <a:rPr lang="fa-IR" dirty="0"/>
              <a:t>رتبه‌گذاري </a:t>
            </a:r>
            <a:r>
              <a:rPr lang="en-US" dirty="0"/>
              <a:t>rank list</a:t>
            </a:r>
            <a:endParaRPr lang="fa-IR" dirty="0"/>
          </a:p>
          <a:p>
            <a:pPr>
              <a:spcBef>
                <a:spcPts val="1200"/>
              </a:spcBef>
            </a:pPr>
            <a:endParaRPr lang="en-US" dirty="0"/>
          </a:p>
          <a:p>
            <a:pPr>
              <a:spcBef>
                <a:spcPts val="1200"/>
              </a:spcBef>
            </a:pPr>
            <a:r>
              <a:rPr lang="fa-IR" dirty="0"/>
              <a:t>سوالات تصویری در مقابل سوالات متنی</a:t>
            </a:r>
            <a:endParaRPr lang="en-US" dirty="0"/>
          </a:p>
        </p:txBody>
      </p:sp>
    </p:spTree>
  </p:cSld>
  <p:clrMapOvr>
    <a:masterClrMapping/>
  </p:clrMapOvr>
  <p:transition advTm="35616"/>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fa-IR"/>
              <a:t>انواع اعتبار در پرسشنامه</a:t>
            </a:r>
            <a:endParaRPr lang="en-US"/>
          </a:p>
        </p:txBody>
      </p:sp>
      <p:sp>
        <p:nvSpPr>
          <p:cNvPr id="158723" name="Rectangle 3"/>
          <p:cNvSpPr>
            <a:spLocks noGrp="1" noChangeArrowheads="1"/>
          </p:cNvSpPr>
          <p:nvPr>
            <p:ph type="body" idx="1"/>
          </p:nvPr>
        </p:nvSpPr>
        <p:spPr>
          <a:xfrm>
            <a:off x="1524000" y="1571613"/>
            <a:ext cx="9144000" cy="4625975"/>
          </a:xfrm>
        </p:spPr>
        <p:txBody>
          <a:bodyPr/>
          <a:lstStyle/>
          <a:p>
            <a:pPr>
              <a:spcBef>
                <a:spcPts val="600"/>
              </a:spcBef>
            </a:pPr>
            <a:r>
              <a:rPr lang="fa-IR" dirty="0">
                <a:solidFill>
                  <a:srgbClr val="FF0000"/>
                </a:solidFill>
                <a:effectLst>
                  <a:outerShdw blurRad="38100" dist="38100" dir="2700000" algn="tl">
                    <a:srgbClr val="000000">
                      <a:alpha val="43137"/>
                    </a:srgbClr>
                  </a:outerShdw>
                </a:effectLst>
              </a:rPr>
              <a:t>اعتبار ظاهري</a:t>
            </a:r>
            <a:r>
              <a:rPr lang="en-US" dirty="0">
                <a:solidFill>
                  <a:srgbClr val="FF0000"/>
                </a:solidFill>
                <a:effectLst>
                  <a:outerShdw blurRad="38100" dist="38100" dir="2700000" algn="tl">
                    <a:srgbClr val="000000">
                      <a:alpha val="43137"/>
                    </a:srgbClr>
                  </a:outerShdw>
                </a:effectLst>
              </a:rPr>
              <a:t>face validity </a:t>
            </a:r>
            <a:r>
              <a:rPr lang="fa-IR" dirty="0"/>
              <a:t>: آیا درک پاسخ دهنده از سوالات با منظور محقق یکی است و آیا شکل ظاهری سوالات جذاب است؟</a:t>
            </a:r>
          </a:p>
          <a:p>
            <a:pPr>
              <a:spcBef>
                <a:spcPts val="600"/>
              </a:spcBef>
            </a:pPr>
            <a:r>
              <a:rPr lang="fa-IR" dirty="0">
                <a:solidFill>
                  <a:srgbClr val="FF0000"/>
                </a:solidFill>
                <a:effectLst>
                  <a:outerShdw blurRad="38100" dist="38100" dir="2700000" algn="tl">
                    <a:srgbClr val="000000">
                      <a:alpha val="43137"/>
                    </a:srgbClr>
                  </a:outerShdw>
                </a:effectLst>
              </a:rPr>
              <a:t>اعتبار محتوا</a:t>
            </a:r>
            <a:r>
              <a:rPr lang="en-US" dirty="0">
                <a:solidFill>
                  <a:srgbClr val="FF0000"/>
                </a:solidFill>
                <a:effectLst>
                  <a:outerShdw blurRad="38100" dist="38100" dir="2700000" algn="tl">
                    <a:srgbClr val="000000">
                      <a:alpha val="43137"/>
                    </a:srgbClr>
                  </a:outerShdw>
                </a:effectLst>
              </a:rPr>
              <a:t>content validity</a:t>
            </a:r>
            <a:r>
              <a:rPr lang="en-US" dirty="0"/>
              <a:t> </a:t>
            </a:r>
            <a:r>
              <a:rPr lang="fa-IR" dirty="0"/>
              <a:t>: آیا همه مطالبی که باید سوال می شده است در پرسشنامه آمده و آیا مطالب اضافه ای که مرتبط به اهداف نباشد در پرسشنامه وجود دارد؟</a:t>
            </a:r>
          </a:p>
          <a:p>
            <a:pPr>
              <a:spcBef>
                <a:spcPts val="600"/>
              </a:spcBef>
            </a:pPr>
            <a:r>
              <a:rPr lang="fa-IR" dirty="0">
                <a:solidFill>
                  <a:srgbClr val="FF0000"/>
                </a:solidFill>
                <a:effectLst>
                  <a:outerShdw blurRad="38100" dist="38100" dir="2700000" algn="tl">
                    <a:srgbClr val="000000">
                      <a:alpha val="43137"/>
                    </a:srgbClr>
                  </a:outerShdw>
                </a:effectLst>
              </a:rPr>
              <a:t>اعتبار سازه اي </a:t>
            </a:r>
            <a:r>
              <a:rPr lang="en-US" dirty="0">
                <a:solidFill>
                  <a:srgbClr val="FF0000"/>
                </a:solidFill>
                <a:effectLst>
                  <a:outerShdw blurRad="38100" dist="38100" dir="2700000" algn="tl">
                    <a:srgbClr val="000000">
                      <a:alpha val="43137"/>
                    </a:srgbClr>
                  </a:outerShdw>
                </a:effectLst>
              </a:rPr>
              <a:t>  construct validity</a:t>
            </a:r>
            <a:r>
              <a:rPr lang="fa-IR" dirty="0"/>
              <a:t>: آیا از نظر مفهومی با پرسشنامه های مشابه متناظر و مترادف است و نتایج آنها با هم همخوانی دارد؟</a:t>
            </a:r>
          </a:p>
          <a:p>
            <a:pPr>
              <a:spcBef>
                <a:spcPts val="600"/>
              </a:spcBef>
            </a:pPr>
            <a:r>
              <a:rPr lang="fa-IR" dirty="0">
                <a:solidFill>
                  <a:srgbClr val="FF0000"/>
                </a:solidFill>
                <a:effectLst>
                  <a:outerShdw blurRad="38100" dist="38100" dir="2700000" algn="tl">
                    <a:srgbClr val="000000">
                      <a:alpha val="43137"/>
                    </a:srgbClr>
                  </a:outerShdw>
                </a:effectLst>
              </a:rPr>
              <a:t>اعتبار پيشگويي كننده </a:t>
            </a:r>
            <a:r>
              <a:rPr lang="en-US" dirty="0">
                <a:solidFill>
                  <a:srgbClr val="FF0000"/>
                </a:solidFill>
                <a:effectLst>
                  <a:outerShdw blurRad="38100" dist="38100" dir="2700000" algn="tl">
                    <a:srgbClr val="000000">
                      <a:alpha val="43137"/>
                    </a:srgbClr>
                  </a:outerShdw>
                </a:effectLst>
              </a:rPr>
              <a:t>predictive validity</a:t>
            </a:r>
            <a:r>
              <a:rPr lang="fa-IR" dirty="0">
                <a:solidFill>
                  <a:srgbClr val="FF0000"/>
                </a:solidFill>
                <a:effectLst>
                  <a:outerShdw blurRad="38100" dist="38100" dir="2700000" algn="tl">
                    <a:srgbClr val="000000">
                      <a:alpha val="43137"/>
                    </a:srgbClr>
                  </a:outerShdw>
                </a:effectLst>
              </a:rPr>
              <a:t>: </a:t>
            </a:r>
            <a:r>
              <a:rPr lang="fa-IR" dirty="0"/>
              <a:t>آیا بر اساس نتایج پرسشنامه می توان پیشگوییهای قابل قبولی ارایه داد؟</a:t>
            </a:r>
            <a:endParaRPr lang="en-US" dirty="0"/>
          </a:p>
        </p:txBody>
      </p:sp>
    </p:spTree>
  </p:cSld>
  <p:clrMapOvr>
    <a:masterClrMapping/>
  </p:clrMapOvr>
  <p:transition advTm="133632"/>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a-IR" dirty="0"/>
              <a:t>انواع خطاهاي اندازه‌گيري</a:t>
            </a:r>
            <a:endParaRPr lang="en-US" dirty="0"/>
          </a:p>
        </p:txBody>
      </p:sp>
      <p:sp>
        <p:nvSpPr>
          <p:cNvPr id="11270" name="Oval 6"/>
          <p:cNvSpPr>
            <a:spLocks noChangeArrowheads="1"/>
          </p:cNvSpPr>
          <p:nvPr/>
        </p:nvSpPr>
        <p:spPr bwMode="auto">
          <a:xfrm>
            <a:off x="2395510" y="1652574"/>
            <a:ext cx="2209800" cy="2133600"/>
          </a:xfrm>
          <a:prstGeom prst="ellipse">
            <a:avLst/>
          </a:prstGeom>
          <a:solidFill>
            <a:schemeClr val="bg2">
              <a:lumMod val="90000"/>
            </a:schemeClr>
          </a:solidFill>
          <a:ln w="9525">
            <a:solidFill>
              <a:schemeClr val="tx1"/>
            </a:solidFill>
            <a:round/>
            <a:headEnd/>
            <a:tailEnd/>
          </a:ln>
          <a:effectLst/>
        </p:spPr>
        <p:txBody>
          <a:bodyPr wrap="none" anchor="ctr"/>
          <a:lstStyle/>
          <a:p>
            <a:endParaRPr lang="en-US"/>
          </a:p>
        </p:txBody>
      </p:sp>
      <p:sp>
        <p:nvSpPr>
          <p:cNvPr id="11271" name="Oval 7"/>
          <p:cNvSpPr>
            <a:spLocks noChangeArrowheads="1"/>
          </p:cNvSpPr>
          <p:nvPr/>
        </p:nvSpPr>
        <p:spPr bwMode="auto">
          <a:xfrm>
            <a:off x="7500910" y="1728774"/>
            <a:ext cx="2209800" cy="2133600"/>
          </a:xfrm>
          <a:prstGeom prst="ellipse">
            <a:avLst/>
          </a:prstGeom>
          <a:solidFill>
            <a:schemeClr val="bg2">
              <a:lumMod val="90000"/>
            </a:schemeClr>
          </a:solidFill>
          <a:ln w="9525">
            <a:solidFill>
              <a:schemeClr val="tx1"/>
            </a:solidFill>
            <a:round/>
            <a:headEnd/>
            <a:tailEnd/>
          </a:ln>
          <a:effectLst/>
        </p:spPr>
        <p:txBody>
          <a:bodyPr wrap="none" anchor="ctr"/>
          <a:lstStyle/>
          <a:p>
            <a:endParaRPr lang="en-US"/>
          </a:p>
        </p:txBody>
      </p:sp>
      <p:sp>
        <p:nvSpPr>
          <p:cNvPr id="11272" name="Oval 8"/>
          <p:cNvSpPr>
            <a:spLocks noChangeArrowheads="1"/>
          </p:cNvSpPr>
          <p:nvPr/>
        </p:nvSpPr>
        <p:spPr bwMode="auto">
          <a:xfrm>
            <a:off x="2471710" y="4167174"/>
            <a:ext cx="2209800" cy="2133600"/>
          </a:xfrm>
          <a:prstGeom prst="ellipse">
            <a:avLst/>
          </a:prstGeom>
          <a:solidFill>
            <a:schemeClr val="bg2">
              <a:lumMod val="90000"/>
            </a:schemeClr>
          </a:solidFill>
          <a:ln w="9525">
            <a:solidFill>
              <a:schemeClr val="tx1"/>
            </a:solidFill>
            <a:round/>
            <a:headEnd/>
            <a:tailEnd/>
          </a:ln>
          <a:effectLst/>
        </p:spPr>
        <p:txBody>
          <a:bodyPr wrap="none" anchor="ctr"/>
          <a:lstStyle/>
          <a:p>
            <a:endParaRPr lang="en-US"/>
          </a:p>
        </p:txBody>
      </p:sp>
      <p:sp>
        <p:nvSpPr>
          <p:cNvPr id="11273" name="Oval 9"/>
          <p:cNvSpPr>
            <a:spLocks noChangeArrowheads="1"/>
          </p:cNvSpPr>
          <p:nvPr/>
        </p:nvSpPr>
        <p:spPr bwMode="auto">
          <a:xfrm>
            <a:off x="7500910" y="4167174"/>
            <a:ext cx="2209800" cy="2133600"/>
          </a:xfrm>
          <a:prstGeom prst="ellipse">
            <a:avLst/>
          </a:prstGeom>
          <a:solidFill>
            <a:schemeClr val="bg2">
              <a:lumMod val="90000"/>
            </a:schemeClr>
          </a:solidFill>
          <a:ln w="9525">
            <a:solidFill>
              <a:schemeClr val="tx1"/>
            </a:solidFill>
            <a:round/>
            <a:headEnd/>
            <a:tailEnd/>
          </a:ln>
          <a:effectLst/>
        </p:spPr>
        <p:txBody>
          <a:bodyPr wrap="none" anchor="ctr"/>
          <a:lstStyle/>
          <a:p>
            <a:endParaRPr lang="en-US"/>
          </a:p>
        </p:txBody>
      </p:sp>
      <p:sp>
        <p:nvSpPr>
          <p:cNvPr id="11274" name="Oval 10"/>
          <p:cNvSpPr>
            <a:spLocks noChangeArrowheads="1"/>
          </p:cNvSpPr>
          <p:nvPr/>
        </p:nvSpPr>
        <p:spPr bwMode="auto">
          <a:xfrm>
            <a:off x="3386110" y="2643174"/>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2" name="Group 17"/>
          <p:cNvGrpSpPr>
            <a:grpSpLocks/>
          </p:cNvGrpSpPr>
          <p:nvPr/>
        </p:nvGrpSpPr>
        <p:grpSpPr bwMode="auto">
          <a:xfrm>
            <a:off x="3995710" y="2719374"/>
            <a:ext cx="228600" cy="228600"/>
            <a:chOff x="1440" y="1440"/>
            <a:chExt cx="144" cy="144"/>
          </a:xfrm>
        </p:grpSpPr>
        <p:grpSp>
          <p:nvGrpSpPr>
            <p:cNvPr id="3" name="Group 16"/>
            <p:cNvGrpSpPr>
              <a:grpSpLocks/>
            </p:cNvGrpSpPr>
            <p:nvPr/>
          </p:nvGrpSpPr>
          <p:grpSpPr bwMode="auto">
            <a:xfrm>
              <a:off x="1440" y="1440"/>
              <a:ext cx="144" cy="96"/>
              <a:chOff x="1440" y="1440"/>
              <a:chExt cx="144" cy="96"/>
            </a:xfrm>
          </p:grpSpPr>
          <p:sp>
            <p:nvSpPr>
              <p:cNvPr id="11275" name="Oval 11"/>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276" name="Oval 12"/>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4" name="Group 15"/>
            <p:cNvGrpSpPr>
              <a:grpSpLocks/>
            </p:cNvGrpSpPr>
            <p:nvPr/>
          </p:nvGrpSpPr>
          <p:grpSpPr bwMode="auto">
            <a:xfrm>
              <a:off x="1488" y="1440"/>
              <a:ext cx="96" cy="144"/>
              <a:chOff x="1440" y="1392"/>
              <a:chExt cx="96" cy="144"/>
            </a:xfrm>
          </p:grpSpPr>
          <p:sp>
            <p:nvSpPr>
              <p:cNvPr id="11277" name="Oval 13"/>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278" name="Oval 14"/>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5" name="Group 18"/>
          <p:cNvGrpSpPr>
            <a:grpSpLocks/>
          </p:cNvGrpSpPr>
          <p:nvPr/>
        </p:nvGrpSpPr>
        <p:grpSpPr bwMode="auto">
          <a:xfrm>
            <a:off x="4148110" y="2871774"/>
            <a:ext cx="228600" cy="228600"/>
            <a:chOff x="1440" y="1440"/>
            <a:chExt cx="144" cy="144"/>
          </a:xfrm>
        </p:grpSpPr>
        <p:grpSp>
          <p:nvGrpSpPr>
            <p:cNvPr id="6" name="Group 19"/>
            <p:cNvGrpSpPr>
              <a:grpSpLocks/>
            </p:cNvGrpSpPr>
            <p:nvPr/>
          </p:nvGrpSpPr>
          <p:grpSpPr bwMode="auto">
            <a:xfrm>
              <a:off x="1440" y="1440"/>
              <a:ext cx="144" cy="96"/>
              <a:chOff x="1440" y="1440"/>
              <a:chExt cx="144" cy="96"/>
            </a:xfrm>
          </p:grpSpPr>
          <p:sp>
            <p:nvSpPr>
              <p:cNvPr id="11284" name="Oval 20"/>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285" name="Oval 21"/>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7" name="Group 22"/>
            <p:cNvGrpSpPr>
              <a:grpSpLocks/>
            </p:cNvGrpSpPr>
            <p:nvPr/>
          </p:nvGrpSpPr>
          <p:grpSpPr bwMode="auto">
            <a:xfrm>
              <a:off x="1488" y="1440"/>
              <a:ext cx="96" cy="144"/>
              <a:chOff x="1440" y="1392"/>
              <a:chExt cx="96" cy="144"/>
            </a:xfrm>
          </p:grpSpPr>
          <p:sp>
            <p:nvSpPr>
              <p:cNvPr id="11287" name="Oval 23"/>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288" name="Oval 24"/>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8" name="Group 32"/>
          <p:cNvGrpSpPr>
            <a:grpSpLocks/>
          </p:cNvGrpSpPr>
          <p:nvPr/>
        </p:nvGrpSpPr>
        <p:grpSpPr bwMode="auto">
          <a:xfrm>
            <a:off x="3995710" y="2871774"/>
            <a:ext cx="228600" cy="228600"/>
            <a:chOff x="1440" y="1440"/>
            <a:chExt cx="144" cy="144"/>
          </a:xfrm>
        </p:grpSpPr>
        <p:grpSp>
          <p:nvGrpSpPr>
            <p:cNvPr id="9" name="Group 33"/>
            <p:cNvGrpSpPr>
              <a:grpSpLocks/>
            </p:cNvGrpSpPr>
            <p:nvPr/>
          </p:nvGrpSpPr>
          <p:grpSpPr bwMode="auto">
            <a:xfrm>
              <a:off x="1440" y="1440"/>
              <a:ext cx="144" cy="96"/>
              <a:chOff x="1440" y="1440"/>
              <a:chExt cx="144" cy="96"/>
            </a:xfrm>
          </p:grpSpPr>
          <p:sp>
            <p:nvSpPr>
              <p:cNvPr id="11298" name="Oval 34"/>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299" name="Oval 35"/>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0" name="Group 36"/>
            <p:cNvGrpSpPr>
              <a:grpSpLocks/>
            </p:cNvGrpSpPr>
            <p:nvPr/>
          </p:nvGrpSpPr>
          <p:grpSpPr bwMode="auto">
            <a:xfrm>
              <a:off x="1488" y="1440"/>
              <a:ext cx="96" cy="144"/>
              <a:chOff x="1440" y="1392"/>
              <a:chExt cx="96" cy="144"/>
            </a:xfrm>
          </p:grpSpPr>
          <p:sp>
            <p:nvSpPr>
              <p:cNvPr id="11301" name="Oval 37"/>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02" name="Oval 38"/>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1" name="Group 84"/>
          <p:cNvGrpSpPr>
            <a:grpSpLocks/>
          </p:cNvGrpSpPr>
          <p:nvPr/>
        </p:nvGrpSpPr>
        <p:grpSpPr bwMode="auto">
          <a:xfrm>
            <a:off x="8796310" y="2185974"/>
            <a:ext cx="609600" cy="838200"/>
            <a:chOff x="4464" y="1104"/>
            <a:chExt cx="384" cy="528"/>
          </a:xfrm>
        </p:grpSpPr>
        <p:grpSp>
          <p:nvGrpSpPr>
            <p:cNvPr id="12" name="Group 46"/>
            <p:cNvGrpSpPr>
              <a:grpSpLocks/>
            </p:cNvGrpSpPr>
            <p:nvPr/>
          </p:nvGrpSpPr>
          <p:grpSpPr bwMode="auto">
            <a:xfrm>
              <a:off x="4656" y="1200"/>
              <a:ext cx="144" cy="144"/>
              <a:chOff x="1440" y="1440"/>
              <a:chExt cx="144" cy="144"/>
            </a:xfrm>
          </p:grpSpPr>
          <p:grpSp>
            <p:nvGrpSpPr>
              <p:cNvPr id="13" name="Group 47"/>
              <p:cNvGrpSpPr>
                <a:grpSpLocks/>
              </p:cNvGrpSpPr>
              <p:nvPr/>
            </p:nvGrpSpPr>
            <p:grpSpPr bwMode="auto">
              <a:xfrm>
                <a:off x="1440" y="1440"/>
                <a:ext cx="144" cy="96"/>
                <a:chOff x="1440" y="1440"/>
                <a:chExt cx="144" cy="96"/>
              </a:xfrm>
            </p:grpSpPr>
            <p:sp>
              <p:nvSpPr>
                <p:cNvPr id="11312" name="Oval 48"/>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13" name="Oval 49"/>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4" name="Group 50"/>
              <p:cNvGrpSpPr>
                <a:grpSpLocks/>
              </p:cNvGrpSpPr>
              <p:nvPr/>
            </p:nvGrpSpPr>
            <p:grpSpPr bwMode="auto">
              <a:xfrm>
                <a:off x="1488" y="1440"/>
                <a:ext cx="96" cy="144"/>
                <a:chOff x="1440" y="1392"/>
                <a:chExt cx="96" cy="144"/>
              </a:xfrm>
            </p:grpSpPr>
            <p:sp>
              <p:nvSpPr>
                <p:cNvPr id="11315" name="Oval 51"/>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16" name="Oval 52"/>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5" name="Group 53"/>
            <p:cNvGrpSpPr>
              <a:grpSpLocks/>
            </p:cNvGrpSpPr>
            <p:nvPr/>
          </p:nvGrpSpPr>
          <p:grpSpPr bwMode="auto">
            <a:xfrm>
              <a:off x="4464" y="1104"/>
              <a:ext cx="144" cy="144"/>
              <a:chOff x="1440" y="1440"/>
              <a:chExt cx="144" cy="144"/>
            </a:xfrm>
          </p:grpSpPr>
          <p:grpSp>
            <p:nvGrpSpPr>
              <p:cNvPr id="16" name="Group 54"/>
              <p:cNvGrpSpPr>
                <a:grpSpLocks/>
              </p:cNvGrpSpPr>
              <p:nvPr/>
            </p:nvGrpSpPr>
            <p:grpSpPr bwMode="auto">
              <a:xfrm>
                <a:off x="1440" y="1440"/>
                <a:ext cx="144" cy="96"/>
                <a:chOff x="1440" y="1440"/>
                <a:chExt cx="144" cy="96"/>
              </a:xfrm>
            </p:grpSpPr>
            <p:sp>
              <p:nvSpPr>
                <p:cNvPr id="11319" name="Oval 55"/>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20" name="Oval 56"/>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7" name="Group 57"/>
              <p:cNvGrpSpPr>
                <a:grpSpLocks/>
              </p:cNvGrpSpPr>
              <p:nvPr/>
            </p:nvGrpSpPr>
            <p:grpSpPr bwMode="auto">
              <a:xfrm>
                <a:off x="1488" y="1440"/>
                <a:ext cx="96" cy="144"/>
                <a:chOff x="1440" y="1392"/>
                <a:chExt cx="96" cy="144"/>
              </a:xfrm>
            </p:grpSpPr>
            <p:sp>
              <p:nvSpPr>
                <p:cNvPr id="11322" name="Oval 58"/>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23" name="Oval 59"/>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8" name="Group 60"/>
            <p:cNvGrpSpPr>
              <a:grpSpLocks/>
            </p:cNvGrpSpPr>
            <p:nvPr/>
          </p:nvGrpSpPr>
          <p:grpSpPr bwMode="auto">
            <a:xfrm>
              <a:off x="4464" y="1440"/>
              <a:ext cx="144" cy="144"/>
              <a:chOff x="1440" y="1440"/>
              <a:chExt cx="144" cy="144"/>
            </a:xfrm>
          </p:grpSpPr>
          <p:grpSp>
            <p:nvGrpSpPr>
              <p:cNvPr id="19" name="Group 61"/>
              <p:cNvGrpSpPr>
                <a:grpSpLocks/>
              </p:cNvGrpSpPr>
              <p:nvPr/>
            </p:nvGrpSpPr>
            <p:grpSpPr bwMode="auto">
              <a:xfrm>
                <a:off x="1440" y="1440"/>
                <a:ext cx="144" cy="96"/>
                <a:chOff x="1440" y="1440"/>
                <a:chExt cx="144" cy="96"/>
              </a:xfrm>
            </p:grpSpPr>
            <p:sp>
              <p:nvSpPr>
                <p:cNvPr id="11326" name="Oval 62"/>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27" name="Oval 63"/>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20" name="Group 64"/>
              <p:cNvGrpSpPr>
                <a:grpSpLocks/>
              </p:cNvGrpSpPr>
              <p:nvPr/>
            </p:nvGrpSpPr>
            <p:grpSpPr bwMode="auto">
              <a:xfrm>
                <a:off x="1488" y="1440"/>
                <a:ext cx="96" cy="144"/>
                <a:chOff x="1440" y="1392"/>
                <a:chExt cx="96" cy="144"/>
              </a:xfrm>
            </p:grpSpPr>
            <p:sp>
              <p:nvSpPr>
                <p:cNvPr id="11329" name="Oval 65"/>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30" name="Oval 66"/>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21" name="Group 67"/>
            <p:cNvGrpSpPr>
              <a:grpSpLocks/>
            </p:cNvGrpSpPr>
            <p:nvPr/>
          </p:nvGrpSpPr>
          <p:grpSpPr bwMode="auto">
            <a:xfrm>
              <a:off x="4704" y="1488"/>
              <a:ext cx="144" cy="144"/>
              <a:chOff x="1440" y="1440"/>
              <a:chExt cx="144" cy="144"/>
            </a:xfrm>
          </p:grpSpPr>
          <p:grpSp>
            <p:nvGrpSpPr>
              <p:cNvPr id="22" name="Group 68"/>
              <p:cNvGrpSpPr>
                <a:grpSpLocks/>
              </p:cNvGrpSpPr>
              <p:nvPr/>
            </p:nvGrpSpPr>
            <p:grpSpPr bwMode="auto">
              <a:xfrm>
                <a:off x="1440" y="1440"/>
                <a:ext cx="144" cy="96"/>
                <a:chOff x="1440" y="1440"/>
                <a:chExt cx="144" cy="96"/>
              </a:xfrm>
            </p:grpSpPr>
            <p:sp>
              <p:nvSpPr>
                <p:cNvPr id="11333" name="Oval 69"/>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34" name="Oval 70"/>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23" name="Group 71"/>
              <p:cNvGrpSpPr>
                <a:grpSpLocks/>
              </p:cNvGrpSpPr>
              <p:nvPr/>
            </p:nvGrpSpPr>
            <p:grpSpPr bwMode="auto">
              <a:xfrm>
                <a:off x="1488" y="1440"/>
                <a:ext cx="96" cy="144"/>
                <a:chOff x="1440" y="1392"/>
                <a:chExt cx="96" cy="144"/>
              </a:xfrm>
            </p:grpSpPr>
            <p:sp>
              <p:nvSpPr>
                <p:cNvPr id="11336" name="Oval 72"/>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37" name="Oval 73"/>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grpSp>
        <p:nvGrpSpPr>
          <p:cNvPr id="24" name="Group 114"/>
          <p:cNvGrpSpPr>
            <a:grpSpLocks/>
          </p:cNvGrpSpPr>
          <p:nvPr/>
        </p:nvGrpSpPr>
        <p:grpSpPr bwMode="auto">
          <a:xfrm>
            <a:off x="3919510" y="2719374"/>
            <a:ext cx="457200" cy="381000"/>
            <a:chOff x="1392" y="1440"/>
            <a:chExt cx="288" cy="240"/>
          </a:xfrm>
        </p:grpSpPr>
        <p:grpSp>
          <p:nvGrpSpPr>
            <p:cNvPr id="25" name="Group 25"/>
            <p:cNvGrpSpPr>
              <a:grpSpLocks/>
            </p:cNvGrpSpPr>
            <p:nvPr/>
          </p:nvGrpSpPr>
          <p:grpSpPr bwMode="auto">
            <a:xfrm>
              <a:off x="1536" y="1488"/>
              <a:ext cx="144" cy="144"/>
              <a:chOff x="1440" y="1440"/>
              <a:chExt cx="144" cy="144"/>
            </a:xfrm>
          </p:grpSpPr>
          <p:grpSp>
            <p:nvGrpSpPr>
              <p:cNvPr id="26" name="Group 26"/>
              <p:cNvGrpSpPr>
                <a:grpSpLocks/>
              </p:cNvGrpSpPr>
              <p:nvPr/>
            </p:nvGrpSpPr>
            <p:grpSpPr bwMode="auto">
              <a:xfrm>
                <a:off x="1440" y="1440"/>
                <a:ext cx="144" cy="96"/>
                <a:chOff x="1440" y="1440"/>
                <a:chExt cx="144" cy="96"/>
              </a:xfrm>
            </p:grpSpPr>
            <p:sp>
              <p:nvSpPr>
                <p:cNvPr id="11291" name="Oval 27"/>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292" name="Oval 28"/>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27" name="Group 29"/>
              <p:cNvGrpSpPr>
                <a:grpSpLocks/>
              </p:cNvGrpSpPr>
              <p:nvPr/>
            </p:nvGrpSpPr>
            <p:grpSpPr bwMode="auto">
              <a:xfrm>
                <a:off x="1488" y="1440"/>
                <a:ext cx="96" cy="144"/>
                <a:chOff x="1440" y="1392"/>
                <a:chExt cx="96" cy="144"/>
              </a:xfrm>
            </p:grpSpPr>
            <p:sp>
              <p:nvSpPr>
                <p:cNvPr id="11294" name="Oval 30"/>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295" name="Oval 31"/>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28" name="Group 39"/>
            <p:cNvGrpSpPr>
              <a:grpSpLocks/>
            </p:cNvGrpSpPr>
            <p:nvPr/>
          </p:nvGrpSpPr>
          <p:grpSpPr bwMode="auto">
            <a:xfrm>
              <a:off x="1440" y="1440"/>
              <a:ext cx="144" cy="144"/>
              <a:chOff x="1440" y="1440"/>
              <a:chExt cx="144" cy="144"/>
            </a:xfrm>
          </p:grpSpPr>
          <p:grpSp>
            <p:nvGrpSpPr>
              <p:cNvPr id="29" name="Group 40"/>
              <p:cNvGrpSpPr>
                <a:grpSpLocks/>
              </p:cNvGrpSpPr>
              <p:nvPr/>
            </p:nvGrpSpPr>
            <p:grpSpPr bwMode="auto">
              <a:xfrm>
                <a:off x="1440" y="1440"/>
                <a:ext cx="144" cy="96"/>
                <a:chOff x="1440" y="1440"/>
                <a:chExt cx="144" cy="96"/>
              </a:xfrm>
            </p:grpSpPr>
            <p:sp>
              <p:nvSpPr>
                <p:cNvPr id="11305" name="Oval 41"/>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06" name="Oval 42"/>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30" name="Group 43"/>
              <p:cNvGrpSpPr>
                <a:grpSpLocks/>
              </p:cNvGrpSpPr>
              <p:nvPr/>
            </p:nvGrpSpPr>
            <p:grpSpPr bwMode="auto">
              <a:xfrm>
                <a:off x="1488" y="1440"/>
                <a:ext cx="96" cy="144"/>
                <a:chOff x="1440" y="1392"/>
                <a:chExt cx="96" cy="144"/>
              </a:xfrm>
            </p:grpSpPr>
            <p:sp>
              <p:nvSpPr>
                <p:cNvPr id="11308" name="Oval 44"/>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09" name="Oval 45"/>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31" name="Group 74"/>
            <p:cNvGrpSpPr>
              <a:grpSpLocks/>
            </p:cNvGrpSpPr>
            <p:nvPr/>
          </p:nvGrpSpPr>
          <p:grpSpPr bwMode="auto">
            <a:xfrm>
              <a:off x="1392" y="1536"/>
              <a:ext cx="144" cy="144"/>
              <a:chOff x="1440" y="1440"/>
              <a:chExt cx="144" cy="144"/>
            </a:xfrm>
          </p:grpSpPr>
          <p:grpSp>
            <p:nvGrpSpPr>
              <p:cNvPr id="11264" name="Group 75"/>
              <p:cNvGrpSpPr>
                <a:grpSpLocks/>
              </p:cNvGrpSpPr>
              <p:nvPr/>
            </p:nvGrpSpPr>
            <p:grpSpPr bwMode="auto">
              <a:xfrm>
                <a:off x="1440" y="1440"/>
                <a:ext cx="144" cy="96"/>
                <a:chOff x="1440" y="1440"/>
                <a:chExt cx="144" cy="96"/>
              </a:xfrm>
            </p:grpSpPr>
            <p:sp>
              <p:nvSpPr>
                <p:cNvPr id="11340" name="Oval 76"/>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41" name="Oval 77"/>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265" name="Group 78"/>
              <p:cNvGrpSpPr>
                <a:grpSpLocks/>
              </p:cNvGrpSpPr>
              <p:nvPr/>
            </p:nvGrpSpPr>
            <p:grpSpPr bwMode="auto">
              <a:xfrm>
                <a:off x="1488" y="1440"/>
                <a:ext cx="96" cy="144"/>
                <a:chOff x="1440" y="1392"/>
                <a:chExt cx="96" cy="144"/>
              </a:xfrm>
            </p:grpSpPr>
            <p:sp>
              <p:nvSpPr>
                <p:cNvPr id="11343" name="Oval 79"/>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44" name="Oval 80"/>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sp>
        <p:nvSpPr>
          <p:cNvPr id="11345" name="Oval 81"/>
          <p:cNvSpPr>
            <a:spLocks noChangeArrowheads="1"/>
          </p:cNvSpPr>
          <p:nvPr/>
        </p:nvSpPr>
        <p:spPr bwMode="auto">
          <a:xfrm>
            <a:off x="8567710" y="2719374"/>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346" name="Oval 82"/>
          <p:cNvSpPr>
            <a:spLocks noChangeArrowheads="1"/>
          </p:cNvSpPr>
          <p:nvPr/>
        </p:nvSpPr>
        <p:spPr bwMode="auto">
          <a:xfrm>
            <a:off x="3538510" y="5157774"/>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347" name="Oval 83"/>
          <p:cNvSpPr>
            <a:spLocks noChangeArrowheads="1"/>
          </p:cNvSpPr>
          <p:nvPr/>
        </p:nvSpPr>
        <p:spPr bwMode="auto">
          <a:xfrm>
            <a:off x="8491510" y="5157774"/>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11267" name="Group 85"/>
          <p:cNvGrpSpPr>
            <a:grpSpLocks/>
          </p:cNvGrpSpPr>
          <p:nvPr/>
        </p:nvGrpSpPr>
        <p:grpSpPr bwMode="auto">
          <a:xfrm>
            <a:off x="3309910" y="4776774"/>
            <a:ext cx="609600" cy="838200"/>
            <a:chOff x="4464" y="1104"/>
            <a:chExt cx="384" cy="528"/>
          </a:xfrm>
        </p:grpSpPr>
        <p:grpSp>
          <p:nvGrpSpPr>
            <p:cNvPr id="11268" name="Group 86"/>
            <p:cNvGrpSpPr>
              <a:grpSpLocks/>
            </p:cNvGrpSpPr>
            <p:nvPr/>
          </p:nvGrpSpPr>
          <p:grpSpPr bwMode="auto">
            <a:xfrm>
              <a:off x="4656" y="1200"/>
              <a:ext cx="144" cy="144"/>
              <a:chOff x="1440" y="1440"/>
              <a:chExt cx="144" cy="144"/>
            </a:xfrm>
          </p:grpSpPr>
          <p:grpSp>
            <p:nvGrpSpPr>
              <p:cNvPr id="11279" name="Group 87"/>
              <p:cNvGrpSpPr>
                <a:grpSpLocks/>
              </p:cNvGrpSpPr>
              <p:nvPr/>
            </p:nvGrpSpPr>
            <p:grpSpPr bwMode="auto">
              <a:xfrm>
                <a:off x="1440" y="1440"/>
                <a:ext cx="144" cy="96"/>
                <a:chOff x="1440" y="1440"/>
                <a:chExt cx="144" cy="96"/>
              </a:xfrm>
            </p:grpSpPr>
            <p:sp>
              <p:nvSpPr>
                <p:cNvPr id="11352" name="Oval 88"/>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53" name="Oval 89"/>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280" name="Group 90"/>
              <p:cNvGrpSpPr>
                <a:grpSpLocks/>
              </p:cNvGrpSpPr>
              <p:nvPr/>
            </p:nvGrpSpPr>
            <p:grpSpPr bwMode="auto">
              <a:xfrm>
                <a:off x="1488" y="1440"/>
                <a:ext cx="96" cy="144"/>
                <a:chOff x="1440" y="1392"/>
                <a:chExt cx="96" cy="144"/>
              </a:xfrm>
            </p:grpSpPr>
            <p:sp>
              <p:nvSpPr>
                <p:cNvPr id="11355" name="Oval 91"/>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56" name="Oval 92"/>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1281" name="Group 93"/>
            <p:cNvGrpSpPr>
              <a:grpSpLocks/>
            </p:cNvGrpSpPr>
            <p:nvPr/>
          </p:nvGrpSpPr>
          <p:grpSpPr bwMode="auto">
            <a:xfrm>
              <a:off x="4464" y="1104"/>
              <a:ext cx="144" cy="144"/>
              <a:chOff x="1440" y="1440"/>
              <a:chExt cx="144" cy="144"/>
            </a:xfrm>
          </p:grpSpPr>
          <p:grpSp>
            <p:nvGrpSpPr>
              <p:cNvPr id="11282" name="Group 94"/>
              <p:cNvGrpSpPr>
                <a:grpSpLocks/>
              </p:cNvGrpSpPr>
              <p:nvPr/>
            </p:nvGrpSpPr>
            <p:grpSpPr bwMode="auto">
              <a:xfrm>
                <a:off x="1440" y="1440"/>
                <a:ext cx="144" cy="96"/>
                <a:chOff x="1440" y="1440"/>
                <a:chExt cx="144" cy="96"/>
              </a:xfrm>
            </p:grpSpPr>
            <p:sp>
              <p:nvSpPr>
                <p:cNvPr id="11359" name="Oval 95"/>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60" name="Oval 96"/>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283" name="Group 97"/>
              <p:cNvGrpSpPr>
                <a:grpSpLocks/>
              </p:cNvGrpSpPr>
              <p:nvPr/>
            </p:nvGrpSpPr>
            <p:grpSpPr bwMode="auto">
              <a:xfrm>
                <a:off x="1488" y="1440"/>
                <a:ext cx="96" cy="144"/>
                <a:chOff x="1440" y="1392"/>
                <a:chExt cx="96" cy="144"/>
              </a:xfrm>
            </p:grpSpPr>
            <p:sp>
              <p:nvSpPr>
                <p:cNvPr id="11362" name="Oval 98"/>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63" name="Oval 99"/>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1286" name="Group 100"/>
            <p:cNvGrpSpPr>
              <a:grpSpLocks/>
            </p:cNvGrpSpPr>
            <p:nvPr/>
          </p:nvGrpSpPr>
          <p:grpSpPr bwMode="auto">
            <a:xfrm>
              <a:off x="4464" y="1440"/>
              <a:ext cx="144" cy="144"/>
              <a:chOff x="1440" y="1440"/>
              <a:chExt cx="144" cy="144"/>
            </a:xfrm>
          </p:grpSpPr>
          <p:grpSp>
            <p:nvGrpSpPr>
              <p:cNvPr id="11289" name="Group 101"/>
              <p:cNvGrpSpPr>
                <a:grpSpLocks/>
              </p:cNvGrpSpPr>
              <p:nvPr/>
            </p:nvGrpSpPr>
            <p:grpSpPr bwMode="auto">
              <a:xfrm>
                <a:off x="1440" y="1440"/>
                <a:ext cx="144" cy="96"/>
                <a:chOff x="1440" y="1440"/>
                <a:chExt cx="144" cy="96"/>
              </a:xfrm>
            </p:grpSpPr>
            <p:sp>
              <p:nvSpPr>
                <p:cNvPr id="11366" name="Oval 102"/>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67" name="Oval 103"/>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290" name="Group 104"/>
              <p:cNvGrpSpPr>
                <a:grpSpLocks/>
              </p:cNvGrpSpPr>
              <p:nvPr/>
            </p:nvGrpSpPr>
            <p:grpSpPr bwMode="auto">
              <a:xfrm>
                <a:off x="1488" y="1440"/>
                <a:ext cx="96" cy="144"/>
                <a:chOff x="1440" y="1392"/>
                <a:chExt cx="96" cy="144"/>
              </a:xfrm>
            </p:grpSpPr>
            <p:sp>
              <p:nvSpPr>
                <p:cNvPr id="11369" name="Oval 105"/>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70" name="Oval 106"/>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1293" name="Group 107"/>
            <p:cNvGrpSpPr>
              <a:grpSpLocks/>
            </p:cNvGrpSpPr>
            <p:nvPr/>
          </p:nvGrpSpPr>
          <p:grpSpPr bwMode="auto">
            <a:xfrm>
              <a:off x="4704" y="1488"/>
              <a:ext cx="144" cy="144"/>
              <a:chOff x="1440" y="1440"/>
              <a:chExt cx="144" cy="144"/>
            </a:xfrm>
          </p:grpSpPr>
          <p:grpSp>
            <p:nvGrpSpPr>
              <p:cNvPr id="11296" name="Group 108"/>
              <p:cNvGrpSpPr>
                <a:grpSpLocks/>
              </p:cNvGrpSpPr>
              <p:nvPr/>
            </p:nvGrpSpPr>
            <p:grpSpPr bwMode="auto">
              <a:xfrm>
                <a:off x="1440" y="1440"/>
                <a:ext cx="144" cy="96"/>
                <a:chOff x="1440" y="1440"/>
                <a:chExt cx="144" cy="96"/>
              </a:xfrm>
            </p:grpSpPr>
            <p:sp>
              <p:nvSpPr>
                <p:cNvPr id="11373" name="Oval 109"/>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74" name="Oval 110"/>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297" name="Group 111"/>
              <p:cNvGrpSpPr>
                <a:grpSpLocks/>
              </p:cNvGrpSpPr>
              <p:nvPr/>
            </p:nvGrpSpPr>
            <p:grpSpPr bwMode="auto">
              <a:xfrm>
                <a:off x="1488" y="1440"/>
                <a:ext cx="96" cy="144"/>
                <a:chOff x="1440" y="1392"/>
                <a:chExt cx="96" cy="144"/>
              </a:xfrm>
            </p:grpSpPr>
            <p:sp>
              <p:nvSpPr>
                <p:cNvPr id="11376" name="Oval 112"/>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77" name="Oval 113"/>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grpSp>
        <p:nvGrpSpPr>
          <p:cNvPr id="11300" name="Group 115"/>
          <p:cNvGrpSpPr>
            <a:grpSpLocks/>
          </p:cNvGrpSpPr>
          <p:nvPr/>
        </p:nvGrpSpPr>
        <p:grpSpPr bwMode="auto">
          <a:xfrm>
            <a:off x="8339110" y="5005374"/>
            <a:ext cx="457200" cy="381000"/>
            <a:chOff x="1392" y="1440"/>
            <a:chExt cx="288" cy="240"/>
          </a:xfrm>
        </p:grpSpPr>
        <p:grpSp>
          <p:nvGrpSpPr>
            <p:cNvPr id="11303" name="Group 116"/>
            <p:cNvGrpSpPr>
              <a:grpSpLocks/>
            </p:cNvGrpSpPr>
            <p:nvPr/>
          </p:nvGrpSpPr>
          <p:grpSpPr bwMode="auto">
            <a:xfrm>
              <a:off x="1536" y="1488"/>
              <a:ext cx="144" cy="144"/>
              <a:chOff x="1440" y="1440"/>
              <a:chExt cx="144" cy="144"/>
            </a:xfrm>
          </p:grpSpPr>
          <p:grpSp>
            <p:nvGrpSpPr>
              <p:cNvPr id="11304" name="Group 117"/>
              <p:cNvGrpSpPr>
                <a:grpSpLocks/>
              </p:cNvGrpSpPr>
              <p:nvPr/>
            </p:nvGrpSpPr>
            <p:grpSpPr bwMode="auto">
              <a:xfrm>
                <a:off x="1440" y="1440"/>
                <a:ext cx="144" cy="96"/>
                <a:chOff x="1440" y="1440"/>
                <a:chExt cx="144" cy="96"/>
              </a:xfrm>
            </p:grpSpPr>
            <p:sp>
              <p:nvSpPr>
                <p:cNvPr id="11382" name="Oval 118"/>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83" name="Oval 119"/>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307" name="Group 120"/>
              <p:cNvGrpSpPr>
                <a:grpSpLocks/>
              </p:cNvGrpSpPr>
              <p:nvPr/>
            </p:nvGrpSpPr>
            <p:grpSpPr bwMode="auto">
              <a:xfrm>
                <a:off x="1488" y="1440"/>
                <a:ext cx="96" cy="144"/>
                <a:chOff x="1440" y="1392"/>
                <a:chExt cx="96" cy="144"/>
              </a:xfrm>
            </p:grpSpPr>
            <p:sp>
              <p:nvSpPr>
                <p:cNvPr id="11385" name="Oval 121"/>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86" name="Oval 122"/>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1310" name="Group 123"/>
            <p:cNvGrpSpPr>
              <a:grpSpLocks/>
            </p:cNvGrpSpPr>
            <p:nvPr/>
          </p:nvGrpSpPr>
          <p:grpSpPr bwMode="auto">
            <a:xfrm>
              <a:off x="1440" y="1440"/>
              <a:ext cx="144" cy="144"/>
              <a:chOff x="1440" y="1440"/>
              <a:chExt cx="144" cy="144"/>
            </a:xfrm>
          </p:grpSpPr>
          <p:grpSp>
            <p:nvGrpSpPr>
              <p:cNvPr id="11311" name="Group 124"/>
              <p:cNvGrpSpPr>
                <a:grpSpLocks/>
              </p:cNvGrpSpPr>
              <p:nvPr/>
            </p:nvGrpSpPr>
            <p:grpSpPr bwMode="auto">
              <a:xfrm>
                <a:off x="1440" y="1440"/>
                <a:ext cx="144" cy="96"/>
                <a:chOff x="1440" y="1440"/>
                <a:chExt cx="144" cy="96"/>
              </a:xfrm>
            </p:grpSpPr>
            <p:sp>
              <p:nvSpPr>
                <p:cNvPr id="11389" name="Oval 125"/>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90" name="Oval 126"/>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314" name="Group 127"/>
              <p:cNvGrpSpPr>
                <a:grpSpLocks/>
              </p:cNvGrpSpPr>
              <p:nvPr/>
            </p:nvGrpSpPr>
            <p:grpSpPr bwMode="auto">
              <a:xfrm>
                <a:off x="1488" y="1440"/>
                <a:ext cx="96" cy="144"/>
                <a:chOff x="1440" y="1392"/>
                <a:chExt cx="96" cy="144"/>
              </a:xfrm>
            </p:grpSpPr>
            <p:sp>
              <p:nvSpPr>
                <p:cNvPr id="11392" name="Oval 128"/>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93" name="Oval 129"/>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nvGrpSpPr>
            <p:cNvPr id="11317" name="Group 130"/>
            <p:cNvGrpSpPr>
              <a:grpSpLocks/>
            </p:cNvGrpSpPr>
            <p:nvPr/>
          </p:nvGrpSpPr>
          <p:grpSpPr bwMode="auto">
            <a:xfrm>
              <a:off x="1392" y="1536"/>
              <a:ext cx="144" cy="144"/>
              <a:chOff x="1440" y="1440"/>
              <a:chExt cx="144" cy="144"/>
            </a:xfrm>
          </p:grpSpPr>
          <p:grpSp>
            <p:nvGrpSpPr>
              <p:cNvPr id="11318" name="Group 131"/>
              <p:cNvGrpSpPr>
                <a:grpSpLocks/>
              </p:cNvGrpSpPr>
              <p:nvPr/>
            </p:nvGrpSpPr>
            <p:grpSpPr bwMode="auto">
              <a:xfrm>
                <a:off x="1440" y="1440"/>
                <a:ext cx="144" cy="96"/>
                <a:chOff x="1440" y="1440"/>
                <a:chExt cx="144" cy="96"/>
              </a:xfrm>
            </p:grpSpPr>
            <p:sp>
              <p:nvSpPr>
                <p:cNvPr id="11396" name="Oval 132"/>
                <p:cNvSpPr>
                  <a:spLocks noChangeArrowheads="1"/>
                </p:cNvSpPr>
                <p:nvPr/>
              </p:nvSpPr>
              <p:spPr bwMode="auto">
                <a:xfrm flipH="1">
                  <a:off x="1440"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397" name="Oval 133"/>
                <p:cNvSpPr>
                  <a:spLocks noChangeArrowheads="1"/>
                </p:cNvSpPr>
                <p:nvPr/>
              </p:nvSpPr>
              <p:spPr bwMode="auto">
                <a:xfrm flipH="1">
                  <a:off x="1536" y="144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nvGrpSpPr>
              <p:cNvPr id="11321" name="Group 134"/>
              <p:cNvGrpSpPr>
                <a:grpSpLocks/>
              </p:cNvGrpSpPr>
              <p:nvPr/>
            </p:nvGrpSpPr>
            <p:grpSpPr bwMode="auto">
              <a:xfrm>
                <a:off x="1488" y="1440"/>
                <a:ext cx="96" cy="144"/>
                <a:chOff x="1440" y="1392"/>
                <a:chExt cx="96" cy="144"/>
              </a:xfrm>
            </p:grpSpPr>
            <p:sp>
              <p:nvSpPr>
                <p:cNvPr id="11399" name="Oval 135"/>
                <p:cNvSpPr>
                  <a:spLocks noChangeArrowheads="1"/>
                </p:cNvSpPr>
                <p:nvPr/>
              </p:nvSpPr>
              <p:spPr bwMode="auto">
                <a:xfrm flipH="1">
                  <a:off x="1488" y="148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1400" name="Oval 136"/>
                <p:cNvSpPr>
                  <a:spLocks noChangeArrowheads="1"/>
                </p:cNvSpPr>
                <p:nvPr/>
              </p:nvSpPr>
              <p:spPr bwMode="auto">
                <a:xfrm flipH="1">
                  <a:off x="1440" y="139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grpSp>
        </p:grpSp>
      </p:grpSp>
      <p:sp>
        <p:nvSpPr>
          <p:cNvPr id="11402" name="Text Box 138"/>
          <p:cNvSpPr txBox="1">
            <a:spLocks noChangeArrowheads="1"/>
          </p:cNvSpPr>
          <p:nvPr/>
        </p:nvSpPr>
        <p:spPr bwMode="auto">
          <a:xfrm>
            <a:off x="3157510" y="1804974"/>
            <a:ext cx="6858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000000"/>
                  </a:outerShdw>
                </a:effectLst>
              </a:rPr>
              <a:t>A</a:t>
            </a:r>
          </a:p>
        </p:txBody>
      </p:sp>
      <p:sp>
        <p:nvSpPr>
          <p:cNvPr id="11403" name="Text Box 139"/>
          <p:cNvSpPr txBox="1">
            <a:spLocks noChangeArrowheads="1"/>
          </p:cNvSpPr>
          <p:nvPr/>
        </p:nvSpPr>
        <p:spPr bwMode="auto">
          <a:xfrm>
            <a:off x="3233710" y="4243374"/>
            <a:ext cx="6858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000000"/>
                  </a:outerShdw>
                </a:effectLst>
              </a:rPr>
              <a:t>C</a:t>
            </a:r>
          </a:p>
        </p:txBody>
      </p:sp>
      <p:sp>
        <p:nvSpPr>
          <p:cNvPr id="11404" name="Text Box 140"/>
          <p:cNvSpPr txBox="1">
            <a:spLocks noChangeArrowheads="1"/>
          </p:cNvSpPr>
          <p:nvPr/>
        </p:nvSpPr>
        <p:spPr bwMode="auto">
          <a:xfrm>
            <a:off x="8186710" y="1804974"/>
            <a:ext cx="6858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000000"/>
                  </a:outerShdw>
                </a:effectLst>
              </a:rPr>
              <a:t>B</a:t>
            </a:r>
          </a:p>
        </p:txBody>
      </p:sp>
      <p:sp>
        <p:nvSpPr>
          <p:cNvPr id="11405" name="Text Box 141"/>
          <p:cNvSpPr txBox="1">
            <a:spLocks noChangeArrowheads="1"/>
          </p:cNvSpPr>
          <p:nvPr/>
        </p:nvSpPr>
        <p:spPr bwMode="auto">
          <a:xfrm>
            <a:off x="8262910" y="4319574"/>
            <a:ext cx="6858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000000"/>
                  </a:outerShdw>
                </a:effectLst>
              </a:rPr>
              <a:t>D</a:t>
            </a:r>
          </a:p>
        </p:txBody>
      </p:sp>
    </p:spTree>
  </p:cSld>
  <p:clrMapOvr>
    <a:masterClrMapping/>
  </p:clrMapOvr>
  <p:transition advTm="224400"/>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a-IR" dirty="0"/>
              <a:t>انواع خطاهاي اندازه‌گيري</a:t>
            </a:r>
            <a:endParaRPr lang="en-US" dirty="0"/>
          </a:p>
        </p:txBody>
      </p:sp>
      <p:sp>
        <p:nvSpPr>
          <p:cNvPr id="12291" name="Rectangle 3"/>
          <p:cNvSpPr>
            <a:spLocks noGrp="1" noChangeArrowheads="1"/>
          </p:cNvSpPr>
          <p:nvPr>
            <p:ph type="body" idx="1"/>
          </p:nvPr>
        </p:nvSpPr>
        <p:spPr>
          <a:xfrm>
            <a:off x="763555" y="1415078"/>
            <a:ext cx="10515600" cy="4351338"/>
          </a:xfrm>
        </p:spPr>
        <p:txBody>
          <a:bodyPr>
            <a:normAutofit lnSpcReduction="10000"/>
          </a:bodyPr>
          <a:lstStyle/>
          <a:p>
            <a:r>
              <a:rPr lang="fa-IR" dirty="0"/>
              <a:t>خطاي تصادفي </a:t>
            </a:r>
            <a:r>
              <a:rPr lang="en-US" dirty="0"/>
              <a:t>Random error</a:t>
            </a:r>
            <a:endParaRPr lang="fa-IR" dirty="0"/>
          </a:p>
          <a:p>
            <a:endParaRPr lang="fa-IR" dirty="0"/>
          </a:p>
          <a:p>
            <a:r>
              <a:rPr lang="fa-IR" dirty="0"/>
              <a:t>خطاي منظم يا سوگيري يا تورش </a:t>
            </a:r>
            <a:r>
              <a:rPr lang="en-US" dirty="0"/>
              <a:t>Bias/systematic</a:t>
            </a:r>
          </a:p>
          <a:p>
            <a:endParaRPr lang="en-US" dirty="0"/>
          </a:p>
          <a:p>
            <a:r>
              <a:rPr lang="fa-IR" dirty="0"/>
              <a:t>خطاي مخدوش‌كننده </a:t>
            </a:r>
            <a:r>
              <a:rPr lang="en-US" dirty="0"/>
              <a:t>Confounding effect</a:t>
            </a:r>
            <a:endParaRPr lang="fa-IR" dirty="0"/>
          </a:p>
          <a:p>
            <a:endParaRPr lang="fa-IR" dirty="0"/>
          </a:p>
          <a:p>
            <a:r>
              <a:rPr lang="fa-IR" dirty="0"/>
              <a:t>خطای عدم تجانس ابزارها </a:t>
            </a:r>
            <a:r>
              <a:rPr lang="en-US" dirty="0"/>
              <a:t>Disagreement</a:t>
            </a:r>
          </a:p>
          <a:p>
            <a:endParaRPr lang="fa-IR" dirty="0"/>
          </a:p>
          <a:p>
            <a:r>
              <a:rPr lang="fa-IR" dirty="0"/>
              <a:t>خطای در تشخیص/افتراق </a:t>
            </a:r>
            <a:r>
              <a:rPr lang="en-US" dirty="0"/>
              <a:t> Discrimination error</a:t>
            </a:r>
          </a:p>
        </p:txBody>
      </p:sp>
    </p:spTree>
  </p:cSld>
  <p:clrMapOvr>
    <a:masterClrMapping/>
  </p:clrMapOvr>
  <p:transition advTm="1454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تفکر جانبی</a:t>
            </a:r>
            <a:endParaRPr lang="en-US" dirty="0"/>
          </a:p>
        </p:txBody>
      </p:sp>
      <p:sp>
        <p:nvSpPr>
          <p:cNvPr id="3" name="Content Placeholder 2"/>
          <p:cNvSpPr>
            <a:spLocks noGrp="1"/>
          </p:cNvSpPr>
          <p:nvPr>
            <p:ph idx="1"/>
          </p:nvPr>
        </p:nvSpPr>
        <p:spPr>
          <a:xfrm>
            <a:off x="5167306" y="1774826"/>
            <a:ext cx="5043494" cy="4625975"/>
          </a:xfrm>
        </p:spPr>
        <p:txBody>
          <a:bodyPr/>
          <a:lstStyle/>
          <a:p>
            <a:r>
              <a:rPr lang="fa-IR" dirty="0"/>
              <a:t>هدف تفکر جانبی فائق آمدن بر اين محدوديتها از طريق ارائه ابزاری برای:</a:t>
            </a:r>
          </a:p>
          <a:p>
            <a:pPr lvl="1"/>
            <a:r>
              <a:rPr lang="fa-IR" dirty="0"/>
              <a:t> دوباره سازمان دهی کردن، </a:t>
            </a:r>
          </a:p>
          <a:p>
            <a:pPr lvl="1"/>
            <a:r>
              <a:rPr lang="fa-IR" dirty="0"/>
              <a:t>برای فرار از کليشه الگوها، </a:t>
            </a:r>
          </a:p>
          <a:p>
            <a:pPr lvl="1"/>
            <a:r>
              <a:rPr lang="fa-IR" dirty="0"/>
              <a:t>برای کنار هم گذاشتن اطلاعات به طريقی جديد تا ايده های جديد بوجود آيند.</a:t>
            </a:r>
          </a:p>
          <a:p>
            <a:endParaRPr lang="en-US" dirty="0"/>
          </a:p>
        </p:txBody>
      </p:sp>
      <p:sp>
        <p:nvSpPr>
          <p:cNvPr id="4" name="Footer Placeholder 3"/>
          <p:cNvSpPr>
            <a:spLocks noGrp="1"/>
          </p:cNvSpPr>
          <p:nvPr>
            <p:ph type="ftr" sz="quarter" idx="11"/>
          </p:nvPr>
        </p:nvSpPr>
        <p:spPr/>
        <p:txBody>
          <a:bodyPr/>
          <a:lstStyle/>
          <a:p>
            <a:pPr>
              <a:defRPr/>
            </a:pPr>
            <a:r>
              <a:rPr lang="fa-IR"/>
              <a:t>علي اكبر حقدوست                                     </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12</a:t>
            </a:fld>
            <a:endParaRPr lang="en-US"/>
          </a:p>
        </p:txBody>
      </p:sp>
      <p:pic>
        <p:nvPicPr>
          <p:cNvPr id="6" name="Picture 4" descr="7056"/>
          <p:cNvPicPr>
            <a:picLocks noChangeAspect="1" noChangeArrowheads="1"/>
          </p:cNvPicPr>
          <p:nvPr/>
        </p:nvPicPr>
        <p:blipFill>
          <a:blip r:embed="rId3"/>
          <a:srcRect/>
          <a:stretch>
            <a:fillRect/>
          </a:stretch>
        </p:blipFill>
        <p:spPr bwMode="auto">
          <a:xfrm>
            <a:off x="1738282" y="1714488"/>
            <a:ext cx="3186928" cy="4714908"/>
          </a:xfrm>
          <a:prstGeom prst="rect">
            <a:avLst/>
          </a:prstGeom>
          <a:ln>
            <a:noFill/>
          </a:ln>
          <a:effectLst>
            <a:softEdge rad="112500"/>
          </a:effectLst>
        </p:spPr>
      </p:pic>
    </p:spTree>
  </p:cSld>
  <p:clrMapOvr>
    <a:masterClrMapping/>
  </p:clrMapOvr>
  <p:transition advTm="109920"/>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a-IR"/>
              <a:t>انواع خطاهاي تصادفي</a:t>
            </a:r>
            <a:endParaRPr lang="en-US"/>
          </a:p>
        </p:txBody>
      </p:sp>
      <p:sp>
        <p:nvSpPr>
          <p:cNvPr id="13315" name="Rectangle 3"/>
          <p:cNvSpPr>
            <a:spLocks noGrp="1" noChangeArrowheads="1"/>
          </p:cNvSpPr>
          <p:nvPr>
            <p:ph type="body" idx="1"/>
          </p:nvPr>
        </p:nvSpPr>
        <p:spPr/>
        <p:txBody>
          <a:bodyPr/>
          <a:lstStyle/>
          <a:p>
            <a:r>
              <a:rPr lang="fa-IR"/>
              <a:t>مشاهده گر</a:t>
            </a:r>
          </a:p>
          <a:p>
            <a:endParaRPr lang="fa-IR"/>
          </a:p>
          <a:p>
            <a:r>
              <a:rPr lang="fa-IR"/>
              <a:t>ابزاري</a:t>
            </a:r>
          </a:p>
          <a:p>
            <a:endParaRPr lang="fa-IR"/>
          </a:p>
          <a:p>
            <a:r>
              <a:rPr lang="fa-IR"/>
              <a:t>ثبت و ضبط اطلاعات</a:t>
            </a:r>
            <a:endParaRPr lang="en-US"/>
          </a:p>
        </p:txBody>
      </p:sp>
    </p:spTree>
  </p:cSld>
  <p:clrMapOvr>
    <a:masterClrMapping/>
  </p:clrMapOvr>
  <p:transition advTm="52896"/>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a-IR"/>
              <a:t>انواع خطاهاي منظم</a:t>
            </a:r>
            <a:endParaRPr lang="en-US"/>
          </a:p>
        </p:txBody>
      </p:sp>
      <p:sp>
        <p:nvSpPr>
          <p:cNvPr id="14339" name="Rectangle 3"/>
          <p:cNvSpPr>
            <a:spLocks noGrp="1" noChangeArrowheads="1"/>
          </p:cNvSpPr>
          <p:nvPr>
            <p:ph type="body" idx="1"/>
          </p:nvPr>
        </p:nvSpPr>
        <p:spPr/>
        <p:txBody>
          <a:bodyPr/>
          <a:lstStyle/>
          <a:p>
            <a:r>
              <a:rPr lang="fa-IR" dirty="0"/>
              <a:t>انتخاب </a:t>
            </a:r>
            <a:r>
              <a:rPr lang="en-US" dirty="0"/>
              <a:t>selection bias</a:t>
            </a:r>
          </a:p>
          <a:p>
            <a:pPr lvl="1"/>
            <a:r>
              <a:rPr lang="fa-IR" dirty="0"/>
              <a:t>نمونه‌گیری</a:t>
            </a:r>
          </a:p>
          <a:p>
            <a:pPr lvl="1"/>
            <a:r>
              <a:rPr lang="fa-IR" dirty="0"/>
              <a:t>ریزش اطلاعات</a:t>
            </a:r>
          </a:p>
          <a:p>
            <a:pPr lvl="1"/>
            <a:endParaRPr lang="fa-IR" dirty="0"/>
          </a:p>
          <a:p>
            <a:endParaRPr lang="fa-IR" dirty="0"/>
          </a:p>
          <a:p>
            <a:r>
              <a:rPr lang="fa-IR" dirty="0"/>
              <a:t>اطلاعات </a:t>
            </a:r>
            <a:r>
              <a:rPr lang="en-US" dirty="0"/>
              <a:t>information bias</a:t>
            </a:r>
            <a:endParaRPr lang="fa-IR" dirty="0"/>
          </a:p>
          <a:p>
            <a:pPr lvl="1"/>
            <a:r>
              <a:rPr lang="fa-IR" dirty="0"/>
              <a:t>پاسخ دهنده</a:t>
            </a:r>
          </a:p>
          <a:p>
            <a:pPr lvl="1"/>
            <a:r>
              <a:rPr lang="fa-IR" dirty="0"/>
              <a:t>مشاهده گر و يا مصاحبه كننده</a:t>
            </a:r>
          </a:p>
          <a:p>
            <a:pPr lvl="1"/>
            <a:r>
              <a:rPr lang="fa-IR" dirty="0"/>
              <a:t>ابزاري</a:t>
            </a:r>
          </a:p>
          <a:p>
            <a:pPr lvl="1"/>
            <a:endParaRPr lang="en-US" dirty="0"/>
          </a:p>
        </p:txBody>
      </p:sp>
    </p:spTree>
  </p:cSld>
  <p:clrMapOvr>
    <a:masterClrMapping/>
  </p:clrMapOvr>
  <p:transition advTm="209280"/>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155448"/>
            <a:ext cx="9144000" cy="1252728"/>
          </a:xfrm>
        </p:spPr>
        <p:txBody>
          <a:bodyPr>
            <a:noAutofit/>
          </a:bodyPr>
          <a:lstStyle/>
          <a:p>
            <a:r>
              <a:rPr lang="fa-IR" sz="3200" dirty="0"/>
              <a:t>مخدوش كنندگي: رابطه بين سيگار و بیماریهای قلبي و عروقي</a:t>
            </a:r>
            <a:endParaRPr lang="en-US" sz="3200" dirty="0"/>
          </a:p>
        </p:txBody>
      </p:sp>
      <p:grpSp>
        <p:nvGrpSpPr>
          <p:cNvPr id="2" name="Group 14"/>
          <p:cNvGrpSpPr>
            <a:grpSpLocks/>
          </p:cNvGrpSpPr>
          <p:nvPr/>
        </p:nvGrpSpPr>
        <p:grpSpPr bwMode="auto">
          <a:xfrm>
            <a:off x="1676400" y="1524000"/>
            <a:ext cx="3276600" cy="4800600"/>
            <a:chOff x="672" y="1008"/>
            <a:chExt cx="2064" cy="3024"/>
          </a:xfrm>
        </p:grpSpPr>
        <p:grpSp>
          <p:nvGrpSpPr>
            <p:cNvPr id="3" name="Group 7"/>
            <p:cNvGrpSpPr>
              <a:grpSpLocks/>
            </p:cNvGrpSpPr>
            <p:nvPr/>
          </p:nvGrpSpPr>
          <p:grpSpPr bwMode="auto">
            <a:xfrm>
              <a:off x="672" y="1008"/>
              <a:ext cx="960" cy="2400"/>
              <a:chOff x="672" y="1008"/>
              <a:chExt cx="960" cy="2400"/>
            </a:xfrm>
          </p:grpSpPr>
          <p:sp>
            <p:nvSpPr>
              <p:cNvPr id="15364" name="Rectangle 4"/>
              <p:cNvSpPr>
                <a:spLocks noChangeArrowheads="1"/>
              </p:cNvSpPr>
              <p:nvPr/>
            </p:nvSpPr>
            <p:spPr bwMode="auto">
              <a:xfrm>
                <a:off x="672" y="2064"/>
                <a:ext cx="960" cy="1344"/>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70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65" name="Rectangle 5"/>
              <p:cNvSpPr>
                <a:spLocks noChangeArrowheads="1"/>
              </p:cNvSpPr>
              <p:nvPr/>
            </p:nvSpPr>
            <p:spPr bwMode="auto">
              <a:xfrm>
                <a:off x="672" y="1344"/>
                <a:ext cx="960" cy="720"/>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30</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66" name="Rectangle 6"/>
              <p:cNvSpPr>
                <a:spLocks noChangeArrowheads="1"/>
              </p:cNvSpPr>
              <p:nvPr/>
            </p:nvSpPr>
            <p:spPr bwMode="auto">
              <a:xfrm>
                <a:off x="816"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سيگاري</a:t>
                </a:r>
                <a:endParaRPr lang="en-US">
                  <a:cs typeface="B Mitra" panose="00000400000000000000" pitchFamily="2" charset="-78"/>
                </a:endParaRPr>
              </a:p>
            </p:txBody>
          </p:sp>
        </p:grpSp>
        <p:grpSp>
          <p:nvGrpSpPr>
            <p:cNvPr id="4" name="Group 12"/>
            <p:cNvGrpSpPr>
              <a:grpSpLocks/>
            </p:cNvGrpSpPr>
            <p:nvPr/>
          </p:nvGrpSpPr>
          <p:grpSpPr bwMode="auto">
            <a:xfrm>
              <a:off x="1776" y="1008"/>
              <a:ext cx="960" cy="2400"/>
              <a:chOff x="1728" y="1008"/>
              <a:chExt cx="960" cy="2400"/>
            </a:xfrm>
          </p:grpSpPr>
          <p:sp>
            <p:nvSpPr>
              <p:cNvPr id="15369" name="Rectangle 9"/>
              <p:cNvSpPr>
                <a:spLocks noChangeArrowheads="1"/>
              </p:cNvSpPr>
              <p:nvPr/>
            </p:nvSpPr>
            <p:spPr bwMode="auto">
              <a:xfrm>
                <a:off x="1728" y="2688"/>
                <a:ext cx="960" cy="720"/>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35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70" name="Rectangle 10"/>
              <p:cNvSpPr>
                <a:spLocks noChangeArrowheads="1"/>
              </p:cNvSpPr>
              <p:nvPr/>
            </p:nvSpPr>
            <p:spPr bwMode="auto">
              <a:xfrm>
                <a:off x="1728" y="1344"/>
                <a:ext cx="960" cy="1344"/>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65</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71" name="Rectangle 11"/>
              <p:cNvSpPr>
                <a:spLocks noChangeArrowheads="1"/>
              </p:cNvSpPr>
              <p:nvPr/>
            </p:nvSpPr>
            <p:spPr bwMode="auto">
              <a:xfrm>
                <a:off x="1872"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غير سيگاري</a:t>
                </a:r>
                <a:endParaRPr lang="en-US">
                  <a:cs typeface="B Mitra" panose="00000400000000000000" pitchFamily="2" charset="-78"/>
                </a:endParaRPr>
              </a:p>
            </p:txBody>
          </p:sp>
        </p:grpSp>
        <p:sp>
          <p:nvSpPr>
            <p:cNvPr id="15373" name="Oval 13"/>
            <p:cNvSpPr>
              <a:spLocks noChangeArrowheads="1"/>
            </p:cNvSpPr>
            <p:nvPr/>
          </p:nvSpPr>
          <p:spPr bwMode="auto">
            <a:xfrm>
              <a:off x="816" y="3552"/>
              <a:ext cx="1872" cy="480"/>
            </a:xfrm>
            <a:prstGeom prst="ellipse">
              <a:avLst/>
            </a:prstGeom>
            <a:gradFill rotWithShape="1">
              <a:gsLst>
                <a:gs pos="0">
                  <a:srgbClr val="99FF99"/>
                </a:gs>
                <a:gs pos="100000">
                  <a:srgbClr val="99FF99">
                    <a:gamma/>
                    <a:shade val="6275"/>
                    <a:invGamma/>
                  </a:srgbClr>
                </a:gs>
              </a:gsLst>
              <a:path path="shape">
                <a:fillToRect l="50000" t="50000" r="50000" b="50000"/>
              </a:path>
            </a:gradFill>
            <a:ln w="9525">
              <a:solidFill>
                <a:schemeClr val="tx1"/>
              </a:solidFill>
              <a:round/>
              <a:headEnd/>
              <a:tailEnd/>
            </a:ln>
            <a:effectLst/>
          </p:spPr>
          <p:txBody>
            <a:bodyPr wrap="none" anchor="ctr"/>
            <a:lstStyle/>
            <a:p>
              <a:pPr algn="ctr"/>
              <a:r>
                <a:rPr lang="en-US" sz="3200" b="1">
                  <a:solidFill>
                    <a:srgbClr val="006600"/>
                  </a:solidFill>
                  <a:effectLst>
                    <a:outerShdw blurRad="38100" dist="38100" dir="2700000" algn="tl">
                      <a:srgbClr val="000000"/>
                    </a:outerShdw>
                  </a:effectLst>
                  <a:cs typeface="B Mitra" panose="00000400000000000000" pitchFamily="2" charset="-78"/>
                </a:rPr>
                <a:t>RR=2</a:t>
              </a:r>
            </a:p>
          </p:txBody>
        </p:sp>
      </p:grpSp>
    </p:spTree>
  </p:cSld>
  <p:clrMapOvr>
    <a:masterClrMapping/>
  </p:clrMapOvr>
  <p:transition advTm="54768"/>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a-IR" dirty="0"/>
              <a:t>مخدوش‌كنندگي</a:t>
            </a:r>
            <a:endParaRPr lang="en-US" dirty="0"/>
          </a:p>
        </p:txBody>
      </p:sp>
      <p:grpSp>
        <p:nvGrpSpPr>
          <p:cNvPr id="2" name="Group 14"/>
          <p:cNvGrpSpPr>
            <a:grpSpLocks/>
          </p:cNvGrpSpPr>
          <p:nvPr/>
        </p:nvGrpSpPr>
        <p:grpSpPr bwMode="auto">
          <a:xfrm>
            <a:off x="1676400" y="1524000"/>
            <a:ext cx="3276600" cy="4800600"/>
            <a:chOff x="672" y="1008"/>
            <a:chExt cx="2064" cy="3024"/>
          </a:xfrm>
        </p:grpSpPr>
        <p:grpSp>
          <p:nvGrpSpPr>
            <p:cNvPr id="3" name="Group 7"/>
            <p:cNvGrpSpPr>
              <a:grpSpLocks/>
            </p:cNvGrpSpPr>
            <p:nvPr/>
          </p:nvGrpSpPr>
          <p:grpSpPr bwMode="auto">
            <a:xfrm>
              <a:off x="672" y="1008"/>
              <a:ext cx="960" cy="2400"/>
              <a:chOff x="672" y="1008"/>
              <a:chExt cx="960" cy="2400"/>
            </a:xfrm>
          </p:grpSpPr>
          <p:sp>
            <p:nvSpPr>
              <p:cNvPr id="15364" name="Rectangle 4"/>
              <p:cNvSpPr>
                <a:spLocks noChangeArrowheads="1"/>
              </p:cNvSpPr>
              <p:nvPr/>
            </p:nvSpPr>
            <p:spPr bwMode="auto">
              <a:xfrm>
                <a:off x="672" y="2064"/>
                <a:ext cx="960" cy="1344"/>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70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65" name="Rectangle 5"/>
              <p:cNvSpPr>
                <a:spLocks noChangeArrowheads="1"/>
              </p:cNvSpPr>
              <p:nvPr/>
            </p:nvSpPr>
            <p:spPr bwMode="auto">
              <a:xfrm>
                <a:off x="672" y="1344"/>
                <a:ext cx="960" cy="720"/>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30</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66" name="Rectangle 6"/>
              <p:cNvSpPr>
                <a:spLocks noChangeArrowheads="1"/>
              </p:cNvSpPr>
              <p:nvPr/>
            </p:nvSpPr>
            <p:spPr bwMode="auto">
              <a:xfrm>
                <a:off x="816"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سيگاري</a:t>
                </a:r>
                <a:endParaRPr lang="en-US">
                  <a:cs typeface="B Mitra" panose="00000400000000000000" pitchFamily="2" charset="-78"/>
                </a:endParaRPr>
              </a:p>
            </p:txBody>
          </p:sp>
        </p:grpSp>
        <p:grpSp>
          <p:nvGrpSpPr>
            <p:cNvPr id="4" name="Group 12"/>
            <p:cNvGrpSpPr>
              <a:grpSpLocks/>
            </p:cNvGrpSpPr>
            <p:nvPr/>
          </p:nvGrpSpPr>
          <p:grpSpPr bwMode="auto">
            <a:xfrm>
              <a:off x="1776" y="1008"/>
              <a:ext cx="960" cy="2400"/>
              <a:chOff x="1728" y="1008"/>
              <a:chExt cx="960" cy="2400"/>
            </a:xfrm>
          </p:grpSpPr>
          <p:sp>
            <p:nvSpPr>
              <p:cNvPr id="15369" name="Rectangle 9"/>
              <p:cNvSpPr>
                <a:spLocks noChangeArrowheads="1"/>
              </p:cNvSpPr>
              <p:nvPr/>
            </p:nvSpPr>
            <p:spPr bwMode="auto">
              <a:xfrm>
                <a:off x="1728" y="2688"/>
                <a:ext cx="960" cy="720"/>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35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70" name="Rectangle 10"/>
              <p:cNvSpPr>
                <a:spLocks noChangeArrowheads="1"/>
              </p:cNvSpPr>
              <p:nvPr/>
            </p:nvSpPr>
            <p:spPr bwMode="auto">
              <a:xfrm>
                <a:off x="1728" y="1344"/>
                <a:ext cx="960" cy="1344"/>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65</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71" name="Rectangle 11"/>
              <p:cNvSpPr>
                <a:spLocks noChangeArrowheads="1"/>
              </p:cNvSpPr>
              <p:nvPr/>
            </p:nvSpPr>
            <p:spPr bwMode="auto">
              <a:xfrm>
                <a:off x="1872"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غير سيگاري</a:t>
                </a:r>
                <a:endParaRPr lang="en-US">
                  <a:cs typeface="B Mitra" panose="00000400000000000000" pitchFamily="2" charset="-78"/>
                </a:endParaRPr>
              </a:p>
            </p:txBody>
          </p:sp>
        </p:grpSp>
        <p:sp>
          <p:nvSpPr>
            <p:cNvPr id="15373" name="Oval 13"/>
            <p:cNvSpPr>
              <a:spLocks noChangeArrowheads="1"/>
            </p:cNvSpPr>
            <p:nvPr/>
          </p:nvSpPr>
          <p:spPr bwMode="auto">
            <a:xfrm>
              <a:off x="816" y="3552"/>
              <a:ext cx="1872" cy="480"/>
            </a:xfrm>
            <a:prstGeom prst="ellipse">
              <a:avLst/>
            </a:prstGeom>
            <a:gradFill rotWithShape="1">
              <a:gsLst>
                <a:gs pos="0">
                  <a:srgbClr val="99FF99"/>
                </a:gs>
                <a:gs pos="100000">
                  <a:srgbClr val="99FF99">
                    <a:gamma/>
                    <a:shade val="6275"/>
                    <a:invGamma/>
                  </a:srgbClr>
                </a:gs>
              </a:gsLst>
              <a:path path="shape">
                <a:fillToRect l="50000" t="50000" r="50000" b="50000"/>
              </a:path>
            </a:gradFill>
            <a:ln w="9525">
              <a:solidFill>
                <a:schemeClr val="tx1"/>
              </a:solidFill>
              <a:round/>
              <a:headEnd/>
              <a:tailEnd/>
            </a:ln>
            <a:effectLst/>
          </p:spPr>
          <p:txBody>
            <a:bodyPr wrap="none" anchor="ctr"/>
            <a:lstStyle/>
            <a:p>
              <a:pPr algn="ctr"/>
              <a:r>
                <a:rPr lang="en-US" sz="3200" b="1">
                  <a:solidFill>
                    <a:srgbClr val="006600"/>
                  </a:solidFill>
                  <a:effectLst>
                    <a:outerShdw blurRad="38100" dist="38100" dir="2700000" algn="tl">
                      <a:srgbClr val="000000"/>
                    </a:outerShdw>
                  </a:effectLst>
                  <a:cs typeface="B Mitra" panose="00000400000000000000" pitchFamily="2" charset="-78"/>
                </a:rPr>
                <a:t>RR=2</a:t>
              </a:r>
            </a:p>
          </p:txBody>
        </p:sp>
      </p:grpSp>
      <p:grpSp>
        <p:nvGrpSpPr>
          <p:cNvPr id="5" name="Group 25"/>
          <p:cNvGrpSpPr>
            <a:grpSpLocks/>
          </p:cNvGrpSpPr>
          <p:nvPr/>
        </p:nvGrpSpPr>
        <p:grpSpPr bwMode="auto">
          <a:xfrm>
            <a:off x="7315200" y="1600200"/>
            <a:ext cx="3276600" cy="4800600"/>
            <a:chOff x="3264" y="1008"/>
            <a:chExt cx="2064" cy="3024"/>
          </a:xfrm>
        </p:grpSpPr>
        <p:sp>
          <p:nvSpPr>
            <p:cNvPr id="15377" name="Rectangle 17"/>
            <p:cNvSpPr>
              <a:spLocks noChangeArrowheads="1"/>
            </p:cNvSpPr>
            <p:nvPr/>
          </p:nvSpPr>
          <p:spPr bwMode="auto">
            <a:xfrm>
              <a:off x="3264" y="1776"/>
              <a:ext cx="960" cy="1632"/>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80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78" name="Rectangle 18"/>
            <p:cNvSpPr>
              <a:spLocks noChangeArrowheads="1"/>
            </p:cNvSpPr>
            <p:nvPr/>
          </p:nvSpPr>
          <p:spPr bwMode="auto">
            <a:xfrm>
              <a:off x="3264" y="1344"/>
              <a:ext cx="960" cy="432"/>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20</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79" name="Rectangle 19"/>
            <p:cNvSpPr>
              <a:spLocks noChangeArrowheads="1"/>
            </p:cNvSpPr>
            <p:nvPr/>
          </p:nvSpPr>
          <p:spPr bwMode="auto">
            <a:xfrm>
              <a:off x="3408"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معتاد</a:t>
              </a:r>
              <a:endParaRPr lang="en-US">
                <a:cs typeface="B Mitra" panose="00000400000000000000" pitchFamily="2" charset="-78"/>
              </a:endParaRPr>
            </a:p>
          </p:txBody>
        </p:sp>
        <p:sp>
          <p:nvSpPr>
            <p:cNvPr id="15381" name="Rectangle 21"/>
            <p:cNvSpPr>
              <a:spLocks noChangeArrowheads="1"/>
            </p:cNvSpPr>
            <p:nvPr/>
          </p:nvSpPr>
          <p:spPr bwMode="auto">
            <a:xfrm>
              <a:off x="4368" y="2880"/>
              <a:ext cx="960" cy="528"/>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20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82" name="Rectangle 22"/>
            <p:cNvSpPr>
              <a:spLocks noChangeArrowheads="1"/>
            </p:cNvSpPr>
            <p:nvPr/>
          </p:nvSpPr>
          <p:spPr bwMode="auto">
            <a:xfrm>
              <a:off x="4368" y="1344"/>
              <a:ext cx="960" cy="1536"/>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80</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83" name="Rectangle 23"/>
            <p:cNvSpPr>
              <a:spLocks noChangeArrowheads="1"/>
            </p:cNvSpPr>
            <p:nvPr/>
          </p:nvSpPr>
          <p:spPr bwMode="auto">
            <a:xfrm>
              <a:off x="4512"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غير معتاد</a:t>
              </a:r>
              <a:endParaRPr lang="en-US">
                <a:cs typeface="B Mitra" panose="00000400000000000000" pitchFamily="2" charset="-78"/>
              </a:endParaRPr>
            </a:p>
          </p:txBody>
        </p:sp>
        <p:sp>
          <p:nvSpPr>
            <p:cNvPr id="15384" name="Oval 24"/>
            <p:cNvSpPr>
              <a:spLocks noChangeArrowheads="1"/>
            </p:cNvSpPr>
            <p:nvPr/>
          </p:nvSpPr>
          <p:spPr bwMode="auto">
            <a:xfrm>
              <a:off x="3408" y="3552"/>
              <a:ext cx="1872" cy="480"/>
            </a:xfrm>
            <a:prstGeom prst="ellipse">
              <a:avLst/>
            </a:prstGeom>
            <a:gradFill rotWithShape="1">
              <a:gsLst>
                <a:gs pos="0">
                  <a:srgbClr val="99FF99"/>
                </a:gs>
                <a:gs pos="100000">
                  <a:srgbClr val="99FF99">
                    <a:gamma/>
                    <a:shade val="6275"/>
                    <a:invGamma/>
                  </a:srgbClr>
                </a:gs>
              </a:gsLst>
              <a:path path="shape">
                <a:fillToRect l="50000" t="50000" r="50000" b="50000"/>
              </a:path>
            </a:gradFill>
            <a:ln w="9525">
              <a:solidFill>
                <a:schemeClr val="tx1"/>
              </a:solidFill>
              <a:round/>
              <a:headEnd/>
              <a:tailEnd/>
            </a:ln>
            <a:effectLst/>
          </p:spPr>
          <p:txBody>
            <a:bodyPr wrap="none" anchor="ctr"/>
            <a:lstStyle/>
            <a:p>
              <a:pPr algn="ctr"/>
              <a:r>
                <a:rPr lang="en-US" sz="3200" b="1">
                  <a:solidFill>
                    <a:srgbClr val="006600"/>
                  </a:solidFill>
                  <a:effectLst>
                    <a:outerShdw blurRad="38100" dist="38100" dir="2700000" algn="tl">
                      <a:srgbClr val="000000"/>
                    </a:outerShdw>
                  </a:effectLst>
                  <a:cs typeface="B Mitra" panose="00000400000000000000" pitchFamily="2" charset="-78"/>
                </a:rPr>
                <a:t>RR=4</a:t>
              </a:r>
            </a:p>
          </p:txBody>
        </p:sp>
      </p:grpSp>
    </p:spTree>
  </p:cSld>
  <p:clrMapOvr>
    <a:masterClrMapping/>
  </p:clrMapOvr>
  <p:transition advTm="53088"/>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a-IR"/>
              <a:t>مخدوش كنندگي</a:t>
            </a:r>
            <a:endParaRPr lang="en-US"/>
          </a:p>
        </p:txBody>
      </p:sp>
      <p:grpSp>
        <p:nvGrpSpPr>
          <p:cNvPr id="2" name="Group 14"/>
          <p:cNvGrpSpPr>
            <a:grpSpLocks/>
          </p:cNvGrpSpPr>
          <p:nvPr/>
        </p:nvGrpSpPr>
        <p:grpSpPr bwMode="auto">
          <a:xfrm>
            <a:off x="1676400" y="1524000"/>
            <a:ext cx="3276600" cy="4800600"/>
            <a:chOff x="672" y="1008"/>
            <a:chExt cx="2064" cy="3024"/>
          </a:xfrm>
        </p:grpSpPr>
        <p:grpSp>
          <p:nvGrpSpPr>
            <p:cNvPr id="3" name="Group 7"/>
            <p:cNvGrpSpPr>
              <a:grpSpLocks/>
            </p:cNvGrpSpPr>
            <p:nvPr/>
          </p:nvGrpSpPr>
          <p:grpSpPr bwMode="auto">
            <a:xfrm>
              <a:off x="672" y="1008"/>
              <a:ext cx="960" cy="2400"/>
              <a:chOff x="672" y="1008"/>
              <a:chExt cx="960" cy="2400"/>
            </a:xfrm>
          </p:grpSpPr>
          <p:sp>
            <p:nvSpPr>
              <p:cNvPr id="15364" name="Rectangle 4"/>
              <p:cNvSpPr>
                <a:spLocks noChangeArrowheads="1"/>
              </p:cNvSpPr>
              <p:nvPr/>
            </p:nvSpPr>
            <p:spPr bwMode="auto">
              <a:xfrm>
                <a:off x="672" y="2064"/>
                <a:ext cx="960" cy="1344"/>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70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65" name="Rectangle 5"/>
              <p:cNvSpPr>
                <a:spLocks noChangeArrowheads="1"/>
              </p:cNvSpPr>
              <p:nvPr/>
            </p:nvSpPr>
            <p:spPr bwMode="auto">
              <a:xfrm>
                <a:off x="672" y="1344"/>
                <a:ext cx="960" cy="720"/>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30</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66" name="Rectangle 6"/>
              <p:cNvSpPr>
                <a:spLocks noChangeArrowheads="1"/>
              </p:cNvSpPr>
              <p:nvPr/>
            </p:nvSpPr>
            <p:spPr bwMode="auto">
              <a:xfrm>
                <a:off x="816"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سيگاري</a:t>
                </a:r>
                <a:endParaRPr lang="en-US">
                  <a:cs typeface="B Mitra" panose="00000400000000000000" pitchFamily="2" charset="-78"/>
                </a:endParaRPr>
              </a:p>
            </p:txBody>
          </p:sp>
        </p:grpSp>
        <p:grpSp>
          <p:nvGrpSpPr>
            <p:cNvPr id="4" name="Group 12"/>
            <p:cNvGrpSpPr>
              <a:grpSpLocks/>
            </p:cNvGrpSpPr>
            <p:nvPr/>
          </p:nvGrpSpPr>
          <p:grpSpPr bwMode="auto">
            <a:xfrm>
              <a:off x="1776" y="1008"/>
              <a:ext cx="960" cy="2400"/>
              <a:chOff x="1728" y="1008"/>
              <a:chExt cx="960" cy="2400"/>
            </a:xfrm>
          </p:grpSpPr>
          <p:sp>
            <p:nvSpPr>
              <p:cNvPr id="15369" name="Rectangle 9"/>
              <p:cNvSpPr>
                <a:spLocks noChangeArrowheads="1"/>
              </p:cNvSpPr>
              <p:nvPr/>
            </p:nvSpPr>
            <p:spPr bwMode="auto">
              <a:xfrm>
                <a:off x="1728" y="2688"/>
                <a:ext cx="960" cy="720"/>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35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70" name="Rectangle 10"/>
              <p:cNvSpPr>
                <a:spLocks noChangeArrowheads="1"/>
              </p:cNvSpPr>
              <p:nvPr/>
            </p:nvSpPr>
            <p:spPr bwMode="auto">
              <a:xfrm>
                <a:off x="1728" y="1344"/>
                <a:ext cx="960" cy="1344"/>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65</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71" name="Rectangle 11"/>
              <p:cNvSpPr>
                <a:spLocks noChangeArrowheads="1"/>
              </p:cNvSpPr>
              <p:nvPr/>
            </p:nvSpPr>
            <p:spPr bwMode="auto">
              <a:xfrm>
                <a:off x="1872"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غير سيگاري</a:t>
                </a:r>
                <a:endParaRPr lang="en-US">
                  <a:cs typeface="B Mitra" panose="00000400000000000000" pitchFamily="2" charset="-78"/>
                </a:endParaRPr>
              </a:p>
            </p:txBody>
          </p:sp>
        </p:grpSp>
        <p:sp>
          <p:nvSpPr>
            <p:cNvPr id="15373" name="Oval 13"/>
            <p:cNvSpPr>
              <a:spLocks noChangeArrowheads="1"/>
            </p:cNvSpPr>
            <p:nvPr/>
          </p:nvSpPr>
          <p:spPr bwMode="auto">
            <a:xfrm>
              <a:off x="816" y="3552"/>
              <a:ext cx="1872" cy="480"/>
            </a:xfrm>
            <a:prstGeom prst="ellipse">
              <a:avLst/>
            </a:prstGeom>
            <a:gradFill rotWithShape="1">
              <a:gsLst>
                <a:gs pos="0">
                  <a:srgbClr val="99FF99"/>
                </a:gs>
                <a:gs pos="100000">
                  <a:srgbClr val="99FF99">
                    <a:gamma/>
                    <a:shade val="6275"/>
                    <a:invGamma/>
                  </a:srgbClr>
                </a:gs>
              </a:gsLst>
              <a:path path="shape">
                <a:fillToRect l="50000" t="50000" r="50000" b="50000"/>
              </a:path>
            </a:gradFill>
            <a:ln w="9525">
              <a:solidFill>
                <a:schemeClr val="tx1"/>
              </a:solidFill>
              <a:round/>
              <a:headEnd/>
              <a:tailEnd/>
            </a:ln>
            <a:effectLst/>
          </p:spPr>
          <p:txBody>
            <a:bodyPr wrap="none" anchor="ctr"/>
            <a:lstStyle/>
            <a:p>
              <a:pPr algn="ctr"/>
              <a:r>
                <a:rPr lang="en-US" sz="3200" b="1">
                  <a:solidFill>
                    <a:srgbClr val="006600"/>
                  </a:solidFill>
                  <a:effectLst>
                    <a:outerShdw blurRad="38100" dist="38100" dir="2700000" algn="tl">
                      <a:srgbClr val="000000"/>
                    </a:outerShdw>
                  </a:effectLst>
                  <a:cs typeface="B Mitra" panose="00000400000000000000" pitchFamily="2" charset="-78"/>
                </a:rPr>
                <a:t>RR=2</a:t>
              </a:r>
            </a:p>
          </p:txBody>
        </p:sp>
      </p:grpSp>
      <p:grpSp>
        <p:nvGrpSpPr>
          <p:cNvPr id="5" name="Group 25"/>
          <p:cNvGrpSpPr>
            <a:grpSpLocks/>
          </p:cNvGrpSpPr>
          <p:nvPr/>
        </p:nvGrpSpPr>
        <p:grpSpPr bwMode="auto">
          <a:xfrm>
            <a:off x="7315200" y="1600200"/>
            <a:ext cx="3276600" cy="4800600"/>
            <a:chOff x="3264" y="1008"/>
            <a:chExt cx="2064" cy="3024"/>
          </a:xfrm>
        </p:grpSpPr>
        <p:sp>
          <p:nvSpPr>
            <p:cNvPr id="15377" name="Rectangle 17"/>
            <p:cNvSpPr>
              <a:spLocks noChangeArrowheads="1"/>
            </p:cNvSpPr>
            <p:nvPr/>
          </p:nvSpPr>
          <p:spPr bwMode="auto">
            <a:xfrm>
              <a:off x="3264" y="1776"/>
              <a:ext cx="960" cy="1632"/>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80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78" name="Rectangle 18"/>
            <p:cNvSpPr>
              <a:spLocks noChangeArrowheads="1"/>
            </p:cNvSpPr>
            <p:nvPr/>
          </p:nvSpPr>
          <p:spPr bwMode="auto">
            <a:xfrm>
              <a:off x="3264" y="1344"/>
              <a:ext cx="960" cy="432"/>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20</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79" name="Rectangle 19"/>
            <p:cNvSpPr>
              <a:spLocks noChangeArrowheads="1"/>
            </p:cNvSpPr>
            <p:nvPr/>
          </p:nvSpPr>
          <p:spPr bwMode="auto">
            <a:xfrm>
              <a:off x="3408"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معتاد</a:t>
              </a:r>
              <a:endParaRPr lang="en-US">
                <a:cs typeface="B Mitra" panose="00000400000000000000" pitchFamily="2" charset="-78"/>
              </a:endParaRPr>
            </a:p>
          </p:txBody>
        </p:sp>
        <p:sp>
          <p:nvSpPr>
            <p:cNvPr id="15381" name="Rectangle 21"/>
            <p:cNvSpPr>
              <a:spLocks noChangeArrowheads="1"/>
            </p:cNvSpPr>
            <p:nvPr/>
          </p:nvSpPr>
          <p:spPr bwMode="auto">
            <a:xfrm>
              <a:off x="4368" y="2880"/>
              <a:ext cx="960" cy="528"/>
            </a:xfrm>
            <a:prstGeom prst="rect">
              <a:avLst/>
            </a:prstGeom>
            <a:solidFill>
              <a:srgbClr val="FF0000"/>
            </a:solidFill>
            <a:ln w="9525">
              <a:solidFill>
                <a:schemeClr val="tx1"/>
              </a:solidFill>
              <a:miter lim="800000"/>
              <a:headEnd/>
              <a:tailEnd/>
            </a:ln>
            <a:effectLst/>
          </p:spPr>
          <p:txBody>
            <a:bodyPr wrap="none" anchor="ctr"/>
            <a:lstStyle/>
            <a:p>
              <a:pPr algn="ctr"/>
              <a:r>
                <a:rPr lang="fa-IR" sz="2400" b="1">
                  <a:effectLst>
                    <a:outerShdw blurRad="38100" dist="38100" dir="2700000" algn="tl">
                      <a:srgbClr val="000000"/>
                    </a:outerShdw>
                  </a:effectLst>
                  <a:cs typeface="B Mitra" panose="00000400000000000000" pitchFamily="2" charset="-78"/>
                </a:rPr>
                <a:t>20 </a:t>
              </a:r>
            </a:p>
            <a:p>
              <a:pPr algn="ctr"/>
              <a:r>
                <a:rPr lang="fa-IR" sz="2400" b="1">
                  <a:effectLst>
                    <a:outerShdw blurRad="38100" dist="38100" dir="2700000" algn="tl">
                      <a:srgbClr val="000000"/>
                    </a:outerShdw>
                  </a:effectLst>
                  <a:cs typeface="B Mitra" panose="00000400000000000000" pitchFamily="2" charset="-78"/>
                </a:rPr>
                <a:t>مبتلا</a:t>
              </a:r>
              <a:endParaRPr lang="en-US" sz="2400" b="1">
                <a:effectLst>
                  <a:outerShdw blurRad="38100" dist="38100" dir="2700000" algn="tl">
                    <a:srgbClr val="000000"/>
                  </a:outerShdw>
                </a:effectLst>
                <a:cs typeface="B Mitra" panose="00000400000000000000" pitchFamily="2" charset="-78"/>
              </a:endParaRPr>
            </a:p>
          </p:txBody>
        </p:sp>
        <p:sp>
          <p:nvSpPr>
            <p:cNvPr id="15382" name="Rectangle 22"/>
            <p:cNvSpPr>
              <a:spLocks noChangeArrowheads="1"/>
            </p:cNvSpPr>
            <p:nvPr/>
          </p:nvSpPr>
          <p:spPr bwMode="auto">
            <a:xfrm>
              <a:off x="4368" y="1344"/>
              <a:ext cx="960" cy="1536"/>
            </a:xfrm>
            <a:prstGeom prst="rect">
              <a:avLst/>
            </a:prstGeom>
            <a:solidFill>
              <a:srgbClr val="00FF00"/>
            </a:solidFill>
            <a:ln w="9525">
              <a:solidFill>
                <a:schemeClr val="tx1"/>
              </a:solidFill>
              <a:miter lim="800000"/>
              <a:headEnd/>
              <a:tailEnd/>
            </a:ln>
            <a:effectLst/>
          </p:spPr>
          <p:txBody>
            <a:bodyPr wrap="none" anchor="ctr"/>
            <a:lstStyle/>
            <a:p>
              <a:pPr algn="ctr"/>
              <a:r>
                <a:rPr lang="fa-IR" b="1">
                  <a:solidFill>
                    <a:schemeClr val="accent1"/>
                  </a:solidFill>
                  <a:effectLst>
                    <a:outerShdw blurRad="38100" dist="38100" dir="2700000" algn="tl">
                      <a:srgbClr val="000000"/>
                    </a:outerShdw>
                  </a:effectLst>
                  <a:cs typeface="B Mitra" panose="00000400000000000000" pitchFamily="2" charset="-78"/>
                </a:rPr>
                <a:t>80</a:t>
              </a:r>
            </a:p>
            <a:p>
              <a:pPr algn="ctr"/>
              <a:r>
                <a:rPr lang="fa-IR" b="1">
                  <a:solidFill>
                    <a:schemeClr val="accent1"/>
                  </a:solidFill>
                  <a:effectLst>
                    <a:outerShdw blurRad="38100" dist="38100" dir="2700000" algn="tl">
                      <a:srgbClr val="000000"/>
                    </a:outerShdw>
                  </a:effectLst>
                  <a:cs typeface="B Mitra" panose="00000400000000000000" pitchFamily="2" charset="-78"/>
                </a:rPr>
                <a:t>غير مبتلا</a:t>
              </a:r>
              <a:endParaRPr lang="en-US" b="1">
                <a:solidFill>
                  <a:schemeClr val="accent1"/>
                </a:solidFill>
                <a:effectLst>
                  <a:outerShdw blurRad="38100" dist="38100" dir="2700000" algn="tl">
                    <a:srgbClr val="000000"/>
                  </a:outerShdw>
                </a:effectLst>
                <a:cs typeface="B Mitra" panose="00000400000000000000" pitchFamily="2" charset="-78"/>
              </a:endParaRPr>
            </a:p>
          </p:txBody>
        </p:sp>
        <p:sp>
          <p:nvSpPr>
            <p:cNvPr id="15383" name="Rectangle 23"/>
            <p:cNvSpPr>
              <a:spLocks noChangeArrowheads="1"/>
            </p:cNvSpPr>
            <p:nvPr/>
          </p:nvSpPr>
          <p:spPr bwMode="auto">
            <a:xfrm>
              <a:off x="4512" y="1008"/>
              <a:ext cx="672" cy="240"/>
            </a:xfrm>
            <a:prstGeom prst="rect">
              <a:avLst/>
            </a:prstGeom>
            <a:solidFill>
              <a:schemeClr val="accent1"/>
            </a:solidFill>
            <a:ln w="9525">
              <a:solidFill>
                <a:schemeClr val="tx1"/>
              </a:solidFill>
              <a:miter lim="800000"/>
              <a:headEnd/>
              <a:tailEnd/>
            </a:ln>
            <a:effectLst/>
          </p:spPr>
          <p:txBody>
            <a:bodyPr wrap="none" anchor="ctr"/>
            <a:lstStyle/>
            <a:p>
              <a:pPr algn="ctr"/>
              <a:r>
                <a:rPr lang="fa-IR">
                  <a:cs typeface="B Mitra" panose="00000400000000000000" pitchFamily="2" charset="-78"/>
                </a:rPr>
                <a:t>غير معتاد</a:t>
              </a:r>
              <a:endParaRPr lang="en-US">
                <a:cs typeface="B Mitra" panose="00000400000000000000" pitchFamily="2" charset="-78"/>
              </a:endParaRPr>
            </a:p>
          </p:txBody>
        </p:sp>
        <p:sp>
          <p:nvSpPr>
            <p:cNvPr id="15384" name="Oval 24"/>
            <p:cNvSpPr>
              <a:spLocks noChangeArrowheads="1"/>
            </p:cNvSpPr>
            <p:nvPr/>
          </p:nvSpPr>
          <p:spPr bwMode="auto">
            <a:xfrm>
              <a:off x="3408" y="3552"/>
              <a:ext cx="1872" cy="480"/>
            </a:xfrm>
            <a:prstGeom prst="ellipse">
              <a:avLst/>
            </a:prstGeom>
            <a:gradFill rotWithShape="1">
              <a:gsLst>
                <a:gs pos="0">
                  <a:srgbClr val="99FF99"/>
                </a:gs>
                <a:gs pos="100000">
                  <a:srgbClr val="99FF99">
                    <a:gamma/>
                    <a:shade val="6275"/>
                    <a:invGamma/>
                  </a:srgbClr>
                </a:gs>
              </a:gsLst>
              <a:path path="shape">
                <a:fillToRect l="50000" t="50000" r="50000" b="50000"/>
              </a:path>
            </a:gradFill>
            <a:ln w="9525">
              <a:solidFill>
                <a:schemeClr val="tx1"/>
              </a:solidFill>
              <a:round/>
              <a:headEnd/>
              <a:tailEnd/>
            </a:ln>
            <a:effectLst/>
          </p:spPr>
          <p:txBody>
            <a:bodyPr wrap="none" anchor="ctr"/>
            <a:lstStyle/>
            <a:p>
              <a:pPr algn="ctr"/>
              <a:r>
                <a:rPr lang="en-US" sz="3200" b="1">
                  <a:solidFill>
                    <a:srgbClr val="006600"/>
                  </a:solidFill>
                  <a:effectLst>
                    <a:outerShdw blurRad="38100" dist="38100" dir="2700000" algn="tl">
                      <a:srgbClr val="000000"/>
                    </a:outerShdw>
                  </a:effectLst>
                  <a:cs typeface="B Mitra" panose="00000400000000000000" pitchFamily="2" charset="-78"/>
                </a:rPr>
                <a:t>RR=4</a:t>
              </a:r>
            </a:p>
          </p:txBody>
        </p:sp>
      </p:grpSp>
      <p:sp>
        <p:nvSpPr>
          <p:cNvPr id="15386" name="AutoShape 26"/>
          <p:cNvSpPr>
            <a:spLocks noChangeArrowheads="1"/>
          </p:cNvSpPr>
          <p:nvPr/>
        </p:nvSpPr>
        <p:spPr bwMode="auto">
          <a:xfrm>
            <a:off x="3886200" y="1981200"/>
            <a:ext cx="4724400" cy="3657600"/>
          </a:xfrm>
          <a:prstGeom prst="irregularSeal2">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miter lim="800000"/>
            <a:headEnd/>
            <a:tailEnd/>
          </a:ln>
          <a:effectLst/>
        </p:spPr>
        <p:txBody>
          <a:bodyPr anchor="ctr"/>
          <a:lstStyle/>
          <a:p>
            <a:pPr algn="ctr"/>
            <a:r>
              <a:rPr lang="fa-IR" sz="3600" b="1">
                <a:effectLst>
                  <a:outerShdw blurRad="38100" dist="38100" dir="2700000" algn="tl">
                    <a:srgbClr val="000000"/>
                  </a:outerShdw>
                </a:effectLst>
                <a:cs typeface="B Mitra" panose="00000400000000000000" pitchFamily="2" charset="-78"/>
              </a:rPr>
              <a:t>پس سيگار خطر را چند برابر ميكند؟</a:t>
            </a:r>
            <a:endParaRPr lang="en-US" sz="3600" b="1">
              <a:effectLst>
                <a:outerShdw blurRad="38100" dist="38100" dir="2700000" algn="tl">
                  <a:srgbClr val="000000"/>
                </a:outerShdw>
              </a:effectLst>
              <a:cs typeface="B Mitra" panose="00000400000000000000" pitchFamily="2" charset="-78"/>
            </a:endParaRPr>
          </a:p>
        </p:txBody>
      </p:sp>
    </p:spTree>
  </p:cSld>
  <p:clrMapOvr>
    <a:masterClrMapping/>
  </p:clrMapOvr>
  <p:transition advTm="48336"/>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a-IR" dirty="0"/>
              <a:t>مخدوش كنندگي: </a:t>
            </a:r>
            <a:r>
              <a:rPr lang="fa-IR" sz="3200" dirty="0"/>
              <a:t>رابطه متغير مستقل و وابسته را به هم مي‌زنند</a:t>
            </a:r>
            <a:endParaRPr lang="en-US" dirty="0"/>
          </a:p>
        </p:txBody>
      </p:sp>
      <p:grpSp>
        <p:nvGrpSpPr>
          <p:cNvPr id="2" name="Group 11"/>
          <p:cNvGrpSpPr>
            <a:grpSpLocks/>
          </p:cNvGrpSpPr>
          <p:nvPr/>
        </p:nvGrpSpPr>
        <p:grpSpPr bwMode="auto">
          <a:xfrm>
            <a:off x="2819401" y="2057400"/>
            <a:ext cx="6386513" cy="1066800"/>
            <a:chOff x="1316" y="1776"/>
            <a:chExt cx="4023" cy="672"/>
          </a:xfrm>
        </p:grpSpPr>
        <p:sp>
          <p:nvSpPr>
            <p:cNvPr id="16388" name="Line 4"/>
            <p:cNvSpPr>
              <a:spLocks noChangeShapeType="1"/>
            </p:cNvSpPr>
            <p:nvPr/>
          </p:nvSpPr>
          <p:spPr bwMode="auto">
            <a:xfrm>
              <a:off x="1968" y="1968"/>
              <a:ext cx="2064" cy="0"/>
            </a:xfrm>
            <a:prstGeom prst="line">
              <a:avLst/>
            </a:prstGeom>
            <a:noFill/>
            <a:ln w="76200">
              <a:solidFill>
                <a:schemeClr val="tx1"/>
              </a:solidFill>
              <a:round/>
              <a:headEnd/>
              <a:tailEnd type="stealth" w="med" len="med"/>
            </a:ln>
            <a:effectLst/>
          </p:spPr>
          <p:txBody>
            <a:bodyPr/>
            <a:lstStyle/>
            <a:p>
              <a:endParaRPr lang="en-US"/>
            </a:p>
          </p:txBody>
        </p:sp>
        <p:sp>
          <p:nvSpPr>
            <p:cNvPr id="16391" name="Text Box 7"/>
            <p:cNvSpPr txBox="1">
              <a:spLocks noChangeArrowheads="1"/>
            </p:cNvSpPr>
            <p:nvPr/>
          </p:nvSpPr>
          <p:spPr bwMode="auto">
            <a:xfrm>
              <a:off x="1316" y="1802"/>
              <a:ext cx="652" cy="365"/>
            </a:xfrm>
            <a:prstGeom prst="rect">
              <a:avLst/>
            </a:prstGeom>
            <a:noFill/>
            <a:ln w="9525">
              <a:noFill/>
              <a:miter lim="800000"/>
              <a:headEnd/>
              <a:tailEnd/>
            </a:ln>
            <a:effectLst/>
          </p:spPr>
          <p:txBody>
            <a:bodyPr wrap="none">
              <a:spAutoFit/>
            </a:bodyPr>
            <a:lstStyle/>
            <a:p>
              <a:r>
                <a:rPr lang="fa-IR" sz="3200" b="1">
                  <a:solidFill>
                    <a:srgbClr val="FF3300"/>
                  </a:solidFill>
                  <a:effectLst>
                    <a:outerShdw blurRad="38100" dist="38100" dir="2700000" algn="tl">
                      <a:srgbClr val="000000"/>
                    </a:outerShdw>
                  </a:effectLst>
                </a:rPr>
                <a:t>سيگار</a:t>
              </a:r>
              <a:endParaRPr lang="en-US" sz="3200" b="1">
                <a:solidFill>
                  <a:srgbClr val="FF3300"/>
                </a:solidFill>
                <a:effectLst>
                  <a:outerShdw blurRad="38100" dist="38100" dir="2700000" algn="tl">
                    <a:srgbClr val="000000"/>
                  </a:outerShdw>
                </a:effectLst>
              </a:endParaRPr>
            </a:p>
          </p:txBody>
        </p:sp>
        <p:sp>
          <p:nvSpPr>
            <p:cNvPr id="16392" name="Text Box 8"/>
            <p:cNvSpPr txBox="1">
              <a:spLocks noChangeArrowheads="1"/>
            </p:cNvSpPr>
            <p:nvPr/>
          </p:nvSpPr>
          <p:spPr bwMode="auto">
            <a:xfrm>
              <a:off x="3984" y="1776"/>
              <a:ext cx="1355" cy="672"/>
            </a:xfrm>
            <a:prstGeom prst="rect">
              <a:avLst/>
            </a:prstGeom>
            <a:noFill/>
            <a:ln w="9525">
              <a:noFill/>
              <a:miter lim="800000"/>
              <a:headEnd/>
              <a:tailEnd/>
            </a:ln>
            <a:effectLst/>
          </p:spPr>
          <p:txBody>
            <a:bodyPr>
              <a:spAutoFit/>
            </a:bodyPr>
            <a:lstStyle/>
            <a:p>
              <a:pPr algn="ctr"/>
              <a:r>
                <a:rPr lang="fa-IR" sz="3200" b="1" dirty="0">
                  <a:solidFill>
                    <a:srgbClr val="FF3300"/>
                  </a:solidFill>
                  <a:effectLst>
                    <a:outerShdw blurRad="38100" dist="38100" dir="2700000" algn="tl">
                      <a:srgbClr val="000000"/>
                    </a:outerShdw>
                  </a:effectLst>
                </a:rPr>
                <a:t>بيماري قلبي و عروقي</a:t>
              </a:r>
              <a:endParaRPr lang="en-US" sz="3200" b="1" dirty="0">
                <a:solidFill>
                  <a:srgbClr val="FF3300"/>
                </a:solidFill>
                <a:effectLst>
                  <a:outerShdw blurRad="38100" dist="38100" dir="2700000" algn="tl">
                    <a:srgbClr val="000000"/>
                  </a:outerShdw>
                </a:effectLst>
              </a:endParaRPr>
            </a:p>
          </p:txBody>
        </p:sp>
      </p:grpSp>
      <p:grpSp>
        <p:nvGrpSpPr>
          <p:cNvPr id="3" name="Group 10"/>
          <p:cNvGrpSpPr>
            <a:grpSpLocks/>
          </p:cNvGrpSpPr>
          <p:nvPr/>
        </p:nvGrpSpPr>
        <p:grpSpPr bwMode="auto">
          <a:xfrm>
            <a:off x="3886200" y="2667000"/>
            <a:ext cx="3276600" cy="1417638"/>
            <a:chOff x="1968" y="2064"/>
            <a:chExt cx="2064" cy="893"/>
          </a:xfrm>
        </p:grpSpPr>
        <p:sp>
          <p:nvSpPr>
            <p:cNvPr id="16389" name="Line 5"/>
            <p:cNvSpPr>
              <a:spLocks noChangeShapeType="1"/>
            </p:cNvSpPr>
            <p:nvPr/>
          </p:nvSpPr>
          <p:spPr bwMode="auto">
            <a:xfrm flipV="1">
              <a:off x="3168" y="2064"/>
              <a:ext cx="864" cy="528"/>
            </a:xfrm>
            <a:prstGeom prst="line">
              <a:avLst/>
            </a:prstGeom>
            <a:noFill/>
            <a:ln w="76200">
              <a:solidFill>
                <a:schemeClr val="tx1"/>
              </a:solidFill>
              <a:round/>
              <a:headEnd/>
              <a:tailEnd type="stealth" w="med" len="med"/>
            </a:ln>
            <a:effectLst/>
          </p:spPr>
          <p:txBody>
            <a:bodyPr/>
            <a:lstStyle/>
            <a:p>
              <a:endParaRPr lang="en-US"/>
            </a:p>
          </p:txBody>
        </p:sp>
        <p:sp>
          <p:nvSpPr>
            <p:cNvPr id="16390" name="Line 6"/>
            <p:cNvSpPr>
              <a:spLocks noChangeShapeType="1"/>
            </p:cNvSpPr>
            <p:nvPr/>
          </p:nvSpPr>
          <p:spPr bwMode="auto">
            <a:xfrm>
              <a:off x="1968" y="2112"/>
              <a:ext cx="768" cy="528"/>
            </a:xfrm>
            <a:prstGeom prst="line">
              <a:avLst/>
            </a:prstGeom>
            <a:noFill/>
            <a:ln w="76200">
              <a:solidFill>
                <a:schemeClr val="tx1"/>
              </a:solidFill>
              <a:round/>
              <a:headEnd type="stealth" w="med" len="med"/>
              <a:tailEnd type="stealth" w="med" len="med"/>
            </a:ln>
            <a:effectLst/>
          </p:spPr>
          <p:txBody>
            <a:bodyPr/>
            <a:lstStyle/>
            <a:p>
              <a:endParaRPr lang="en-US"/>
            </a:p>
          </p:txBody>
        </p:sp>
        <p:sp>
          <p:nvSpPr>
            <p:cNvPr id="16393" name="Text Box 9"/>
            <p:cNvSpPr txBox="1">
              <a:spLocks noChangeArrowheads="1"/>
            </p:cNvSpPr>
            <p:nvPr/>
          </p:nvSpPr>
          <p:spPr bwMode="auto">
            <a:xfrm>
              <a:off x="2645" y="2592"/>
              <a:ext cx="599" cy="365"/>
            </a:xfrm>
            <a:prstGeom prst="rect">
              <a:avLst/>
            </a:prstGeom>
            <a:noFill/>
            <a:ln w="9525">
              <a:noFill/>
              <a:miter lim="800000"/>
              <a:headEnd/>
              <a:tailEnd/>
            </a:ln>
            <a:effectLst/>
          </p:spPr>
          <p:txBody>
            <a:bodyPr wrap="none">
              <a:spAutoFit/>
            </a:bodyPr>
            <a:lstStyle/>
            <a:p>
              <a:r>
                <a:rPr lang="fa-IR" sz="3200" b="1">
                  <a:solidFill>
                    <a:srgbClr val="FF3300"/>
                  </a:solidFill>
                  <a:effectLst>
                    <a:outerShdw blurRad="38100" dist="38100" dir="2700000" algn="tl">
                      <a:srgbClr val="000000"/>
                    </a:outerShdw>
                  </a:effectLst>
                </a:rPr>
                <a:t>اعتياد</a:t>
              </a:r>
              <a:endParaRPr lang="en-US" sz="3200" b="1">
                <a:solidFill>
                  <a:srgbClr val="FF3300"/>
                </a:solidFill>
                <a:effectLst>
                  <a:outerShdw blurRad="38100" dist="38100" dir="2700000" algn="tl">
                    <a:srgbClr val="000000"/>
                  </a:outerShdw>
                </a:effectLst>
              </a:endParaRPr>
            </a:p>
          </p:txBody>
        </p:sp>
      </p:grpSp>
      <p:sp>
        <p:nvSpPr>
          <p:cNvPr id="16396" name="Text Box 12"/>
          <p:cNvSpPr txBox="1">
            <a:spLocks noChangeArrowheads="1"/>
          </p:cNvSpPr>
          <p:nvPr/>
        </p:nvSpPr>
        <p:spPr bwMode="auto">
          <a:xfrm>
            <a:off x="1649391" y="5227637"/>
            <a:ext cx="7686720" cy="1323439"/>
          </a:xfrm>
          <a:prstGeom prst="rect">
            <a:avLst/>
          </a:prstGeom>
          <a:noFill/>
          <a:ln w="9525">
            <a:noFill/>
            <a:miter lim="800000"/>
            <a:headEnd/>
            <a:tailEnd/>
          </a:ln>
          <a:effectLst/>
        </p:spPr>
        <p:txBody>
          <a:bodyPr wrap="none">
            <a:spAutoFit/>
          </a:bodyPr>
          <a:lstStyle/>
          <a:p>
            <a:pPr algn="r" rtl="1">
              <a:spcBef>
                <a:spcPct val="20000"/>
              </a:spcBef>
            </a:pPr>
            <a:r>
              <a:rPr lang="fa-IR" sz="4000" dirty="0">
                <a:cs typeface="B Zar" pitchFamily="2" charset="-78"/>
              </a:rPr>
              <a:t>آيا شما متغير مخدوش كننده ديگري مي شناسيد؟</a:t>
            </a:r>
          </a:p>
          <a:p>
            <a:endParaRPr lang="en-US" sz="4000" dirty="0"/>
          </a:p>
        </p:txBody>
      </p:sp>
    </p:spTree>
  </p:cSld>
  <p:clrMapOvr>
    <a:masterClrMapping/>
  </p:clrMapOvr>
  <p:transition advTm="82560"/>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1FEC-4A40-49D9-A067-A3B3C991951A}"/>
              </a:ext>
            </a:extLst>
          </p:cNvPr>
          <p:cNvSpPr>
            <a:spLocks noGrp="1"/>
          </p:cNvSpPr>
          <p:nvPr>
            <p:ph type="title"/>
          </p:nvPr>
        </p:nvSpPr>
        <p:spPr/>
        <p:txBody>
          <a:bodyPr/>
          <a:lstStyle/>
          <a:p>
            <a:r>
              <a:rPr lang="fa-IR" dirty="0"/>
              <a:t>عدم تجانس بین ابزارها/اندازه‌گیری‌ها</a:t>
            </a:r>
            <a:endParaRPr lang="en-US" dirty="0"/>
          </a:p>
        </p:txBody>
      </p:sp>
      <p:sp>
        <p:nvSpPr>
          <p:cNvPr id="3" name="Content Placeholder 2">
            <a:extLst>
              <a:ext uri="{FF2B5EF4-FFF2-40B4-BE49-F238E27FC236}">
                <a16:creationId xmlns:a16="http://schemas.microsoft.com/office/drawing/2014/main" id="{AF08F7A8-410F-44FC-97E7-39C91F7DBFB2}"/>
              </a:ext>
            </a:extLst>
          </p:cNvPr>
          <p:cNvSpPr>
            <a:spLocks noGrp="1"/>
          </p:cNvSpPr>
          <p:nvPr>
            <p:ph idx="1"/>
          </p:nvPr>
        </p:nvSpPr>
        <p:spPr/>
        <p:txBody>
          <a:bodyPr/>
          <a:lstStyle/>
          <a:p>
            <a:r>
              <a:rPr lang="fa-IR" dirty="0"/>
              <a:t>زمانی که از چند ابزار برای اندازه‌گیری‌ها استفاده می‌شود و یا</a:t>
            </a:r>
          </a:p>
          <a:p>
            <a:r>
              <a:rPr lang="fa-IR" dirty="0"/>
              <a:t>چند نفر مجزا از هم اندازه‌گیری‌ها را انجام دهند</a:t>
            </a:r>
            <a:endParaRPr lang="en-US" dirty="0"/>
          </a:p>
          <a:p>
            <a:r>
              <a:rPr lang="fa-IR" dirty="0"/>
              <a:t>برای اندازه‌گیری این خطا از شاخص کاپا استفاده می‌شود</a:t>
            </a:r>
            <a:endParaRPr lang="en-US" dirty="0"/>
          </a:p>
        </p:txBody>
      </p:sp>
      <p:graphicFrame>
        <p:nvGraphicFramePr>
          <p:cNvPr id="5" name="Table 5">
            <a:extLst>
              <a:ext uri="{FF2B5EF4-FFF2-40B4-BE49-F238E27FC236}">
                <a16:creationId xmlns:a16="http://schemas.microsoft.com/office/drawing/2014/main" id="{DF242ED8-43B2-4C6B-9D5F-7224A23B696D}"/>
              </a:ext>
            </a:extLst>
          </p:cNvPr>
          <p:cNvGraphicFramePr>
            <a:graphicFrameLocks noGrp="1"/>
          </p:cNvGraphicFramePr>
          <p:nvPr>
            <p:extLst>
              <p:ext uri="{D42A27DB-BD31-4B8C-83A1-F6EECF244321}">
                <p14:modId xmlns:p14="http://schemas.microsoft.com/office/powerpoint/2010/main" val="795430205"/>
              </p:ext>
            </p:extLst>
          </p:nvPr>
        </p:nvGraphicFramePr>
        <p:xfrm>
          <a:off x="3255275" y="4364916"/>
          <a:ext cx="6391456" cy="2316480"/>
        </p:xfrm>
        <a:graphic>
          <a:graphicData uri="http://schemas.openxmlformats.org/drawingml/2006/table">
            <a:tbl>
              <a:tblPr firstRow="1" bandRow="1">
                <a:tableStyleId>{5C22544A-7EE6-4342-B048-85BDC9FD1C3A}</a:tableStyleId>
              </a:tblPr>
              <a:tblGrid>
                <a:gridCol w="1797941">
                  <a:extLst>
                    <a:ext uri="{9D8B030D-6E8A-4147-A177-3AD203B41FA5}">
                      <a16:colId xmlns:a16="http://schemas.microsoft.com/office/drawing/2014/main" val="1348486567"/>
                    </a:ext>
                  </a:extLst>
                </a:gridCol>
                <a:gridCol w="1947134">
                  <a:extLst>
                    <a:ext uri="{9D8B030D-6E8A-4147-A177-3AD203B41FA5}">
                      <a16:colId xmlns:a16="http://schemas.microsoft.com/office/drawing/2014/main" val="4098771544"/>
                    </a:ext>
                  </a:extLst>
                </a:gridCol>
                <a:gridCol w="1882589">
                  <a:extLst>
                    <a:ext uri="{9D8B030D-6E8A-4147-A177-3AD203B41FA5}">
                      <a16:colId xmlns:a16="http://schemas.microsoft.com/office/drawing/2014/main" val="2703425062"/>
                    </a:ext>
                  </a:extLst>
                </a:gridCol>
                <a:gridCol w="763792">
                  <a:extLst>
                    <a:ext uri="{9D8B030D-6E8A-4147-A177-3AD203B41FA5}">
                      <a16:colId xmlns:a16="http://schemas.microsoft.com/office/drawing/2014/main" val="3716572729"/>
                    </a:ext>
                  </a:extLst>
                </a:gridCol>
              </a:tblGrid>
              <a:tr h="370840">
                <a:tc gridSpan="3">
                  <a:txBody>
                    <a:bodyPr/>
                    <a:lstStyle/>
                    <a:p>
                      <a:pPr algn="ctr" rtl="1"/>
                      <a:r>
                        <a:rPr lang="fa-IR" sz="3200" b="0" dirty="0">
                          <a:cs typeface="B Mitra" panose="00000400000000000000" pitchFamily="2" charset="-78"/>
                        </a:rPr>
                        <a:t>مشاهده‌گر دوم</a:t>
                      </a:r>
                      <a:endParaRPr lang="en-US" sz="3200" b="0" dirty="0">
                        <a:cs typeface="B Mitra" panose="00000400000000000000" pitchFamily="2" charset="-78"/>
                      </a:endParaRPr>
                    </a:p>
                  </a:txBody>
                  <a:tcPr>
                    <a:solidFill>
                      <a:schemeClr val="accent1">
                        <a:lumMod val="75000"/>
                      </a:schemeClr>
                    </a:solidFill>
                  </a:tcPr>
                </a:tc>
                <a:tc hMerge="1">
                  <a:txBody>
                    <a:bodyPr/>
                    <a:lstStyle/>
                    <a:p>
                      <a:pPr algn="r" rtl="1"/>
                      <a:endParaRPr lang="en-US" dirty="0"/>
                    </a:p>
                  </a:txBody>
                  <a:tcPr/>
                </a:tc>
                <a:tc hMerge="1">
                  <a:txBody>
                    <a:bodyPr/>
                    <a:lstStyle/>
                    <a:p>
                      <a:pPr algn="r" rtl="1"/>
                      <a:endParaRPr lang="en-US" dirty="0"/>
                    </a:p>
                  </a:txBody>
                  <a:tcPr/>
                </a:tc>
                <a:tc>
                  <a:txBody>
                    <a:bodyPr/>
                    <a:lstStyle/>
                    <a:p>
                      <a:pPr algn="ctr" rtl="1"/>
                      <a:endParaRPr lang="en-US" sz="3200">
                        <a:cs typeface="B Mitra" panose="00000400000000000000" pitchFamily="2" charset="-78"/>
                      </a:endParaRPr>
                    </a:p>
                  </a:txBody>
                  <a:tcPr/>
                </a:tc>
                <a:extLst>
                  <a:ext uri="{0D108BD9-81ED-4DB2-BD59-A6C34878D82A}">
                    <a16:rowId xmlns:a16="http://schemas.microsoft.com/office/drawing/2014/main" val="3216113485"/>
                  </a:ext>
                </a:extLst>
              </a:tr>
              <a:tr h="383730">
                <a:tc>
                  <a:txBody>
                    <a:bodyPr/>
                    <a:lstStyle/>
                    <a:p>
                      <a:pPr algn="ctr" rtl="1"/>
                      <a:r>
                        <a:rPr lang="fa-IR" sz="3200" dirty="0">
                          <a:cs typeface="B Mitra" panose="00000400000000000000" pitchFamily="2" charset="-78"/>
                        </a:rPr>
                        <a:t>سالم</a:t>
                      </a:r>
                      <a:endParaRPr lang="en-US" sz="3200" dirty="0">
                        <a:cs typeface="B Mitra" panose="00000400000000000000" pitchFamily="2" charset="-78"/>
                      </a:endParaRPr>
                    </a:p>
                  </a:txBody>
                  <a:tcPr/>
                </a:tc>
                <a:tc>
                  <a:txBody>
                    <a:bodyPr/>
                    <a:lstStyle/>
                    <a:p>
                      <a:pPr algn="ctr" rtl="1"/>
                      <a:r>
                        <a:rPr lang="fa-IR" sz="3200" dirty="0">
                          <a:cs typeface="B Mitra" panose="00000400000000000000" pitchFamily="2" charset="-78"/>
                        </a:rPr>
                        <a:t>بیمار</a:t>
                      </a:r>
                      <a:endParaRPr lang="en-US" sz="3200" dirty="0">
                        <a:cs typeface="B Mitra" panose="00000400000000000000" pitchFamily="2" charset="-78"/>
                      </a:endParaRPr>
                    </a:p>
                  </a:txBody>
                  <a:tcPr/>
                </a:tc>
                <a:tc>
                  <a:txBody>
                    <a:bodyPr/>
                    <a:lstStyle/>
                    <a:p>
                      <a:pPr algn="ctr" rtl="1"/>
                      <a:endParaRPr lang="en-US" sz="3200" dirty="0">
                        <a:cs typeface="B Mitra" panose="00000400000000000000" pitchFamily="2" charset="-78"/>
                      </a:endParaRPr>
                    </a:p>
                  </a:txBody>
                  <a:tcPr/>
                </a:tc>
                <a:tc rowSpan="3">
                  <a:txBody>
                    <a:bodyPr/>
                    <a:lstStyle/>
                    <a:p>
                      <a:pPr algn="ctr" rtl="1"/>
                      <a:r>
                        <a:rPr lang="fa-IR" sz="3200" dirty="0">
                          <a:cs typeface="B Mitra" panose="00000400000000000000" pitchFamily="2" charset="-78"/>
                        </a:rPr>
                        <a:t>مشاهده‌گر اول</a:t>
                      </a:r>
                      <a:endParaRPr lang="en-US" sz="3200" dirty="0">
                        <a:cs typeface="B Mitra" panose="00000400000000000000" pitchFamily="2" charset="-78"/>
                      </a:endParaRPr>
                    </a:p>
                  </a:txBody>
                  <a:tcPr vert="vert">
                    <a:solidFill>
                      <a:schemeClr val="accent1">
                        <a:lumMod val="75000"/>
                      </a:schemeClr>
                    </a:solidFill>
                  </a:tcPr>
                </a:tc>
                <a:extLst>
                  <a:ext uri="{0D108BD9-81ED-4DB2-BD59-A6C34878D82A}">
                    <a16:rowId xmlns:a16="http://schemas.microsoft.com/office/drawing/2014/main" val="553459088"/>
                  </a:ext>
                </a:extLst>
              </a:tr>
              <a:tr h="370840">
                <a:tc>
                  <a:txBody>
                    <a:bodyPr/>
                    <a:lstStyle/>
                    <a:p>
                      <a:pPr algn="ctr" rtl="1"/>
                      <a:r>
                        <a:rPr lang="en-US" sz="3200" dirty="0">
                          <a:cs typeface="B Mitra" panose="00000400000000000000" pitchFamily="2" charset="-78"/>
                        </a:rPr>
                        <a:t>B</a:t>
                      </a:r>
                    </a:p>
                  </a:txBody>
                  <a:tcPr>
                    <a:solidFill>
                      <a:srgbClr val="FFFF00"/>
                    </a:solidFill>
                  </a:tcPr>
                </a:tc>
                <a:tc>
                  <a:txBody>
                    <a:bodyPr/>
                    <a:lstStyle/>
                    <a:p>
                      <a:pPr algn="ctr" rtl="1"/>
                      <a:r>
                        <a:rPr lang="en-US" sz="3200" dirty="0">
                          <a:cs typeface="B Mitra" panose="00000400000000000000" pitchFamily="2" charset="-78"/>
                        </a:rPr>
                        <a:t>A</a:t>
                      </a:r>
                    </a:p>
                  </a:txBody>
                  <a:tcPr>
                    <a:solidFill>
                      <a:srgbClr val="00B050"/>
                    </a:solidFill>
                  </a:tcPr>
                </a:tc>
                <a:tc>
                  <a:txBody>
                    <a:bodyPr/>
                    <a:lstStyle/>
                    <a:p>
                      <a:pPr algn="ctr" rtl="1"/>
                      <a:r>
                        <a:rPr lang="fa-IR" sz="3200" dirty="0">
                          <a:cs typeface="B Mitra" panose="00000400000000000000" pitchFamily="2" charset="-78"/>
                        </a:rPr>
                        <a:t>بیمار</a:t>
                      </a:r>
                      <a:endParaRPr lang="en-US" sz="3200" dirty="0">
                        <a:cs typeface="B Mitra" panose="00000400000000000000" pitchFamily="2" charset="-78"/>
                      </a:endParaRPr>
                    </a:p>
                  </a:txBody>
                  <a:tcPr/>
                </a:tc>
                <a:tc vMerge="1">
                  <a:txBody>
                    <a:bodyPr/>
                    <a:lstStyle/>
                    <a:p>
                      <a:pPr algn="r" rtl="1"/>
                      <a:endParaRPr lang="en-US" dirty="0"/>
                    </a:p>
                  </a:txBody>
                  <a:tcPr/>
                </a:tc>
                <a:extLst>
                  <a:ext uri="{0D108BD9-81ED-4DB2-BD59-A6C34878D82A}">
                    <a16:rowId xmlns:a16="http://schemas.microsoft.com/office/drawing/2014/main" val="2626014396"/>
                  </a:ext>
                </a:extLst>
              </a:tr>
              <a:tr h="370840">
                <a:tc>
                  <a:txBody>
                    <a:bodyPr/>
                    <a:lstStyle/>
                    <a:p>
                      <a:pPr algn="ctr" rtl="1"/>
                      <a:r>
                        <a:rPr lang="en-US" sz="3200" dirty="0">
                          <a:cs typeface="B Mitra" panose="00000400000000000000" pitchFamily="2" charset="-78"/>
                        </a:rPr>
                        <a:t>D</a:t>
                      </a:r>
                    </a:p>
                  </a:txBody>
                  <a:tcPr>
                    <a:solidFill>
                      <a:srgbClr val="00B050"/>
                    </a:solidFill>
                  </a:tcPr>
                </a:tc>
                <a:tc>
                  <a:txBody>
                    <a:bodyPr/>
                    <a:lstStyle/>
                    <a:p>
                      <a:pPr algn="ctr" rtl="1"/>
                      <a:r>
                        <a:rPr lang="en-US" sz="3200" dirty="0">
                          <a:cs typeface="B Mitra" panose="00000400000000000000" pitchFamily="2" charset="-78"/>
                        </a:rPr>
                        <a:t>C</a:t>
                      </a:r>
                    </a:p>
                  </a:txBody>
                  <a:tcPr>
                    <a:solidFill>
                      <a:srgbClr val="FFFF00"/>
                    </a:solidFill>
                  </a:tcPr>
                </a:tc>
                <a:tc>
                  <a:txBody>
                    <a:bodyPr/>
                    <a:lstStyle/>
                    <a:p>
                      <a:pPr algn="ctr" rtl="1"/>
                      <a:r>
                        <a:rPr lang="fa-IR" sz="3200" dirty="0">
                          <a:cs typeface="B Mitra" panose="00000400000000000000" pitchFamily="2" charset="-78"/>
                        </a:rPr>
                        <a:t>سالم</a:t>
                      </a:r>
                      <a:endParaRPr lang="en-US" sz="3200" dirty="0">
                        <a:cs typeface="B Mitra" panose="00000400000000000000" pitchFamily="2" charset="-78"/>
                      </a:endParaRPr>
                    </a:p>
                  </a:txBody>
                  <a:tcPr/>
                </a:tc>
                <a:tc vMerge="1">
                  <a:txBody>
                    <a:bodyPr/>
                    <a:lstStyle/>
                    <a:p>
                      <a:pPr algn="r" rtl="1"/>
                      <a:endParaRPr lang="en-US" dirty="0"/>
                    </a:p>
                  </a:txBody>
                  <a:tcPr/>
                </a:tc>
                <a:extLst>
                  <a:ext uri="{0D108BD9-81ED-4DB2-BD59-A6C34878D82A}">
                    <a16:rowId xmlns:a16="http://schemas.microsoft.com/office/drawing/2014/main" val="4223599035"/>
                  </a:ext>
                </a:extLst>
              </a:tr>
            </a:tbl>
          </a:graphicData>
        </a:graphic>
      </p:graphicFrame>
    </p:spTree>
    <p:extLst>
      <p:ext uri="{BB962C8B-B14F-4D97-AF65-F5344CB8AC3E}">
        <p14:creationId xmlns:p14="http://schemas.microsoft.com/office/powerpoint/2010/main" val="997826489"/>
      </p:ext>
    </p:extLst>
  </p:cSld>
  <p:clrMapOvr>
    <a:masterClrMapping/>
  </p:clrMapOvr>
  <p:transition advTm="109920"/>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9117-B594-4AAB-B8DE-DC89F0BB02CB}"/>
              </a:ext>
            </a:extLst>
          </p:cNvPr>
          <p:cNvSpPr>
            <a:spLocks noGrp="1"/>
          </p:cNvSpPr>
          <p:nvPr>
            <p:ph type="title"/>
          </p:nvPr>
        </p:nvSpPr>
        <p:spPr/>
        <p:txBody>
          <a:bodyPr/>
          <a:lstStyle/>
          <a:p>
            <a:r>
              <a:rPr lang="fa-IR" dirty="0"/>
              <a:t>خطای تشخیص یا افتراق</a:t>
            </a:r>
            <a:endParaRPr lang="en-US" dirty="0"/>
          </a:p>
        </p:txBody>
      </p:sp>
      <p:sp>
        <p:nvSpPr>
          <p:cNvPr id="3" name="Content Placeholder 2">
            <a:extLst>
              <a:ext uri="{FF2B5EF4-FFF2-40B4-BE49-F238E27FC236}">
                <a16:creationId xmlns:a16="http://schemas.microsoft.com/office/drawing/2014/main" id="{FB41F486-2839-4AEB-A584-2DE6F6D29E76}"/>
              </a:ext>
            </a:extLst>
          </p:cNvPr>
          <p:cNvSpPr>
            <a:spLocks noGrp="1"/>
          </p:cNvSpPr>
          <p:nvPr>
            <p:ph idx="1"/>
          </p:nvPr>
        </p:nvSpPr>
        <p:spPr/>
        <p:txBody>
          <a:bodyPr/>
          <a:lstStyle/>
          <a:p>
            <a:r>
              <a:rPr lang="fa-IR" dirty="0"/>
              <a:t> زمانی که اندازه‌گیری بدون خطا (</a:t>
            </a:r>
            <a:r>
              <a:rPr lang="en-US" dirty="0"/>
              <a:t>gold standard</a:t>
            </a:r>
            <a:r>
              <a:rPr lang="fa-IR" dirty="0"/>
              <a:t>) وجود داشته‌باشد</a:t>
            </a:r>
          </a:p>
          <a:p>
            <a:r>
              <a:rPr lang="fa-IR" dirty="0"/>
              <a:t>برای اندازه‌گیری این خطا از</a:t>
            </a:r>
          </a:p>
          <a:p>
            <a:pPr lvl="1"/>
            <a:r>
              <a:rPr lang="fa-IR" dirty="0"/>
              <a:t>حساسیت</a:t>
            </a:r>
          </a:p>
          <a:p>
            <a:pPr lvl="1"/>
            <a:r>
              <a:rPr lang="fa-IR" dirty="0"/>
              <a:t>اختصاصی بودن</a:t>
            </a:r>
          </a:p>
          <a:p>
            <a:pPr lvl="1"/>
            <a:r>
              <a:rPr lang="fa-IR" dirty="0"/>
              <a:t>دقت</a:t>
            </a:r>
          </a:p>
          <a:p>
            <a:pPr lvl="1"/>
            <a:r>
              <a:rPr lang="fa-IR" dirty="0"/>
              <a:t>ارزش اخباری مثبت</a:t>
            </a:r>
          </a:p>
          <a:p>
            <a:pPr lvl="1"/>
            <a:r>
              <a:rPr lang="fa-IR" dirty="0"/>
              <a:t>ارزش اخباری منفی</a:t>
            </a:r>
          </a:p>
          <a:p>
            <a:pPr lvl="1"/>
            <a:r>
              <a:rPr lang="fa-IR" dirty="0"/>
              <a:t>و نمودار </a:t>
            </a:r>
            <a:r>
              <a:rPr lang="en-US" dirty="0"/>
              <a:t>ROC</a:t>
            </a:r>
            <a:endParaRPr lang="fa-IR" dirty="0"/>
          </a:p>
          <a:p>
            <a:pPr marL="0" indent="0">
              <a:buNone/>
            </a:pPr>
            <a:r>
              <a:rPr lang="fa-IR"/>
              <a:t>استفاده می‌شود</a:t>
            </a:r>
            <a:endParaRPr lang="fa-IR" dirty="0"/>
          </a:p>
        </p:txBody>
      </p:sp>
    </p:spTree>
    <p:extLst>
      <p:ext uri="{BB962C8B-B14F-4D97-AF65-F5344CB8AC3E}">
        <p14:creationId xmlns:p14="http://schemas.microsoft.com/office/powerpoint/2010/main" val="648568662"/>
      </p:ext>
    </p:extLst>
  </p:cSld>
  <p:clrMapOvr>
    <a:masterClrMapping/>
  </p:clrMapOvr>
  <p:transition advTm="109920"/>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EB172A-E44A-442E-95FD-3A386153458D}"/>
              </a:ext>
            </a:extLst>
          </p:cNvPr>
          <p:cNvGraphicFramePr>
            <a:graphicFrameLocks noGrp="1"/>
          </p:cNvGraphicFramePr>
          <p:nvPr>
            <p:ph idx="1"/>
            <p:extLst>
              <p:ext uri="{D42A27DB-BD31-4B8C-83A1-F6EECF244321}">
                <p14:modId xmlns:p14="http://schemas.microsoft.com/office/powerpoint/2010/main" val="3441394077"/>
              </p:ext>
            </p:extLst>
          </p:nvPr>
        </p:nvGraphicFramePr>
        <p:xfrm>
          <a:off x="279917" y="65314"/>
          <a:ext cx="11812555" cy="6634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284302"/>
      </p:ext>
    </p:extLst>
  </p:cSld>
  <p:clrMapOvr>
    <a:masterClrMapping/>
  </p:clrMapOvr>
  <p:transition advTm="109920"/>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جایگاه مبانی اخلاقی در پژوهش</a:t>
            </a:r>
            <a:endParaRPr lang="en-US" dirty="0"/>
          </a:p>
        </p:txBody>
      </p:sp>
      <p:sp>
        <p:nvSpPr>
          <p:cNvPr id="3" name="Content Placeholder 2"/>
          <p:cNvSpPr>
            <a:spLocks noGrp="1"/>
          </p:cNvSpPr>
          <p:nvPr>
            <p:ph idx="1"/>
          </p:nvPr>
        </p:nvSpPr>
        <p:spPr>
          <a:xfrm>
            <a:off x="1524000" y="1774826"/>
            <a:ext cx="9144000" cy="4625975"/>
          </a:xfrm>
        </p:spPr>
        <p:txBody>
          <a:bodyPr/>
          <a:lstStyle/>
          <a:p>
            <a:r>
              <a:rPr lang="fa-IR" dirty="0"/>
              <a:t>در تمامی مراحل تحقیق توجه به اصول اخلاقی جزو اولویتها است.</a:t>
            </a:r>
          </a:p>
          <a:p>
            <a:pPr lvl="1"/>
            <a:r>
              <a:rPr lang="fa-IR" dirty="0"/>
              <a:t>حق معنوی ایده پژوهش</a:t>
            </a:r>
          </a:p>
          <a:p>
            <a:pPr lvl="1"/>
            <a:r>
              <a:rPr lang="fa-IR" dirty="0"/>
              <a:t>اصل اخلاقی در مرحله اجرای تحقیقات بر روی انسانها و غیر انسانها</a:t>
            </a:r>
          </a:p>
          <a:p>
            <a:pPr lvl="1"/>
            <a:r>
              <a:rPr lang="fa-IR" dirty="0"/>
              <a:t>اخلاق در مرحله نگارش و چاپ نتایج</a:t>
            </a:r>
          </a:p>
          <a:p>
            <a:pPr lvl="1"/>
            <a:r>
              <a:rPr lang="fa-IR" dirty="0"/>
              <a:t>اخلاق در مراحل بعد از چاپ نتایج</a:t>
            </a:r>
            <a:endParaRPr lang="en-US" dirty="0"/>
          </a:p>
          <a:p>
            <a:pPr lvl="1"/>
            <a:endParaRPr lang="fa-IR" dirty="0"/>
          </a:p>
          <a:p>
            <a:r>
              <a:rPr lang="fa-IR" dirty="0"/>
              <a:t>بسیاری از بی اخلاقیها به دلیل ندانستن است و اگر محققین بدانند که در تحقیق باید به چه نکاتی توجه نمایند قطعاً در بسیاری از موارد جلوی اشکالات گرفته خواهد شد.</a:t>
            </a:r>
            <a:endParaRPr lang="en-US" dirty="0"/>
          </a:p>
        </p:txBody>
      </p:sp>
    </p:spTree>
  </p:cSld>
  <p:clrMapOvr>
    <a:masterClrMapping/>
  </p:clrMapOvr>
  <p:transition advTm="44976"/>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8349" y="214290"/>
            <a:ext cx="7980363" cy="10668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algn="r" rtl="1" fontAlgn="base">
              <a:spcBef>
                <a:spcPct val="0"/>
              </a:spcBef>
              <a:spcAft>
                <a:spcPct val="0"/>
              </a:spcAft>
              <a:defRPr/>
            </a:pPr>
            <a:r>
              <a:rPr lang="fa-IR" sz="4000" dirty="0">
                <a:solidFill>
                  <a:srgbClr val="C00000"/>
                </a:solidFill>
                <a:effectLst>
                  <a:outerShdw blurRad="38100" dist="38100" dir="2700000" algn="tl">
                    <a:srgbClr val="000000">
                      <a:alpha val="43137"/>
                    </a:srgbClr>
                  </a:outerShdw>
                </a:effectLst>
                <a:latin typeface="+mj-lt"/>
                <a:ea typeface="+mj-ea"/>
                <a:cs typeface="B Titr" panose="00000700000000000000" pitchFamily="2" charset="-78"/>
              </a:rPr>
              <a:t>شش کلاه، شش رنگ</a:t>
            </a:r>
          </a:p>
        </p:txBody>
      </p:sp>
      <p:grpSp>
        <p:nvGrpSpPr>
          <p:cNvPr id="7" name="Group 3"/>
          <p:cNvGrpSpPr>
            <a:grpSpLocks/>
          </p:cNvGrpSpPr>
          <p:nvPr/>
        </p:nvGrpSpPr>
        <p:grpSpPr bwMode="auto">
          <a:xfrm>
            <a:off x="2590800" y="1866900"/>
            <a:ext cx="1447800" cy="1295400"/>
            <a:chOff x="400" y="1440"/>
            <a:chExt cx="2480" cy="2064"/>
          </a:xfrm>
        </p:grpSpPr>
        <p:grpSp>
          <p:nvGrpSpPr>
            <p:cNvPr id="8" name="Group 7"/>
            <p:cNvGrpSpPr>
              <a:grpSpLocks/>
            </p:cNvGrpSpPr>
            <p:nvPr/>
          </p:nvGrpSpPr>
          <p:grpSpPr bwMode="auto">
            <a:xfrm>
              <a:off x="400" y="1440"/>
              <a:ext cx="2480" cy="2064"/>
              <a:chOff x="192" y="1632"/>
              <a:chExt cx="2480" cy="2064"/>
            </a:xfrm>
          </p:grpSpPr>
          <p:sp>
            <p:nvSpPr>
              <p:cNvPr id="10" name="Freeform 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FF00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11" name="Freeform 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FF00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12" name="Freeform 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FF00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9" name="Freeform 8"/>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FF0000"/>
            </a:solidFill>
            <a:ln w="2857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grpSp>
        <p:nvGrpSpPr>
          <p:cNvPr id="13" name="Group 9"/>
          <p:cNvGrpSpPr>
            <a:grpSpLocks/>
          </p:cNvGrpSpPr>
          <p:nvPr/>
        </p:nvGrpSpPr>
        <p:grpSpPr bwMode="auto">
          <a:xfrm>
            <a:off x="5487988" y="1679241"/>
            <a:ext cx="1447800" cy="1295400"/>
            <a:chOff x="400" y="1440"/>
            <a:chExt cx="2480" cy="2064"/>
          </a:xfrm>
          <a:solidFill>
            <a:schemeClr val="bg1"/>
          </a:solidFill>
        </p:grpSpPr>
        <p:grpSp>
          <p:nvGrpSpPr>
            <p:cNvPr id="14" name="Group 13"/>
            <p:cNvGrpSpPr>
              <a:grpSpLocks/>
            </p:cNvGrpSpPr>
            <p:nvPr/>
          </p:nvGrpSpPr>
          <p:grpSpPr bwMode="auto">
            <a:xfrm>
              <a:off x="400" y="1440"/>
              <a:ext cx="2480" cy="2064"/>
              <a:chOff x="192" y="1632"/>
              <a:chExt cx="2480" cy="2064"/>
            </a:xfrm>
            <a:grpFill/>
          </p:grpSpPr>
          <p:sp>
            <p:nvSpPr>
              <p:cNvPr id="16" name="Freeform 11"/>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grpFill/>
              <a:ln w="31750">
                <a:solidFill>
                  <a:schemeClr val="tx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17" name="Freeform 12"/>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grpFill/>
              <a:ln w="31750">
                <a:solidFill>
                  <a:schemeClr val="tx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18" name="Freeform 13"/>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grpFill/>
              <a:ln w="31750">
                <a:solidFill>
                  <a:schemeClr val="tx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15" name="Freeform 14"/>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grpFill/>
            <a:ln w="28575">
              <a:solidFill>
                <a:schemeClr val="tx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grpSp>
        <p:nvGrpSpPr>
          <p:cNvPr id="19" name="Group 27"/>
          <p:cNvGrpSpPr>
            <a:grpSpLocks/>
          </p:cNvGrpSpPr>
          <p:nvPr/>
        </p:nvGrpSpPr>
        <p:grpSpPr bwMode="auto">
          <a:xfrm>
            <a:off x="2286000" y="4533900"/>
            <a:ext cx="1447800" cy="1295400"/>
            <a:chOff x="400" y="1440"/>
            <a:chExt cx="2480" cy="2064"/>
          </a:xfrm>
        </p:grpSpPr>
        <p:grpSp>
          <p:nvGrpSpPr>
            <p:cNvPr id="20" name="Group 28"/>
            <p:cNvGrpSpPr>
              <a:grpSpLocks/>
            </p:cNvGrpSpPr>
            <p:nvPr/>
          </p:nvGrpSpPr>
          <p:grpSpPr bwMode="auto">
            <a:xfrm>
              <a:off x="400" y="1440"/>
              <a:ext cx="2480" cy="2064"/>
              <a:chOff x="192" y="1632"/>
              <a:chExt cx="2480" cy="2064"/>
            </a:xfrm>
          </p:grpSpPr>
          <p:sp>
            <p:nvSpPr>
              <p:cNvPr id="22" name="Freeform 29"/>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3333FF"/>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23" name="Freeform 30"/>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3333FF"/>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24" name="Freeform 31"/>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3333FF"/>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21" name="Freeform 32"/>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3333FF"/>
            </a:solidFill>
            <a:ln w="2857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grpSp>
        <p:nvGrpSpPr>
          <p:cNvPr id="25" name="Group 33"/>
          <p:cNvGrpSpPr>
            <a:grpSpLocks/>
          </p:cNvGrpSpPr>
          <p:nvPr/>
        </p:nvGrpSpPr>
        <p:grpSpPr bwMode="auto">
          <a:xfrm>
            <a:off x="8153400" y="4229100"/>
            <a:ext cx="1447800" cy="1295400"/>
            <a:chOff x="400" y="1440"/>
            <a:chExt cx="2480" cy="2064"/>
          </a:xfrm>
          <a:solidFill>
            <a:schemeClr val="tx1"/>
          </a:solidFill>
        </p:grpSpPr>
        <p:grpSp>
          <p:nvGrpSpPr>
            <p:cNvPr id="26" name="Group 34"/>
            <p:cNvGrpSpPr>
              <a:grpSpLocks/>
            </p:cNvGrpSpPr>
            <p:nvPr/>
          </p:nvGrpSpPr>
          <p:grpSpPr bwMode="auto">
            <a:xfrm>
              <a:off x="400" y="1440"/>
              <a:ext cx="2480" cy="2064"/>
              <a:chOff x="192" y="1632"/>
              <a:chExt cx="2480" cy="2064"/>
            </a:xfrm>
            <a:grpFill/>
          </p:grpSpPr>
          <p:sp>
            <p:nvSpPr>
              <p:cNvPr id="28" name="Freeform 35"/>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grpFill/>
              <a:ln w="31750">
                <a:solidFill>
                  <a:schemeClr val="bg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29" name="Freeform 36"/>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grpFill/>
              <a:ln w="31750">
                <a:solidFill>
                  <a:schemeClr val="bg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30" name="Freeform 37"/>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grpFill/>
              <a:ln w="31750">
                <a:solidFill>
                  <a:schemeClr val="bg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27" name="Freeform 38"/>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grpFill/>
            <a:ln w="28575">
              <a:solidFill>
                <a:schemeClr val="bg1"/>
              </a:solidFill>
              <a:round/>
              <a:headEnd/>
              <a:tailEnd/>
            </a:ln>
          </p:spPr>
          <p:txBody>
            <a:bodyPr wrap="none" anchor="ctr"/>
            <a:lstStyle/>
            <a:p>
              <a:pPr>
                <a:defRPr/>
              </a:pPr>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31" name="Text Box 39"/>
          <p:cNvSpPr txBox="1">
            <a:spLocks noChangeArrowheads="1"/>
          </p:cNvSpPr>
          <p:nvPr/>
        </p:nvSpPr>
        <p:spPr bwMode="auto">
          <a:xfrm>
            <a:off x="2590800" y="3238500"/>
            <a:ext cx="1447800" cy="369332"/>
          </a:xfrm>
          <a:prstGeom prst="rect">
            <a:avLst/>
          </a:prstGeom>
          <a:noFill/>
          <a:ln w="9525">
            <a:noFill/>
            <a:miter lim="800000"/>
            <a:headEnd/>
            <a:tailEnd/>
          </a:ln>
        </p:spPr>
        <p:txBody>
          <a:bodyPr>
            <a:spAutoFit/>
          </a:bodyPr>
          <a:lstStyle/>
          <a:p>
            <a:pPr algn="ctr">
              <a:spcBef>
                <a:spcPct val="50000"/>
              </a:spcBef>
            </a:pPr>
            <a:r>
              <a:rPr lang="fa-IR" b="1">
                <a:solidFill>
                  <a:srgbClr val="FF0000"/>
                </a:solidFill>
                <a:effectLst>
                  <a:outerShdw blurRad="38100" dist="38100" dir="2700000" algn="tl">
                    <a:srgbClr val="000000">
                      <a:alpha val="43137"/>
                    </a:srgbClr>
                  </a:outerShdw>
                </a:effectLst>
                <a:cs typeface="B Koodak" panose="00000700000000000000" pitchFamily="2" charset="-78"/>
              </a:rPr>
              <a:t>شهودی</a:t>
            </a:r>
            <a:endParaRPr lang="en-GB"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32" name="Text Box 41"/>
          <p:cNvSpPr txBox="1">
            <a:spLocks noChangeArrowheads="1"/>
          </p:cNvSpPr>
          <p:nvPr/>
        </p:nvSpPr>
        <p:spPr bwMode="auto">
          <a:xfrm>
            <a:off x="5334737" y="3195811"/>
            <a:ext cx="1828800" cy="369332"/>
          </a:xfrm>
          <a:prstGeom prst="rect">
            <a:avLst/>
          </a:prstGeom>
          <a:noFill/>
          <a:ln w="9525">
            <a:noFill/>
            <a:miter lim="800000"/>
            <a:headEnd/>
            <a:tailEnd/>
          </a:ln>
        </p:spPr>
        <p:txBody>
          <a:bodyPr>
            <a:spAutoFit/>
          </a:bodyPr>
          <a:lstStyle/>
          <a:p>
            <a:pPr algn="ctr">
              <a:spcBef>
                <a:spcPct val="50000"/>
              </a:spcBef>
            </a:pPr>
            <a:r>
              <a:rPr lang="fa-IR" b="1" dirty="0">
                <a:solidFill>
                  <a:srgbClr val="FF0000"/>
                </a:solidFill>
                <a:effectLst>
                  <a:outerShdw blurRad="38100" dist="38100" dir="2700000" algn="tl">
                    <a:srgbClr val="000000">
                      <a:alpha val="43137"/>
                    </a:srgbClr>
                  </a:outerShdw>
                </a:effectLst>
                <a:cs typeface="B Koodak" panose="00000700000000000000" pitchFamily="2" charset="-78"/>
              </a:rPr>
              <a:t>اطلاعاتی</a:t>
            </a:r>
            <a:endParaRPr lang="en-GB" b="1" dirty="0">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33" name="Text Box 43"/>
          <p:cNvSpPr txBox="1">
            <a:spLocks noChangeArrowheads="1"/>
          </p:cNvSpPr>
          <p:nvPr/>
        </p:nvSpPr>
        <p:spPr bwMode="auto">
          <a:xfrm>
            <a:off x="8305800" y="3390900"/>
            <a:ext cx="1752600" cy="369332"/>
          </a:xfrm>
          <a:prstGeom prst="rect">
            <a:avLst/>
          </a:prstGeom>
          <a:noFill/>
          <a:ln w="9525">
            <a:noFill/>
            <a:miter lim="800000"/>
            <a:headEnd/>
            <a:tailEnd/>
          </a:ln>
        </p:spPr>
        <p:txBody>
          <a:bodyPr>
            <a:spAutoFit/>
          </a:bodyPr>
          <a:lstStyle/>
          <a:p>
            <a:pPr algn="ctr">
              <a:spcBef>
                <a:spcPct val="50000"/>
              </a:spcBef>
            </a:pPr>
            <a:r>
              <a:rPr lang="fa-IR" b="1">
                <a:solidFill>
                  <a:srgbClr val="FF0000"/>
                </a:solidFill>
                <a:effectLst>
                  <a:outerShdw blurRad="38100" dist="38100" dir="2700000" algn="tl">
                    <a:srgbClr val="000000">
                      <a:alpha val="43137"/>
                    </a:srgbClr>
                  </a:outerShdw>
                </a:effectLst>
                <a:cs typeface="B Koodak" panose="00000700000000000000" pitchFamily="2" charset="-78"/>
              </a:rPr>
              <a:t>سازنده</a:t>
            </a:r>
            <a:endParaRPr lang="en-GB"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34" name="Text Box 44"/>
          <p:cNvSpPr txBox="1">
            <a:spLocks noChangeArrowheads="1"/>
          </p:cNvSpPr>
          <p:nvPr/>
        </p:nvSpPr>
        <p:spPr bwMode="auto">
          <a:xfrm>
            <a:off x="8001000" y="5524500"/>
            <a:ext cx="1752600" cy="369888"/>
          </a:xfrm>
          <a:prstGeom prst="rect">
            <a:avLst/>
          </a:prstGeom>
          <a:noFill/>
          <a:ln w="9525">
            <a:noFill/>
            <a:miter lim="800000"/>
            <a:headEnd/>
            <a:tailEnd/>
          </a:ln>
        </p:spPr>
        <p:txBody>
          <a:bodyPr>
            <a:spAutoFit/>
          </a:bodyPr>
          <a:lstStyle/>
          <a:p>
            <a:pPr algn="ctr">
              <a:spcBef>
                <a:spcPct val="50000"/>
              </a:spcBef>
            </a:pPr>
            <a:r>
              <a:rPr lang="fa-IR" b="1">
                <a:solidFill>
                  <a:srgbClr val="FF0000"/>
                </a:solidFill>
                <a:effectLst>
                  <a:outerShdw blurRad="38100" dist="38100" dir="2700000" algn="tl">
                    <a:srgbClr val="000000">
                      <a:alpha val="43137"/>
                    </a:srgbClr>
                  </a:outerShdw>
                </a:effectLst>
                <a:cs typeface="B Koodak" panose="00000700000000000000" pitchFamily="2" charset="-78"/>
              </a:rPr>
              <a:t>محتاط</a:t>
            </a:r>
            <a:endParaRPr lang="en-GB"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35" name="Text Box 45"/>
          <p:cNvSpPr txBox="1">
            <a:spLocks noChangeArrowheads="1"/>
          </p:cNvSpPr>
          <p:nvPr/>
        </p:nvSpPr>
        <p:spPr bwMode="auto">
          <a:xfrm>
            <a:off x="5562600" y="4000500"/>
            <a:ext cx="1752600" cy="369332"/>
          </a:xfrm>
          <a:prstGeom prst="rect">
            <a:avLst/>
          </a:prstGeom>
          <a:noFill/>
          <a:ln w="9525">
            <a:noFill/>
            <a:miter lim="800000"/>
            <a:headEnd/>
            <a:tailEnd/>
          </a:ln>
        </p:spPr>
        <p:txBody>
          <a:bodyPr>
            <a:spAutoFit/>
          </a:bodyPr>
          <a:lstStyle/>
          <a:p>
            <a:pPr algn="ctr">
              <a:spcBef>
                <a:spcPct val="50000"/>
              </a:spcBef>
            </a:pPr>
            <a:r>
              <a:rPr lang="fa-IR" b="1">
                <a:solidFill>
                  <a:srgbClr val="FF0000"/>
                </a:solidFill>
                <a:effectLst>
                  <a:outerShdw blurRad="38100" dist="38100" dir="2700000" algn="tl">
                    <a:srgbClr val="000000">
                      <a:alpha val="43137"/>
                    </a:srgbClr>
                  </a:outerShdw>
                </a:effectLst>
                <a:cs typeface="B Koodak" panose="00000700000000000000" pitchFamily="2" charset="-78"/>
              </a:rPr>
              <a:t>خلاق</a:t>
            </a:r>
            <a:endParaRPr lang="en-GB"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36" name="Text Box 47"/>
          <p:cNvSpPr txBox="1">
            <a:spLocks noChangeArrowheads="1"/>
          </p:cNvSpPr>
          <p:nvPr/>
        </p:nvSpPr>
        <p:spPr bwMode="auto">
          <a:xfrm>
            <a:off x="3124200" y="4152900"/>
            <a:ext cx="1981200" cy="369332"/>
          </a:xfrm>
          <a:prstGeom prst="rect">
            <a:avLst/>
          </a:prstGeom>
          <a:noFill/>
          <a:ln w="9525">
            <a:noFill/>
            <a:miter lim="800000"/>
            <a:headEnd/>
            <a:tailEnd/>
          </a:ln>
        </p:spPr>
        <p:txBody>
          <a:bodyPr>
            <a:spAutoFit/>
          </a:bodyPr>
          <a:lstStyle/>
          <a:p>
            <a:pPr>
              <a:spcBef>
                <a:spcPct val="50000"/>
              </a:spcBef>
            </a:pPr>
            <a:r>
              <a:rPr lang="fa-IR" b="1">
                <a:solidFill>
                  <a:srgbClr val="FF0000"/>
                </a:solidFill>
                <a:effectLst>
                  <a:outerShdw blurRad="38100" dist="38100" dir="2700000" algn="tl">
                    <a:srgbClr val="000000">
                      <a:alpha val="43137"/>
                    </a:srgbClr>
                  </a:outerShdw>
                </a:effectLst>
                <a:cs typeface="B Koodak" panose="00000700000000000000" pitchFamily="2" charset="-78"/>
              </a:rPr>
              <a:t>کنترل کننده</a:t>
            </a:r>
            <a:endParaRPr lang="en-GB"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nvGrpSpPr>
          <p:cNvPr id="37" name="Group 53"/>
          <p:cNvGrpSpPr>
            <a:grpSpLocks/>
          </p:cNvGrpSpPr>
          <p:nvPr/>
        </p:nvGrpSpPr>
        <p:grpSpPr bwMode="auto">
          <a:xfrm>
            <a:off x="5562600" y="4337566"/>
            <a:ext cx="1447800" cy="1600200"/>
            <a:chOff x="2544" y="2976"/>
            <a:chExt cx="912" cy="1008"/>
          </a:xfrm>
        </p:grpSpPr>
        <p:grpSp>
          <p:nvGrpSpPr>
            <p:cNvPr id="38" name="Group 21"/>
            <p:cNvGrpSpPr>
              <a:grpSpLocks/>
            </p:cNvGrpSpPr>
            <p:nvPr/>
          </p:nvGrpSpPr>
          <p:grpSpPr bwMode="auto">
            <a:xfrm>
              <a:off x="2544" y="3168"/>
              <a:ext cx="912" cy="816"/>
              <a:chOff x="400" y="1440"/>
              <a:chExt cx="2480" cy="2064"/>
            </a:xfrm>
          </p:grpSpPr>
          <p:grpSp>
            <p:nvGrpSpPr>
              <p:cNvPr id="43" name="Group 22"/>
              <p:cNvGrpSpPr>
                <a:grpSpLocks/>
              </p:cNvGrpSpPr>
              <p:nvPr/>
            </p:nvGrpSpPr>
            <p:grpSpPr bwMode="auto">
              <a:xfrm>
                <a:off x="400" y="1440"/>
                <a:ext cx="2480" cy="2064"/>
                <a:chOff x="192" y="1632"/>
                <a:chExt cx="2480" cy="2064"/>
              </a:xfrm>
            </p:grpSpPr>
            <p:sp>
              <p:nvSpPr>
                <p:cNvPr id="45" name="Freeform 23"/>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0080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46" name="Freeform 24"/>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0080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47" name="Freeform 25"/>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0080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44" name="Freeform 26"/>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008000"/>
              </a:solidFill>
              <a:ln w="2857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39" name="Line 49"/>
            <p:cNvSpPr>
              <a:spLocks noChangeShapeType="1"/>
            </p:cNvSpPr>
            <p:nvPr/>
          </p:nvSpPr>
          <p:spPr bwMode="auto">
            <a:xfrm flipV="1">
              <a:off x="2880" y="3360"/>
              <a:ext cx="0" cy="96"/>
            </a:xfrm>
            <a:prstGeom prst="line">
              <a:avLst/>
            </a:prstGeom>
            <a:noFill/>
            <a:ln w="9525">
              <a:solidFill>
                <a:schemeClr val="tx1"/>
              </a:solidFill>
              <a:round/>
              <a:headEnd/>
              <a:tailEnd/>
            </a:ln>
          </p:spPr>
          <p:txBody>
            <a:bodyPr wrap="none" anchor="ctr"/>
            <a:lstStyle/>
            <a:p>
              <a:endParaRPr lang="en-US"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40" name="Freeform 50"/>
            <p:cNvSpPr>
              <a:spLocks/>
            </p:cNvSpPr>
            <p:nvPr/>
          </p:nvSpPr>
          <p:spPr bwMode="auto">
            <a:xfrm>
              <a:off x="2710" y="3200"/>
              <a:ext cx="154" cy="225"/>
            </a:xfrm>
            <a:custGeom>
              <a:avLst/>
              <a:gdLst>
                <a:gd name="T0" fmla="*/ 142 w 154"/>
                <a:gd name="T1" fmla="*/ 225 h 225"/>
                <a:gd name="T2" fmla="*/ 105 w 154"/>
                <a:gd name="T3" fmla="*/ 132 h 225"/>
                <a:gd name="T4" fmla="*/ 96 w 154"/>
                <a:gd name="T5" fmla="*/ 95 h 225"/>
                <a:gd name="T6" fmla="*/ 22 w 154"/>
                <a:gd name="T7" fmla="*/ 68 h 225"/>
                <a:gd name="T8" fmla="*/ 78 w 154"/>
                <a:gd name="T9" fmla="*/ 22 h 225"/>
                <a:gd name="T10" fmla="*/ 87 w 154"/>
                <a:gd name="T11" fmla="*/ 95 h 225"/>
                <a:gd name="T12" fmla="*/ 142 w 154"/>
                <a:gd name="T13" fmla="*/ 225 h 225"/>
                <a:gd name="T14" fmla="*/ 0 60000 65536"/>
                <a:gd name="T15" fmla="*/ 0 60000 65536"/>
                <a:gd name="T16" fmla="*/ 0 60000 65536"/>
                <a:gd name="T17" fmla="*/ 0 60000 65536"/>
                <a:gd name="T18" fmla="*/ 0 60000 65536"/>
                <a:gd name="T19" fmla="*/ 0 60000 65536"/>
                <a:gd name="T20" fmla="*/ 0 60000 65536"/>
                <a:gd name="T21" fmla="*/ 0 w 154"/>
                <a:gd name="T22" fmla="*/ 0 h 225"/>
                <a:gd name="T23" fmla="*/ 154 w 154"/>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225">
                  <a:moveTo>
                    <a:pt x="142" y="225"/>
                  </a:moveTo>
                  <a:cubicBezTo>
                    <a:pt x="121" y="75"/>
                    <a:pt x="154" y="219"/>
                    <a:pt x="105" y="132"/>
                  </a:cubicBezTo>
                  <a:cubicBezTo>
                    <a:pt x="99" y="121"/>
                    <a:pt x="104" y="105"/>
                    <a:pt x="96" y="95"/>
                  </a:cubicBezTo>
                  <a:cubicBezTo>
                    <a:pt x="84" y="80"/>
                    <a:pt x="39" y="72"/>
                    <a:pt x="22" y="68"/>
                  </a:cubicBezTo>
                  <a:cubicBezTo>
                    <a:pt x="0" y="0"/>
                    <a:pt x="14" y="11"/>
                    <a:pt x="78" y="22"/>
                  </a:cubicBezTo>
                  <a:cubicBezTo>
                    <a:pt x="81" y="46"/>
                    <a:pt x="87" y="95"/>
                    <a:pt x="87" y="95"/>
                  </a:cubicBezTo>
                  <a:lnTo>
                    <a:pt x="142" y="225"/>
                  </a:lnTo>
                  <a:close/>
                </a:path>
              </a:pathLst>
            </a:custGeom>
            <a:solidFill>
              <a:srgbClr val="008000"/>
            </a:solidFill>
            <a:ln w="952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41" name="Freeform 51"/>
            <p:cNvSpPr>
              <a:spLocks/>
            </p:cNvSpPr>
            <p:nvPr/>
          </p:nvSpPr>
          <p:spPr bwMode="auto">
            <a:xfrm>
              <a:off x="2874" y="3116"/>
              <a:ext cx="79" cy="207"/>
            </a:xfrm>
            <a:custGeom>
              <a:avLst/>
              <a:gdLst>
                <a:gd name="T0" fmla="*/ 43 w 79"/>
                <a:gd name="T1" fmla="*/ 207 h 207"/>
                <a:gd name="T2" fmla="*/ 34 w 79"/>
                <a:gd name="T3" fmla="*/ 152 h 207"/>
                <a:gd name="T4" fmla="*/ 6 w 79"/>
                <a:gd name="T5" fmla="*/ 142 h 207"/>
                <a:gd name="T6" fmla="*/ 15 w 79"/>
                <a:gd name="T7" fmla="*/ 4 h 207"/>
                <a:gd name="T8" fmla="*/ 71 w 79"/>
                <a:gd name="T9" fmla="*/ 13 h 207"/>
                <a:gd name="T10" fmla="*/ 52 w 79"/>
                <a:gd name="T11" fmla="*/ 41 h 207"/>
                <a:gd name="T12" fmla="*/ 34 w 79"/>
                <a:gd name="T13" fmla="*/ 87 h 207"/>
                <a:gd name="T14" fmla="*/ 34 w 79"/>
                <a:gd name="T15" fmla="*/ 152 h 207"/>
                <a:gd name="T16" fmla="*/ 24 w 79"/>
                <a:gd name="T17" fmla="*/ 179 h 207"/>
                <a:gd name="T18" fmla="*/ 43 w 79"/>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207"/>
                <a:gd name="T32" fmla="*/ 79 w 79"/>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207">
                  <a:moveTo>
                    <a:pt x="43" y="207"/>
                  </a:moveTo>
                  <a:cubicBezTo>
                    <a:pt x="40" y="189"/>
                    <a:pt x="43" y="168"/>
                    <a:pt x="34" y="152"/>
                  </a:cubicBezTo>
                  <a:cubicBezTo>
                    <a:pt x="29" y="143"/>
                    <a:pt x="7" y="152"/>
                    <a:pt x="6" y="142"/>
                  </a:cubicBezTo>
                  <a:cubicBezTo>
                    <a:pt x="0" y="96"/>
                    <a:pt x="12" y="50"/>
                    <a:pt x="15" y="4"/>
                  </a:cubicBezTo>
                  <a:cubicBezTo>
                    <a:pt x="34" y="7"/>
                    <a:pt x="58" y="0"/>
                    <a:pt x="71" y="13"/>
                  </a:cubicBezTo>
                  <a:cubicBezTo>
                    <a:pt x="79" y="21"/>
                    <a:pt x="57" y="31"/>
                    <a:pt x="52" y="41"/>
                  </a:cubicBezTo>
                  <a:cubicBezTo>
                    <a:pt x="45" y="56"/>
                    <a:pt x="40" y="72"/>
                    <a:pt x="34" y="87"/>
                  </a:cubicBezTo>
                  <a:cubicBezTo>
                    <a:pt x="46" y="124"/>
                    <a:pt x="47" y="110"/>
                    <a:pt x="34" y="152"/>
                  </a:cubicBezTo>
                  <a:cubicBezTo>
                    <a:pt x="31" y="161"/>
                    <a:pt x="22" y="170"/>
                    <a:pt x="24" y="179"/>
                  </a:cubicBezTo>
                  <a:cubicBezTo>
                    <a:pt x="26" y="190"/>
                    <a:pt x="37" y="198"/>
                    <a:pt x="43" y="207"/>
                  </a:cubicBezTo>
                  <a:close/>
                </a:path>
              </a:pathLst>
            </a:custGeom>
            <a:solidFill>
              <a:srgbClr val="008000"/>
            </a:solidFill>
            <a:ln w="952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42" name="Freeform 52"/>
            <p:cNvSpPr>
              <a:spLocks/>
            </p:cNvSpPr>
            <p:nvPr/>
          </p:nvSpPr>
          <p:spPr bwMode="auto">
            <a:xfrm>
              <a:off x="3024" y="2976"/>
              <a:ext cx="96" cy="286"/>
            </a:xfrm>
            <a:custGeom>
              <a:avLst/>
              <a:gdLst>
                <a:gd name="T0" fmla="*/ 71 w 96"/>
                <a:gd name="T1" fmla="*/ 286 h 286"/>
                <a:gd name="T2" fmla="*/ 44 w 96"/>
                <a:gd name="T3" fmla="*/ 194 h 286"/>
                <a:gd name="T4" fmla="*/ 44 w 96"/>
                <a:gd name="T5" fmla="*/ 0 h 286"/>
                <a:gd name="T6" fmla="*/ 34 w 96"/>
                <a:gd name="T7" fmla="*/ 166 h 286"/>
                <a:gd name="T8" fmla="*/ 0 60000 65536"/>
                <a:gd name="T9" fmla="*/ 0 60000 65536"/>
                <a:gd name="T10" fmla="*/ 0 60000 65536"/>
                <a:gd name="T11" fmla="*/ 0 60000 65536"/>
                <a:gd name="T12" fmla="*/ 0 w 96"/>
                <a:gd name="T13" fmla="*/ 0 h 286"/>
                <a:gd name="T14" fmla="*/ 96 w 96"/>
                <a:gd name="T15" fmla="*/ 286 h 286"/>
              </a:gdLst>
              <a:ahLst/>
              <a:cxnLst>
                <a:cxn ang="T8">
                  <a:pos x="T0" y="T1"/>
                </a:cxn>
                <a:cxn ang="T9">
                  <a:pos x="T2" y="T3"/>
                </a:cxn>
                <a:cxn ang="T10">
                  <a:pos x="T4" y="T5"/>
                </a:cxn>
                <a:cxn ang="T11">
                  <a:pos x="T6" y="T7"/>
                </a:cxn>
              </a:cxnLst>
              <a:rect l="T12" t="T13" r="T14" b="T15"/>
              <a:pathLst>
                <a:path w="96" h="286">
                  <a:moveTo>
                    <a:pt x="71" y="286"/>
                  </a:moveTo>
                  <a:cubicBezTo>
                    <a:pt x="87" y="242"/>
                    <a:pt x="96" y="211"/>
                    <a:pt x="44" y="194"/>
                  </a:cubicBezTo>
                  <a:cubicBezTo>
                    <a:pt x="1" y="151"/>
                    <a:pt x="0" y="42"/>
                    <a:pt x="44" y="0"/>
                  </a:cubicBezTo>
                  <a:cubicBezTo>
                    <a:pt x="57" y="55"/>
                    <a:pt x="63" y="114"/>
                    <a:pt x="34" y="166"/>
                  </a:cubicBezTo>
                </a:path>
              </a:pathLst>
            </a:custGeom>
            <a:solidFill>
              <a:srgbClr val="008000"/>
            </a:solidFill>
            <a:ln w="952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grpSp>
        <p:nvGrpSpPr>
          <p:cNvPr id="48" name="Group 56"/>
          <p:cNvGrpSpPr>
            <a:grpSpLocks/>
          </p:cNvGrpSpPr>
          <p:nvPr/>
        </p:nvGrpSpPr>
        <p:grpSpPr bwMode="auto">
          <a:xfrm>
            <a:off x="8305800" y="1943100"/>
            <a:ext cx="1447800" cy="1295400"/>
            <a:chOff x="4272" y="1248"/>
            <a:chExt cx="912" cy="816"/>
          </a:xfrm>
        </p:grpSpPr>
        <p:grpSp>
          <p:nvGrpSpPr>
            <p:cNvPr id="49" name="Group 15"/>
            <p:cNvGrpSpPr>
              <a:grpSpLocks/>
            </p:cNvGrpSpPr>
            <p:nvPr/>
          </p:nvGrpSpPr>
          <p:grpSpPr bwMode="auto">
            <a:xfrm>
              <a:off x="4272" y="1248"/>
              <a:ext cx="912" cy="816"/>
              <a:chOff x="400" y="1440"/>
              <a:chExt cx="2480" cy="2064"/>
            </a:xfrm>
          </p:grpSpPr>
          <p:grpSp>
            <p:nvGrpSpPr>
              <p:cNvPr id="52" name="Group 16"/>
              <p:cNvGrpSpPr>
                <a:grpSpLocks/>
              </p:cNvGrpSpPr>
              <p:nvPr/>
            </p:nvGrpSpPr>
            <p:grpSpPr bwMode="auto">
              <a:xfrm>
                <a:off x="400" y="1440"/>
                <a:ext cx="2480" cy="2064"/>
                <a:chOff x="192" y="1632"/>
                <a:chExt cx="2480" cy="2064"/>
              </a:xfrm>
            </p:grpSpPr>
            <p:sp>
              <p:nvSpPr>
                <p:cNvPr id="54" name="Freeform 17"/>
                <p:cNvSpPr>
                  <a:spLocks/>
                </p:cNvSpPr>
                <p:nvPr/>
              </p:nvSpPr>
              <p:spPr bwMode="auto">
                <a:xfrm>
                  <a:off x="528" y="1632"/>
                  <a:ext cx="1632" cy="1608"/>
                </a:xfrm>
                <a:custGeom>
                  <a:avLst/>
                  <a:gdLst>
                    <a:gd name="T0" fmla="*/ 344 w 1632"/>
                    <a:gd name="T1" fmla="*/ 1368 h 1608"/>
                    <a:gd name="T2" fmla="*/ 104 w 1632"/>
                    <a:gd name="T3" fmla="*/ 600 h 1608"/>
                    <a:gd name="T4" fmla="*/ 968 w 1632"/>
                    <a:gd name="T5" fmla="*/ 72 h 1608"/>
                    <a:gd name="T6" fmla="*/ 1544 w 1632"/>
                    <a:gd name="T7" fmla="*/ 168 h 1608"/>
                    <a:gd name="T8" fmla="*/ 1496 w 1632"/>
                    <a:gd name="T9" fmla="*/ 1032 h 1608"/>
                    <a:gd name="T10" fmla="*/ 1352 w 1632"/>
                    <a:gd name="T11" fmla="*/ 1608 h 1608"/>
                    <a:gd name="T12" fmla="*/ 0 60000 65536"/>
                    <a:gd name="T13" fmla="*/ 0 60000 65536"/>
                    <a:gd name="T14" fmla="*/ 0 60000 65536"/>
                    <a:gd name="T15" fmla="*/ 0 60000 65536"/>
                    <a:gd name="T16" fmla="*/ 0 60000 65536"/>
                    <a:gd name="T17" fmla="*/ 0 60000 65536"/>
                    <a:gd name="T18" fmla="*/ 0 w 1632"/>
                    <a:gd name="T19" fmla="*/ 0 h 1608"/>
                    <a:gd name="T20" fmla="*/ 1632 w 1632"/>
                    <a:gd name="T21" fmla="*/ 1608 h 1608"/>
                  </a:gdLst>
                  <a:ahLst/>
                  <a:cxnLst>
                    <a:cxn ang="T12">
                      <a:pos x="T0" y="T1"/>
                    </a:cxn>
                    <a:cxn ang="T13">
                      <a:pos x="T2" y="T3"/>
                    </a:cxn>
                    <a:cxn ang="T14">
                      <a:pos x="T4" y="T5"/>
                    </a:cxn>
                    <a:cxn ang="T15">
                      <a:pos x="T6" y="T7"/>
                    </a:cxn>
                    <a:cxn ang="T16">
                      <a:pos x="T8" y="T9"/>
                    </a:cxn>
                    <a:cxn ang="T17">
                      <a:pos x="T10" y="T11"/>
                    </a:cxn>
                  </a:cxnLst>
                  <a:rect l="T18" t="T19" r="T20" b="T21"/>
                  <a:pathLst>
                    <a:path w="1632" h="1608">
                      <a:moveTo>
                        <a:pt x="344" y="1368"/>
                      </a:moveTo>
                      <a:cubicBezTo>
                        <a:pt x="172" y="1092"/>
                        <a:pt x="0" y="816"/>
                        <a:pt x="104" y="600"/>
                      </a:cubicBezTo>
                      <a:cubicBezTo>
                        <a:pt x="208" y="384"/>
                        <a:pt x="728" y="144"/>
                        <a:pt x="968" y="72"/>
                      </a:cubicBezTo>
                      <a:cubicBezTo>
                        <a:pt x="1208" y="0"/>
                        <a:pt x="1456" y="8"/>
                        <a:pt x="1544" y="168"/>
                      </a:cubicBezTo>
                      <a:cubicBezTo>
                        <a:pt x="1632" y="328"/>
                        <a:pt x="1528" y="792"/>
                        <a:pt x="1496" y="1032"/>
                      </a:cubicBezTo>
                      <a:cubicBezTo>
                        <a:pt x="1464" y="1272"/>
                        <a:pt x="1376" y="1504"/>
                        <a:pt x="1352" y="1608"/>
                      </a:cubicBezTo>
                    </a:path>
                  </a:pathLst>
                </a:custGeom>
                <a:solidFill>
                  <a:srgbClr val="FFFF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55" name="Freeform 18"/>
                <p:cNvSpPr>
                  <a:spLocks/>
                </p:cNvSpPr>
                <p:nvPr/>
              </p:nvSpPr>
              <p:spPr bwMode="auto">
                <a:xfrm>
                  <a:off x="192" y="2640"/>
                  <a:ext cx="2480" cy="1056"/>
                </a:xfrm>
                <a:custGeom>
                  <a:avLst/>
                  <a:gdLst>
                    <a:gd name="T0" fmla="*/ 512 w 2480"/>
                    <a:gd name="T1" fmla="*/ 88 h 1056"/>
                    <a:gd name="T2" fmla="*/ 416 w 2480"/>
                    <a:gd name="T3" fmla="*/ 88 h 1056"/>
                    <a:gd name="T4" fmla="*/ 176 w 2480"/>
                    <a:gd name="T5" fmla="*/ 616 h 1056"/>
                    <a:gd name="T6" fmla="*/ 1472 w 2480"/>
                    <a:gd name="T7" fmla="*/ 1048 h 1056"/>
                    <a:gd name="T8" fmla="*/ 2336 w 2480"/>
                    <a:gd name="T9" fmla="*/ 664 h 1056"/>
                    <a:gd name="T10" fmla="*/ 2336 w 2480"/>
                    <a:gd name="T11" fmla="*/ 568 h 1056"/>
                    <a:gd name="T12" fmla="*/ 2000 w 2480"/>
                    <a:gd name="T13" fmla="*/ 184 h 1056"/>
                    <a:gd name="T14" fmla="*/ 1760 w 2480"/>
                    <a:gd name="T15" fmla="*/ 184 h 1056"/>
                    <a:gd name="T16" fmla="*/ 0 60000 65536"/>
                    <a:gd name="T17" fmla="*/ 0 60000 65536"/>
                    <a:gd name="T18" fmla="*/ 0 60000 65536"/>
                    <a:gd name="T19" fmla="*/ 0 60000 65536"/>
                    <a:gd name="T20" fmla="*/ 0 60000 65536"/>
                    <a:gd name="T21" fmla="*/ 0 60000 65536"/>
                    <a:gd name="T22" fmla="*/ 0 60000 65536"/>
                    <a:gd name="T23" fmla="*/ 0 60000 65536"/>
                    <a:gd name="T24" fmla="*/ 0 w 2480"/>
                    <a:gd name="T25" fmla="*/ 0 h 1056"/>
                    <a:gd name="T26" fmla="*/ 2480 w 2480"/>
                    <a:gd name="T27" fmla="*/ 1056 h 10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0" h="1056">
                      <a:moveTo>
                        <a:pt x="512" y="88"/>
                      </a:moveTo>
                      <a:cubicBezTo>
                        <a:pt x="492" y="44"/>
                        <a:pt x="472" y="0"/>
                        <a:pt x="416" y="88"/>
                      </a:cubicBezTo>
                      <a:cubicBezTo>
                        <a:pt x="360" y="176"/>
                        <a:pt x="0" y="456"/>
                        <a:pt x="176" y="616"/>
                      </a:cubicBezTo>
                      <a:cubicBezTo>
                        <a:pt x="352" y="776"/>
                        <a:pt x="1112" y="1040"/>
                        <a:pt x="1472" y="1048"/>
                      </a:cubicBezTo>
                      <a:cubicBezTo>
                        <a:pt x="1832" y="1056"/>
                        <a:pt x="2192" y="744"/>
                        <a:pt x="2336" y="664"/>
                      </a:cubicBezTo>
                      <a:cubicBezTo>
                        <a:pt x="2480" y="584"/>
                        <a:pt x="2392" y="648"/>
                        <a:pt x="2336" y="568"/>
                      </a:cubicBezTo>
                      <a:cubicBezTo>
                        <a:pt x="2280" y="488"/>
                        <a:pt x="2096" y="248"/>
                        <a:pt x="2000" y="184"/>
                      </a:cubicBezTo>
                      <a:cubicBezTo>
                        <a:pt x="1904" y="120"/>
                        <a:pt x="1800" y="184"/>
                        <a:pt x="1760" y="184"/>
                      </a:cubicBezTo>
                    </a:path>
                  </a:pathLst>
                </a:custGeom>
                <a:solidFill>
                  <a:srgbClr val="FFFF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56" name="Freeform 19"/>
                <p:cNvSpPr>
                  <a:spLocks/>
                </p:cNvSpPr>
                <p:nvPr/>
              </p:nvSpPr>
              <p:spPr bwMode="auto">
                <a:xfrm>
                  <a:off x="864" y="3024"/>
                  <a:ext cx="1008" cy="288"/>
                </a:xfrm>
                <a:custGeom>
                  <a:avLst/>
                  <a:gdLst>
                    <a:gd name="T0" fmla="*/ 0 w 1008"/>
                    <a:gd name="T1" fmla="*/ 0 h 288"/>
                    <a:gd name="T2" fmla="*/ 144 w 1008"/>
                    <a:gd name="T3" fmla="*/ 192 h 288"/>
                    <a:gd name="T4" fmla="*/ 720 w 1008"/>
                    <a:gd name="T5" fmla="*/ 288 h 288"/>
                    <a:gd name="T6" fmla="*/ 1008 w 1008"/>
                    <a:gd name="T7" fmla="*/ 192 h 288"/>
                    <a:gd name="T8" fmla="*/ 0 60000 65536"/>
                    <a:gd name="T9" fmla="*/ 0 60000 65536"/>
                    <a:gd name="T10" fmla="*/ 0 60000 65536"/>
                    <a:gd name="T11" fmla="*/ 0 60000 65536"/>
                    <a:gd name="T12" fmla="*/ 0 w 1008"/>
                    <a:gd name="T13" fmla="*/ 0 h 288"/>
                    <a:gd name="T14" fmla="*/ 1008 w 1008"/>
                    <a:gd name="T15" fmla="*/ 288 h 288"/>
                  </a:gdLst>
                  <a:ahLst/>
                  <a:cxnLst>
                    <a:cxn ang="T8">
                      <a:pos x="T0" y="T1"/>
                    </a:cxn>
                    <a:cxn ang="T9">
                      <a:pos x="T2" y="T3"/>
                    </a:cxn>
                    <a:cxn ang="T10">
                      <a:pos x="T4" y="T5"/>
                    </a:cxn>
                    <a:cxn ang="T11">
                      <a:pos x="T6" y="T7"/>
                    </a:cxn>
                  </a:cxnLst>
                  <a:rect l="T12" t="T13" r="T14" b="T15"/>
                  <a:pathLst>
                    <a:path w="1008" h="288">
                      <a:moveTo>
                        <a:pt x="0" y="0"/>
                      </a:moveTo>
                      <a:cubicBezTo>
                        <a:pt x="12" y="72"/>
                        <a:pt x="24" y="144"/>
                        <a:pt x="144" y="192"/>
                      </a:cubicBezTo>
                      <a:cubicBezTo>
                        <a:pt x="264" y="240"/>
                        <a:pt x="576" y="288"/>
                        <a:pt x="720" y="288"/>
                      </a:cubicBezTo>
                      <a:cubicBezTo>
                        <a:pt x="864" y="288"/>
                        <a:pt x="936" y="240"/>
                        <a:pt x="1008" y="192"/>
                      </a:cubicBezTo>
                    </a:path>
                  </a:pathLst>
                </a:custGeom>
                <a:solidFill>
                  <a:srgbClr val="FFFF00"/>
                </a:solidFill>
                <a:ln w="31750">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53" name="Freeform 20"/>
              <p:cNvSpPr>
                <a:spLocks/>
              </p:cNvSpPr>
              <p:nvPr/>
            </p:nvSpPr>
            <p:spPr bwMode="auto">
              <a:xfrm>
                <a:off x="816" y="1728"/>
                <a:ext cx="1520" cy="672"/>
              </a:xfrm>
              <a:custGeom>
                <a:avLst/>
                <a:gdLst>
                  <a:gd name="T0" fmla="*/ 0 w 1520"/>
                  <a:gd name="T1" fmla="*/ 480 h 672"/>
                  <a:gd name="T2" fmla="*/ 384 w 1520"/>
                  <a:gd name="T3" fmla="*/ 672 h 672"/>
                  <a:gd name="T4" fmla="*/ 1008 w 1520"/>
                  <a:gd name="T5" fmla="*/ 480 h 672"/>
                  <a:gd name="T6" fmla="*/ 1440 w 1520"/>
                  <a:gd name="T7" fmla="*/ 144 h 672"/>
                  <a:gd name="T8" fmla="*/ 1488 w 1520"/>
                  <a:gd name="T9" fmla="*/ 0 h 672"/>
                  <a:gd name="T10" fmla="*/ 0 60000 65536"/>
                  <a:gd name="T11" fmla="*/ 0 60000 65536"/>
                  <a:gd name="T12" fmla="*/ 0 60000 65536"/>
                  <a:gd name="T13" fmla="*/ 0 60000 65536"/>
                  <a:gd name="T14" fmla="*/ 0 60000 65536"/>
                  <a:gd name="T15" fmla="*/ 0 w 1520"/>
                  <a:gd name="T16" fmla="*/ 0 h 672"/>
                  <a:gd name="T17" fmla="*/ 1520 w 1520"/>
                  <a:gd name="T18" fmla="*/ 672 h 672"/>
                </a:gdLst>
                <a:ahLst/>
                <a:cxnLst>
                  <a:cxn ang="T10">
                    <a:pos x="T0" y="T1"/>
                  </a:cxn>
                  <a:cxn ang="T11">
                    <a:pos x="T2" y="T3"/>
                  </a:cxn>
                  <a:cxn ang="T12">
                    <a:pos x="T4" y="T5"/>
                  </a:cxn>
                  <a:cxn ang="T13">
                    <a:pos x="T6" y="T7"/>
                  </a:cxn>
                  <a:cxn ang="T14">
                    <a:pos x="T8" y="T9"/>
                  </a:cxn>
                </a:cxnLst>
                <a:rect l="T15" t="T16" r="T17" b="T18"/>
                <a:pathLst>
                  <a:path w="1520" h="672">
                    <a:moveTo>
                      <a:pt x="0" y="480"/>
                    </a:moveTo>
                    <a:cubicBezTo>
                      <a:pt x="108" y="576"/>
                      <a:pt x="216" y="672"/>
                      <a:pt x="384" y="672"/>
                    </a:cubicBezTo>
                    <a:cubicBezTo>
                      <a:pt x="552" y="672"/>
                      <a:pt x="832" y="568"/>
                      <a:pt x="1008" y="480"/>
                    </a:cubicBezTo>
                    <a:cubicBezTo>
                      <a:pt x="1184" y="392"/>
                      <a:pt x="1360" y="224"/>
                      <a:pt x="1440" y="144"/>
                    </a:cubicBezTo>
                    <a:cubicBezTo>
                      <a:pt x="1520" y="64"/>
                      <a:pt x="1504" y="32"/>
                      <a:pt x="1488" y="0"/>
                    </a:cubicBezTo>
                  </a:path>
                </a:pathLst>
              </a:custGeom>
              <a:solidFill>
                <a:srgbClr val="FFFF00"/>
              </a:solidFill>
              <a:ln w="2857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
          <p:nvSpPr>
            <p:cNvPr id="50" name="Oval 54"/>
            <p:cNvSpPr>
              <a:spLocks noChangeArrowheads="1"/>
            </p:cNvSpPr>
            <p:nvPr/>
          </p:nvSpPr>
          <p:spPr bwMode="auto">
            <a:xfrm>
              <a:off x="4608" y="1680"/>
              <a:ext cx="48" cy="48"/>
            </a:xfrm>
            <a:prstGeom prst="ellipse">
              <a:avLst/>
            </a:prstGeom>
            <a:solidFill>
              <a:schemeClr val="accent1"/>
            </a:solidFill>
            <a:ln w="952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sp>
          <p:nvSpPr>
            <p:cNvPr id="51" name="Oval 55"/>
            <p:cNvSpPr>
              <a:spLocks noChangeArrowheads="1"/>
            </p:cNvSpPr>
            <p:nvPr/>
          </p:nvSpPr>
          <p:spPr bwMode="auto">
            <a:xfrm>
              <a:off x="4800" y="1680"/>
              <a:ext cx="48" cy="48"/>
            </a:xfrm>
            <a:prstGeom prst="ellipse">
              <a:avLst/>
            </a:prstGeom>
            <a:solidFill>
              <a:schemeClr val="accent1"/>
            </a:solidFill>
            <a:ln w="9525">
              <a:solidFill>
                <a:schemeClr val="tx1"/>
              </a:solidFill>
              <a:round/>
              <a:headEnd/>
              <a:tailEnd/>
            </a:ln>
          </p:spPr>
          <p:txBody>
            <a:bodyPr wrap="none" anchor="ctr"/>
            <a:lstStyle/>
            <a:p>
              <a:endParaRPr lang="fa-IR" b="1">
                <a:solidFill>
                  <a:srgbClr val="FF0000"/>
                </a:solidFill>
                <a:effectLst>
                  <a:outerShdw blurRad="38100" dist="38100" dir="2700000" algn="tl">
                    <a:srgbClr val="000000">
                      <a:alpha val="43137"/>
                    </a:srgbClr>
                  </a:outerShdw>
                </a:effectLst>
                <a:cs typeface="B Koodak" panose="00000700000000000000" pitchFamily="2" charset="-78"/>
              </a:endParaRPr>
            </a:p>
          </p:txBody>
        </p:sp>
      </p:grpSp>
    </p:spTree>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fltVal val="0"/>
                                          </p:val>
                                        </p:tav>
                                        <p:tav tm="100000">
                                          <p:val>
                                            <p:strVal val="#ppt_w"/>
                                          </p:val>
                                        </p:tav>
                                      </p:tavLst>
                                    </p:anim>
                                    <p:anim calcmode="lin" valueType="num">
                                      <p:cBhvr>
                                        <p:cTn id="18" dur="1000" fill="hold"/>
                                        <p:tgtEl>
                                          <p:spTgt spid="48"/>
                                        </p:tgtEl>
                                        <p:attrNameLst>
                                          <p:attrName>ppt_h</p:attrName>
                                        </p:attrNameLst>
                                      </p:cBhvr>
                                      <p:tavLst>
                                        <p:tav tm="0">
                                          <p:val>
                                            <p:fltVal val="0"/>
                                          </p:val>
                                        </p:tav>
                                        <p:tav tm="100000">
                                          <p:val>
                                            <p:strVal val="#ppt_h"/>
                                          </p:val>
                                        </p:tav>
                                      </p:tavLst>
                                    </p:anim>
                                    <p:anim calcmode="lin" valueType="num">
                                      <p:cBhvr>
                                        <p:cTn id="19"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0" fill="hold"/>
                                        <p:tgtEl>
                                          <p:spTgt spid="25"/>
                                        </p:tgtEl>
                                        <p:attrNameLst>
                                          <p:attrName>ppt_x</p:attrName>
                                        </p:attrNameLst>
                                      </p:cBhvr>
                                      <p:tavLst>
                                        <p:tav tm="0">
                                          <p:val>
                                            <p:strVal val="1+#ppt_w/2"/>
                                          </p:val>
                                        </p:tav>
                                        <p:tav tm="100000">
                                          <p:val>
                                            <p:strVal val="#ppt_x"/>
                                          </p:val>
                                        </p:tav>
                                      </p:tavLst>
                                    </p:anim>
                                    <p:anim calcmode="lin" valueType="num">
                                      <p:cBhvr additive="base">
                                        <p:cTn id="26" dur="5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ppt_x</p:attrName>
                                        </p:attrNameLst>
                                      </p:cBhvr>
                                      <p:tavLst>
                                        <p:tav tm="0">
                                          <p:val>
                                            <p:strVal val="#ppt_x"/>
                                          </p:val>
                                        </p:tav>
                                        <p:tav tm="100000">
                                          <p:val>
                                            <p:strVal val="#ppt_x"/>
                                          </p:val>
                                        </p:tav>
                                      </p:tavLst>
                                    </p:anim>
                                    <p:anim calcmode="lin" valueType="num">
                                      <p:cBhvr>
                                        <p:cTn id="32" dur="500" fill="hold"/>
                                        <p:tgtEl>
                                          <p:spTgt spid="37"/>
                                        </p:tgtEl>
                                        <p:attrNameLst>
                                          <p:attrName>ppt_y</p:attrName>
                                        </p:attrNameLst>
                                      </p:cBhvr>
                                      <p:tavLst>
                                        <p:tav tm="0">
                                          <p:val>
                                            <p:strVal val="#ppt_y+#ppt_h/2"/>
                                          </p:val>
                                        </p:tav>
                                        <p:tav tm="100000">
                                          <p:val>
                                            <p:strVal val="#ppt_y"/>
                                          </p:val>
                                        </p:tav>
                                      </p:tavLst>
                                    </p:anim>
                                    <p:anim calcmode="lin" valueType="num">
                                      <p:cBhvr>
                                        <p:cTn id="33" dur="500" fill="hold"/>
                                        <p:tgtEl>
                                          <p:spTgt spid="37"/>
                                        </p:tgtEl>
                                        <p:attrNameLst>
                                          <p:attrName>ppt_w</p:attrName>
                                        </p:attrNameLst>
                                      </p:cBhvr>
                                      <p:tavLst>
                                        <p:tav tm="0">
                                          <p:val>
                                            <p:strVal val="#ppt_w"/>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ppt_w"/>
                                          </p:val>
                                        </p:tav>
                                        <p:tav tm="100000">
                                          <p:val>
                                            <p:strVal val="#ppt_w"/>
                                          </p:val>
                                        </p:tav>
                                      </p:tavLst>
                                    </p:anim>
                                    <p:anim calcmode="lin" valueType="num">
                                      <p:cBhvr>
                                        <p:cTn id="40"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حق معنوی ایده ها</a:t>
            </a:r>
            <a:endParaRPr lang="en-US" dirty="0"/>
          </a:p>
        </p:txBody>
      </p:sp>
      <p:sp>
        <p:nvSpPr>
          <p:cNvPr id="3" name="Content Placeholder 2"/>
          <p:cNvSpPr>
            <a:spLocks noGrp="1"/>
          </p:cNvSpPr>
          <p:nvPr>
            <p:ph idx="1"/>
          </p:nvPr>
        </p:nvSpPr>
        <p:spPr/>
        <p:txBody>
          <a:bodyPr/>
          <a:lstStyle/>
          <a:p>
            <a:r>
              <a:rPr lang="fa-IR" dirty="0"/>
              <a:t>بایست به ایده های دیگران احترام گذاشت</a:t>
            </a:r>
          </a:p>
          <a:p>
            <a:r>
              <a:rPr lang="fa-IR" dirty="0"/>
              <a:t>در صورت اقتباس از ایده ها حتماً ماخذ مورد استفاده ذکر شود و اگر لازم است کسب اجازه شود. </a:t>
            </a:r>
          </a:p>
          <a:p>
            <a:r>
              <a:rPr lang="fa-IR" dirty="0"/>
              <a:t>ایده ها را باید مکتوب نمود و متناسب با نوع ایده در جایی به ثبت رساند</a:t>
            </a:r>
          </a:p>
          <a:p>
            <a:r>
              <a:rPr lang="fa-IR" dirty="0"/>
              <a:t>صرف بیان یک ایده به معنای متوقف نمودن دیگران در تفکر و کار بر روی آن ایده نیست</a:t>
            </a:r>
            <a:endParaRPr lang="en-US" dirty="0"/>
          </a:p>
        </p:txBody>
      </p:sp>
    </p:spTree>
  </p:cSld>
  <p:clrMapOvr>
    <a:masterClrMapping/>
  </p:clrMapOvr>
  <p:transition advTm="104064"/>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اصول و مبانی اخلاق پژوهش در انسان</a:t>
            </a:r>
            <a:endParaRPr lang="en-US" dirty="0"/>
          </a:p>
        </p:txBody>
      </p:sp>
      <p:sp>
        <p:nvSpPr>
          <p:cNvPr id="3" name="Content Placeholder 2"/>
          <p:cNvSpPr>
            <a:spLocks noGrp="1"/>
          </p:cNvSpPr>
          <p:nvPr>
            <p:ph idx="1"/>
          </p:nvPr>
        </p:nvSpPr>
        <p:spPr/>
        <p:txBody>
          <a:bodyPr>
            <a:normAutofit lnSpcReduction="10000"/>
          </a:bodyPr>
          <a:lstStyle/>
          <a:p>
            <a:pPr marL="633412" indent="-514350">
              <a:buFont typeface="+mj-lt"/>
              <a:buAutoNum type="arabicPeriod"/>
            </a:pPr>
            <a:r>
              <a:rPr lang="fa-IR" dirty="0"/>
              <a:t>اصل احترام به فرد (</a:t>
            </a:r>
            <a:r>
              <a:rPr lang="en-US" dirty="0"/>
              <a:t>autonomy/respect</a:t>
            </a:r>
            <a:r>
              <a:rPr lang="fa-IR" dirty="0"/>
              <a:t>): به استقلال افراد توجه شود و از افرادی که استقلال کمتری دارند حمایت کافی به عمل آید</a:t>
            </a:r>
          </a:p>
          <a:p>
            <a:pPr marL="633412" indent="-514350">
              <a:buFont typeface="+mj-lt"/>
              <a:buAutoNum type="arabicPeriod"/>
            </a:pPr>
            <a:endParaRPr lang="fa-IR" dirty="0"/>
          </a:p>
          <a:p>
            <a:pPr marL="633412" indent="-514350">
              <a:buFont typeface="+mj-lt"/>
              <a:buAutoNum type="arabicPeriod"/>
            </a:pPr>
            <a:r>
              <a:rPr lang="fa-IR" dirty="0"/>
              <a:t>اصل خیررسانی (</a:t>
            </a:r>
            <a:r>
              <a:rPr lang="en-US" dirty="0"/>
              <a:t>beneficence</a:t>
            </a:r>
            <a:r>
              <a:rPr lang="fa-IR" dirty="0"/>
              <a:t>)</a:t>
            </a:r>
            <a:r>
              <a:rPr lang="en-US" dirty="0"/>
              <a:t>:</a:t>
            </a:r>
            <a:r>
              <a:rPr lang="fa-IR" dirty="0"/>
              <a:t> یعنی به حداکثر رساندن سود</a:t>
            </a:r>
          </a:p>
          <a:p>
            <a:pPr marL="633412" indent="-514350">
              <a:buFont typeface="+mj-lt"/>
              <a:buAutoNum type="arabicPeriod"/>
            </a:pPr>
            <a:endParaRPr lang="en-US" dirty="0"/>
          </a:p>
          <a:p>
            <a:pPr marL="633412" indent="-514350">
              <a:buFont typeface="+mj-lt"/>
              <a:buAutoNum type="arabicPeriod"/>
            </a:pPr>
            <a:r>
              <a:rPr lang="fa-IR" dirty="0"/>
              <a:t>اصل پیشگیری از ضرر (</a:t>
            </a:r>
            <a:r>
              <a:rPr lang="en-US" dirty="0"/>
              <a:t>non-maleficence</a:t>
            </a:r>
            <a:r>
              <a:rPr lang="fa-IR" dirty="0"/>
              <a:t>)</a:t>
            </a:r>
            <a:r>
              <a:rPr lang="en-US" dirty="0"/>
              <a:t>:</a:t>
            </a:r>
            <a:r>
              <a:rPr lang="fa-IR" dirty="0"/>
              <a:t> یعنی به حداقل رساندن ضرر و آسیب</a:t>
            </a:r>
          </a:p>
          <a:p>
            <a:pPr marL="633412" indent="-514350">
              <a:buFont typeface="+mj-lt"/>
              <a:buAutoNum type="arabicPeriod"/>
            </a:pPr>
            <a:endParaRPr lang="fa-IR" dirty="0"/>
          </a:p>
          <a:p>
            <a:pPr marL="633412" indent="-514350">
              <a:buFont typeface="+mj-lt"/>
              <a:buAutoNum type="arabicPeriod"/>
            </a:pPr>
            <a:r>
              <a:rPr lang="fa-IR" dirty="0"/>
              <a:t>اصل عدالت (</a:t>
            </a:r>
            <a:r>
              <a:rPr lang="en-US" dirty="0"/>
              <a:t>justice</a:t>
            </a:r>
            <a:r>
              <a:rPr lang="fa-IR" dirty="0"/>
              <a:t>): یعنی به چه کسی زیان وارد می‌شود و از نتایج تحقیق چه کسی سود خواهد برد</a:t>
            </a:r>
          </a:p>
          <a:p>
            <a:pPr marL="633412" indent="-514350">
              <a:buFont typeface="+mj-lt"/>
              <a:buAutoNum type="arabicPeriod"/>
            </a:pPr>
            <a:endParaRPr lang="en-US" dirty="0"/>
          </a:p>
        </p:txBody>
      </p:sp>
    </p:spTree>
  </p:cSld>
  <p:clrMapOvr>
    <a:masterClrMapping/>
  </p:clrMapOvr>
  <p:transition advTm="171600"/>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رضایت آگاهانه (</a:t>
            </a:r>
            <a:r>
              <a:rPr lang="en-US" b="1" dirty="0"/>
              <a:t>informed consent</a:t>
            </a:r>
            <a:r>
              <a:rPr lang="fa-IR" dirty="0"/>
              <a:t>)</a:t>
            </a:r>
            <a:endParaRPr lang="en-US" dirty="0"/>
          </a:p>
        </p:txBody>
      </p:sp>
      <p:sp>
        <p:nvSpPr>
          <p:cNvPr id="3" name="Content Placeholder 2"/>
          <p:cNvSpPr>
            <a:spLocks noGrp="1"/>
          </p:cNvSpPr>
          <p:nvPr>
            <p:ph idx="1"/>
          </p:nvPr>
        </p:nvSpPr>
        <p:spPr>
          <a:xfrm>
            <a:off x="2024034" y="1500174"/>
            <a:ext cx="8229600" cy="5357826"/>
          </a:xfrm>
        </p:spPr>
        <p:txBody>
          <a:bodyPr/>
          <a:lstStyle/>
          <a:p>
            <a:r>
              <a:rPr lang="fa-IR" dirty="0"/>
              <a:t>منتج از اصل احترام به فرد است. باید برای آزمودنی قابل درک بوده و مختار بودن آزمودنی را برای شرکت در مطالعه نشان دهد</a:t>
            </a:r>
          </a:p>
          <a:p>
            <a:r>
              <a:rPr lang="fa-IR" dirty="0"/>
              <a:t>در یک رضایت‌نامه آگاهانه باید موارد زیر وجود داشته‌باشد</a:t>
            </a:r>
          </a:p>
          <a:p>
            <a:pPr lvl="1"/>
            <a:r>
              <a:rPr lang="fa-IR" dirty="0"/>
              <a:t>اهداف تحقیق</a:t>
            </a:r>
          </a:p>
          <a:p>
            <a:pPr lvl="1"/>
            <a:r>
              <a:rPr lang="fa-IR" dirty="0"/>
              <a:t>علت برگزیدن آزمودنی</a:t>
            </a:r>
          </a:p>
          <a:p>
            <a:pPr lvl="1"/>
            <a:r>
              <a:rPr lang="fa-IR" dirty="0"/>
              <a:t>توصیف کلی روش پژوهش</a:t>
            </a:r>
          </a:p>
          <a:p>
            <a:pPr lvl="1"/>
            <a:r>
              <a:rPr lang="fa-IR" dirty="0"/>
              <a:t>توصیف کلی منفعت و زیان احتمالی</a:t>
            </a:r>
          </a:p>
          <a:p>
            <a:pPr lvl="1"/>
            <a:r>
              <a:rPr lang="fa-IR" dirty="0"/>
              <a:t>آگاه‌سازی از روش‌های درمانی جایگزین</a:t>
            </a:r>
          </a:p>
          <a:p>
            <a:pPr lvl="1"/>
            <a:r>
              <a:rPr lang="fa-IR" dirty="0"/>
              <a:t>شیوه حفظ اسرار در تحقیق</a:t>
            </a:r>
          </a:p>
          <a:p>
            <a:pPr lvl="1"/>
            <a:r>
              <a:rPr lang="fa-IR" dirty="0"/>
              <a:t>معرفی روش‌ها و یا منابعی برای کسب بیشتر اطلاعات</a:t>
            </a:r>
            <a:endParaRPr lang="en-US" dirty="0"/>
          </a:p>
        </p:txBody>
      </p:sp>
    </p:spTree>
  </p:cSld>
  <p:clrMapOvr>
    <a:masterClrMapping/>
  </p:clrMapOvr>
  <p:transition advTm="147360"/>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زیانهای تحقیق برای آزمودنی</a:t>
            </a:r>
            <a:endParaRPr lang="en-US" dirty="0"/>
          </a:p>
        </p:txBody>
      </p:sp>
      <p:sp>
        <p:nvSpPr>
          <p:cNvPr id="3" name="Content Placeholder 2"/>
          <p:cNvSpPr>
            <a:spLocks noGrp="1"/>
          </p:cNvSpPr>
          <p:nvPr>
            <p:ph idx="1"/>
          </p:nvPr>
        </p:nvSpPr>
        <p:spPr/>
        <p:txBody>
          <a:bodyPr/>
          <a:lstStyle/>
          <a:p>
            <a:r>
              <a:rPr lang="fa-IR" dirty="0"/>
              <a:t>ضررهای جسمی</a:t>
            </a:r>
          </a:p>
          <a:p>
            <a:r>
              <a:rPr lang="fa-IR" dirty="0"/>
              <a:t>روحی-روانی</a:t>
            </a:r>
          </a:p>
          <a:p>
            <a:r>
              <a:rPr lang="fa-IR" dirty="0"/>
              <a:t>اقتصادی</a:t>
            </a:r>
          </a:p>
          <a:p>
            <a:r>
              <a:rPr lang="fa-IR" dirty="0"/>
              <a:t>اجتماعی</a:t>
            </a:r>
          </a:p>
          <a:p>
            <a:endParaRPr lang="fa-IR" dirty="0"/>
          </a:p>
          <a:p>
            <a:r>
              <a:rPr lang="fa-IR" dirty="0"/>
              <a:t>آسیب‌های مستقیم و غیرمستقیم به نمونه‌ها و یا با سایر افراد جامعه باید در نظر گرفته‌شود (تحقیق بر روی موضوعی ممکن است باعث آسیب و انگ اجتماعی برای کل مردم شود و یا واکسیناسیون در یک گروه ممکن است باعث اشاعه عامل بیماری‌زا به سایرین نیز شود)</a:t>
            </a:r>
            <a:endParaRPr lang="en-US" dirty="0"/>
          </a:p>
        </p:txBody>
      </p:sp>
    </p:spTree>
  </p:cSld>
  <p:clrMapOvr>
    <a:masterClrMapping/>
  </p:clrMapOvr>
  <p:transition advTm="87984"/>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مبانی اخلاقی در تحقیقات بر روی غیر انسان</a:t>
            </a:r>
            <a:endParaRPr lang="en-US" dirty="0"/>
          </a:p>
        </p:txBody>
      </p:sp>
      <p:sp>
        <p:nvSpPr>
          <p:cNvPr id="3" name="Content Placeholder 2"/>
          <p:cNvSpPr>
            <a:spLocks noGrp="1"/>
          </p:cNvSpPr>
          <p:nvPr>
            <p:ph idx="1"/>
          </p:nvPr>
        </p:nvSpPr>
        <p:spPr/>
        <p:txBody>
          <a:bodyPr/>
          <a:lstStyle/>
          <a:p>
            <a:r>
              <a:rPr lang="fa-IR" dirty="0"/>
              <a:t>گزینش حیوانات آزمایشگاهی</a:t>
            </a:r>
          </a:p>
          <a:p>
            <a:r>
              <a:rPr lang="fa-IR" dirty="0"/>
              <a:t>شیوه انجام مداخلات بر روی حیوانات آزمایشگاهی</a:t>
            </a:r>
          </a:p>
          <a:p>
            <a:r>
              <a:rPr lang="fa-IR" dirty="0"/>
              <a:t>شیوه از بین بردن حیوانات آزمایشگاهی بعد از اتمام تحقیق</a:t>
            </a:r>
          </a:p>
          <a:p>
            <a:endParaRPr lang="en-US" dirty="0"/>
          </a:p>
        </p:txBody>
      </p:sp>
    </p:spTree>
  </p:cSld>
  <p:clrMapOvr>
    <a:masterClrMapping/>
  </p:clrMapOvr>
  <p:transition advTm="104160"/>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اخلاق در نگارش و انتشار یافته ها</a:t>
            </a:r>
            <a:endParaRPr lang="en-US" dirty="0"/>
          </a:p>
        </p:txBody>
      </p:sp>
      <p:sp>
        <p:nvSpPr>
          <p:cNvPr id="3" name="Content Placeholder 2"/>
          <p:cNvSpPr>
            <a:spLocks noGrp="1"/>
          </p:cNvSpPr>
          <p:nvPr>
            <p:ph idx="1"/>
          </p:nvPr>
        </p:nvSpPr>
        <p:spPr/>
        <p:txBody>
          <a:bodyPr/>
          <a:lstStyle/>
          <a:p>
            <a:r>
              <a:rPr lang="fa-IR" dirty="0"/>
              <a:t>چه کسی موالف و نویسنده است؟</a:t>
            </a:r>
          </a:p>
          <a:p>
            <a:pPr lvl="1"/>
            <a:r>
              <a:rPr lang="en-US" dirty="0"/>
              <a:t>Ghost author</a:t>
            </a:r>
          </a:p>
          <a:p>
            <a:pPr lvl="1"/>
            <a:r>
              <a:rPr lang="en-US" dirty="0"/>
              <a:t>Gifted author</a:t>
            </a:r>
          </a:p>
          <a:p>
            <a:pPr lvl="1"/>
            <a:r>
              <a:rPr lang="en-US" dirty="0"/>
              <a:t>Guest author</a:t>
            </a:r>
          </a:p>
          <a:p>
            <a:r>
              <a:rPr lang="fa-IR" dirty="0"/>
              <a:t>از چه کسی باید در تشکرات نام برد؟</a:t>
            </a:r>
          </a:p>
          <a:p>
            <a:endParaRPr lang="fa-IR" dirty="0"/>
          </a:p>
          <a:p>
            <a:pPr>
              <a:buNone/>
            </a:pPr>
            <a:endParaRPr lang="en-US" dirty="0"/>
          </a:p>
        </p:txBody>
      </p:sp>
    </p:spTree>
  </p:cSld>
  <p:clrMapOvr>
    <a:masterClrMapping/>
  </p:clrMapOvr>
  <p:transition advTm="190128"/>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سرقت علمی، دروغ علمی و تحریف علمی</a:t>
            </a:r>
            <a:endParaRPr lang="en-US" dirty="0"/>
          </a:p>
        </p:txBody>
      </p:sp>
      <p:sp>
        <p:nvSpPr>
          <p:cNvPr id="3" name="Content Placeholder 2"/>
          <p:cNvSpPr>
            <a:spLocks noGrp="1"/>
          </p:cNvSpPr>
          <p:nvPr>
            <p:ph idx="1"/>
          </p:nvPr>
        </p:nvSpPr>
        <p:spPr>
          <a:xfrm>
            <a:off x="1524000" y="1500175"/>
            <a:ext cx="8929718" cy="4625975"/>
          </a:xfrm>
        </p:spPr>
        <p:txBody>
          <a:bodyPr/>
          <a:lstStyle/>
          <a:p>
            <a:pPr algn="l" rtl="0"/>
            <a:r>
              <a:rPr lang="en-US" b="1" dirty="0"/>
              <a:t>Plagiarism</a:t>
            </a:r>
            <a:r>
              <a:rPr lang="en-US" dirty="0"/>
              <a:t>: the unauthorized use or close imitation of the language and thoughts of another author and the representation of them as one's own original work. </a:t>
            </a:r>
            <a:r>
              <a:rPr lang="en-US" sz="2000" dirty="0"/>
              <a:t>(</a:t>
            </a:r>
            <a:r>
              <a:rPr lang="en-US" sz="2000" dirty="0">
                <a:hlinkClick r:id="rId3"/>
              </a:rPr>
              <a:t>www.dictionary.com</a:t>
            </a:r>
            <a:r>
              <a:rPr lang="en-US" sz="2000" dirty="0"/>
              <a:t>)</a:t>
            </a:r>
          </a:p>
          <a:p>
            <a:pPr algn="l" rtl="0"/>
            <a:r>
              <a:rPr lang="en-US" b="1" dirty="0"/>
              <a:t>Fabrication</a:t>
            </a:r>
            <a:r>
              <a:rPr lang="en-US" dirty="0"/>
              <a:t>: a lie (also called prevarication, falsehood) is a type of deception in the form of an untruthful statement, especially with the intention to deceive others (</a:t>
            </a:r>
            <a:r>
              <a:rPr lang="en-US" sz="2000" dirty="0">
                <a:hlinkClick r:id="rId3"/>
              </a:rPr>
              <a:t>Wikipedia</a:t>
            </a:r>
            <a:r>
              <a:rPr lang="en-US" dirty="0"/>
              <a:t>)</a:t>
            </a:r>
          </a:p>
          <a:p>
            <a:pPr algn="l" rtl="0"/>
            <a:r>
              <a:rPr lang="en-US" b="1" dirty="0"/>
              <a:t>Falsification</a:t>
            </a:r>
            <a:r>
              <a:rPr lang="en-US" dirty="0"/>
              <a:t>: The act of falsifying, or making false; a counterfeiting; the giving to a thing an appearance of something which it is not (</a:t>
            </a:r>
            <a:r>
              <a:rPr lang="en-US" sz="2000" dirty="0">
                <a:hlinkClick r:id="rId3"/>
              </a:rPr>
              <a:t>www.dictionary.com</a:t>
            </a:r>
            <a:r>
              <a:rPr lang="en-US" dirty="0"/>
              <a:t>)</a:t>
            </a:r>
          </a:p>
        </p:txBody>
      </p:sp>
    </p:spTree>
  </p:cSld>
  <p:clrMapOvr>
    <a:masterClrMapping/>
  </p:clrMapOvr>
  <p:transition advTm="206160"/>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71E2-0174-A561-365B-CF31662219ED}"/>
              </a:ext>
            </a:extLst>
          </p:cNvPr>
          <p:cNvSpPr>
            <a:spLocks noGrp="1"/>
          </p:cNvSpPr>
          <p:nvPr>
            <p:ph type="title"/>
          </p:nvPr>
        </p:nvSpPr>
        <p:spPr/>
        <p:txBody>
          <a:bodyPr/>
          <a:lstStyle/>
          <a:p>
            <a:r>
              <a:rPr lang="fa-IR" dirty="0"/>
              <a:t>روش کار</a:t>
            </a:r>
            <a:r>
              <a:rPr lang="en-US" dirty="0"/>
              <a:t> </a:t>
            </a:r>
            <a:r>
              <a:rPr lang="fa-IR" dirty="0"/>
              <a:t>زمان‌بندی و بودجه‌ریزی</a:t>
            </a:r>
            <a:endParaRPr lang="en-US" dirty="0"/>
          </a:p>
        </p:txBody>
      </p:sp>
      <p:sp>
        <p:nvSpPr>
          <p:cNvPr id="3" name="Content Placeholder 2">
            <a:extLst>
              <a:ext uri="{FF2B5EF4-FFF2-40B4-BE49-F238E27FC236}">
                <a16:creationId xmlns:a16="http://schemas.microsoft.com/office/drawing/2014/main" id="{F9E7BB19-8EBF-990F-C27B-573AC8E72F8C}"/>
              </a:ext>
            </a:extLst>
          </p:cNvPr>
          <p:cNvSpPr>
            <a:spLocks noGrp="1"/>
          </p:cNvSpPr>
          <p:nvPr>
            <p:ph idx="1"/>
          </p:nvPr>
        </p:nvSpPr>
        <p:spPr/>
        <p:txBody>
          <a:bodyPr/>
          <a:lstStyle/>
          <a:p>
            <a:r>
              <a:rPr lang="fa-IR" dirty="0"/>
              <a:t>داستان اجرای پروژه شرح داده شود</a:t>
            </a:r>
          </a:p>
          <a:p>
            <a:r>
              <a:rPr lang="fa-IR" dirty="0"/>
              <a:t>جزئیات دقیق کار ارایه شود</a:t>
            </a:r>
          </a:p>
          <a:p>
            <a:r>
              <a:rPr lang="fa-IR" dirty="0"/>
              <a:t>مستندات پشتیبان به صورت پیوست ارایه شود</a:t>
            </a:r>
          </a:p>
          <a:p>
            <a:r>
              <a:rPr lang="fa-IR" dirty="0"/>
              <a:t>شرح اجرای کار و مراحل </a:t>
            </a:r>
          </a:p>
          <a:p>
            <a:endParaRPr lang="fa-IR" dirty="0"/>
          </a:p>
          <a:p>
            <a:pPr marL="0" indent="0" algn="ctr">
              <a:buNone/>
            </a:pPr>
            <a:r>
              <a:rPr lang="fa-IR" sz="3200" dirty="0">
                <a:solidFill>
                  <a:srgbClr val="FF0000"/>
                </a:solidFill>
                <a:effectLst>
                  <a:outerShdw blurRad="38100" dist="38100" dir="2700000" algn="tl">
                    <a:srgbClr val="000000">
                      <a:alpha val="43137"/>
                    </a:srgbClr>
                  </a:outerShdw>
                </a:effectLst>
              </a:rPr>
              <a:t>متاسفانه در پروپزال‌های داخل کشور این قسمت که مهمترین جز یک پروپزال است بسیار کوتاه و ضعیف نوشته‌می‌شود</a:t>
            </a:r>
            <a:endParaRPr 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6705258"/>
      </p:ext>
    </p:extLst>
  </p:cSld>
  <p:clrMapOvr>
    <a:masterClrMapping/>
  </p:clrMapOvr>
  <p:transition advTm="109920"/>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E4BB-C576-2234-8FF8-0C90A2704534}"/>
              </a:ext>
            </a:extLst>
          </p:cNvPr>
          <p:cNvSpPr>
            <a:spLocks noGrp="1"/>
          </p:cNvSpPr>
          <p:nvPr>
            <p:ph type="title"/>
          </p:nvPr>
        </p:nvSpPr>
        <p:spPr/>
        <p:txBody>
          <a:bodyPr/>
          <a:lstStyle/>
          <a:p>
            <a:r>
              <a:rPr lang="fa-IR" dirty="0"/>
              <a:t>مراحل کار</a:t>
            </a:r>
            <a:endParaRPr lang="en-US" dirty="0"/>
          </a:p>
        </p:txBody>
      </p:sp>
      <p:sp>
        <p:nvSpPr>
          <p:cNvPr id="3" name="Content Placeholder 2">
            <a:extLst>
              <a:ext uri="{FF2B5EF4-FFF2-40B4-BE49-F238E27FC236}">
                <a16:creationId xmlns:a16="http://schemas.microsoft.com/office/drawing/2014/main" id="{73B0C53C-608E-7ACF-E7FD-5D02623AB3DC}"/>
              </a:ext>
            </a:extLst>
          </p:cNvPr>
          <p:cNvSpPr>
            <a:spLocks noGrp="1"/>
          </p:cNvSpPr>
          <p:nvPr>
            <p:ph idx="1"/>
          </p:nvPr>
        </p:nvSpPr>
        <p:spPr/>
        <p:txBody>
          <a:bodyPr>
            <a:normAutofit lnSpcReduction="10000"/>
          </a:bodyPr>
          <a:lstStyle/>
          <a:p>
            <a:r>
              <a:rPr lang="fa-IR" dirty="0"/>
              <a:t>تیم‌سازی چگونه خواهدبود</a:t>
            </a:r>
          </a:p>
          <a:p>
            <a:pPr lvl="1"/>
            <a:r>
              <a:rPr lang="fa-IR" dirty="0"/>
              <a:t>انتخاب همکاران</a:t>
            </a:r>
          </a:p>
          <a:p>
            <a:pPr lvl="1"/>
            <a:r>
              <a:rPr lang="fa-IR" dirty="0"/>
              <a:t>آموزش همکاران</a:t>
            </a:r>
          </a:p>
          <a:p>
            <a:pPr lvl="1"/>
            <a:r>
              <a:rPr lang="fa-IR" dirty="0"/>
              <a:t>شروع اجرا</a:t>
            </a:r>
          </a:p>
          <a:p>
            <a:r>
              <a:rPr lang="fa-IR" dirty="0"/>
              <a:t>تهیه تجهیزات و وسایل مورد نیاز</a:t>
            </a:r>
          </a:p>
          <a:p>
            <a:r>
              <a:rPr lang="fa-IR" dirty="0"/>
              <a:t>کسب مجوزهای لازم</a:t>
            </a:r>
          </a:p>
          <a:p>
            <a:r>
              <a:rPr lang="fa-IR" dirty="0"/>
              <a:t>مدیریت داده‌ها</a:t>
            </a:r>
          </a:p>
          <a:p>
            <a:r>
              <a:rPr lang="fa-IR" dirty="0"/>
              <a:t>نظارت بر کیفیت مطلوب (</a:t>
            </a:r>
            <a:r>
              <a:rPr lang="en-US" dirty="0"/>
              <a:t>quality assessment</a:t>
            </a:r>
            <a:r>
              <a:rPr lang="fa-IR" dirty="0"/>
              <a:t>)</a:t>
            </a:r>
          </a:p>
          <a:p>
            <a:r>
              <a:rPr lang="fa-IR" dirty="0"/>
              <a:t>شیوه تجزیه و تحلیل نتایج/ آنالیزهای بینابینی (</a:t>
            </a:r>
            <a:r>
              <a:rPr lang="en-US" dirty="0"/>
              <a:t>interim analysis</a:t>
            </a:r>
            <a:r>
              <a:rPr lang="fa-IR" dirty="0"/>
              <a:t>)</a:t>
            </a:r>
            <a:endParaRPr lang="en-US" dirty="0"/>
          </a:p>
          <a:p>
            <a:r>
              <a:rPr lang="fa-IR" dirty="0"/>
              <a:t>شیوه تهیه گزارشات و توزیع اطلاعات</a:t>
            </a:r>
          </a:p>
          <a:p>
            <a:endParaRPr lang="en-US" dirty="0"/>
          </a:p>
        </p:txBody>
      </p:sp>
    </p:spTree>
    <p:extLst>
      <p:ext uri="{BB962C8B-B14F-4D97-AF65-F5344CB8AC3E}">
        <p14:creationId xmlns:p14="http://schemas.microsoft.com/office/powerpoint/2010/main" val="1559758718"/>
      </p:ext>
    </p:extLst>
  </p:cSld>
  <p:clrMapOvr>
    <a:masterClrMapping/>
  </p:clrMapOvr>
  <p:transition advTm="109920"/>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زمان‌بندی</a:t>
            </a:r>
            <a:endParaRPr lang="en-US" dirty="0"/>
          </a:p>
        </p:txBody>
      </p:sp>
      <p:sp>
        <p:nvSpPr>
          <p:cNvPr id="3" name="Content Placeholder 2"/>
          <p:cNvSpPr>
            <a:spLocks noGrp="1"/>
          </p:cNvSpPr>
          <p:nvPr>
            <p:ph idx="1"/>
          </p:nvPr>
        </p:nvSpPr>
        <p:spPr/>
        <p:txBody>
          <a:bodyPr/>
          <a:lstStyle/>
          <a:p>
            <a:r>
              <a:rPr lang="fa-IR" dirty="0"/>
              <a:t>اولین قدم در تدوین جدول زمانبندی لیست نمودن فعالیتهای مختلفی است که باید در تحقیق انجام شوند.</a:t>
            </a:r>
          </a:p>
          <a:p>
            <a:r>
              <a:rPr lang="fa-IR" dirty="0"/>
              <a:t>در مرحله بعد باید تعیین گردد که هر فعالیت چه میزان زمان خواهد برد و کدام فعالیت می تواند موازی و کدام فعالیت می تواند به صورت سری انجام شود. به عنوان مثال جمع آوری اطلاعات و ورود اطلاعات به رایانه تا حدود زیادی می توانند موازی و همزمان انجام شوند ولی تجزیه و تحلیل اطلاعات یک فعالیت سری است و باید بعد از اتمام دو فعالیت قبلی صورت پذیرد.</a:t>
            </a:r>
            <a:endParaRPr lang="en-US" dirty="0"/>
          </a:p>
        </p:txBody>
      </p:sp>
    </p:spTree>
  </p:cSld>
  <p:clrMapOvr>
    <a:masterClrMapping/>
  </p:clrMapOvr>
  <p:transition advTm="13953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B7A-1922-4801-9411-19C592FB23BF}"/>
              </a:ext>
            </a:extLst>
          </p:cNvPr>
          <p:cNvSpPr>
            <a:spLocks noGrp="1"/>
          </p:cNvSpPr>
          <p:nvPr>
            <p:ph type="title"/>
          </p:nvPr>
        </p:nvSpPr>
        <p:spPr/>
        <p:txBody>
          <a:bodyPr/>
          <a:lstStyle/>
          <a:p>
            <a:r>
              <a:rPr lang="fa-IR" dirty="0"/>
              <a:t>ذهن کنکاش‎گر</a:t>
            </a:r>
            <a:endParaRPr lang="en-US" dirty="0"/>
          </a:p>
        </p:txBody>
      </p:sp>
      <p:pic>
        <p:nvPicPr>
          <p:cNvPr id="1026" name="Picture 2" descr="How Adopting An Explorer's Mindset Can Help You To Lead Innovation">
            <a:extLst>
              <a:ext uri="{FF2B5EF4-FFF2-40B4-BE49-F238E27FC236}">
                <a16:creationId xmlns:a16="http://schemas.microsoft.com/office/drawing/2014/main" id="{9C1C0084-5AF7-4741-97A6-F18ED2993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8" y="1413477"/>
            <a:ext cx="1143000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93463"/>
      </p:ext>
    </p:extLst>
  </p:cSld>
  <p:clrMapOvr>
    <a:masterClrMapping/>
  </p:clrMapOvr>
  <p:transition advTm="109920"/>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10D6-BE7B-5627-D51F-753B18EC5097}"/>
              </a:ext>
            </a:extLst>
          </p:cNvPr>
          <p:cNvSpPr>
            <a:spLocks noGrp="1"/>
          </p:cNvSpPr>
          <p:nvPr>
            <p:ph type="title"/>
          </p:nvPr>
        </p:nvSpPr>
        <p:spPr/>
        <p:txBody>
          <a:bodyPr/>
          <a:lstStyle/>
          <a:p>
            <a:r>
              <a:rPr lang="fa-IR" dirty="0"/>
              <a:t>زمان‌بندی: جدول گانت</a:t>
            </a:r>
            <a:endParaRPr lang="en-US" dirty="0"/>
          </a:p>
        </p:txBody>
      </p:sp>
      <p:sp>
        <p:nvSpPr>
          <p:cNvPr id="4" name="Content Placeholder 3">
            <a:extLst>
              <a:ext uri="{FF2B5EF4-FFF2-40B4-BE49-F238E27FC236}">
                <a16:creationId xmlns:a16="http://schemas.microsoft.com/office/drawing/2014/main" id="{9DD768CF-3184-7F66-2461-15EEAA29D31F}"/>
              </a:ext>
            </a:extLst>
          </p:cNvPr>
          <p:cNvSpPr>
            <a:spLocks noGrp="1"/>
          </p:cNvSpPr>
          <p:nvPr>
            <p:ph idx="1"/>
          </p:nvPr>
        </p:nvSpPr>
        <p:spPr/>
        <p:txBody>
          <a:bodyPr/>
          <a:lstStyle/>
          <a:p>
            <a:endParaRPr lang="en-US"/>
          </a:p>
        </p:txBody>
      </p:sp>
      <p:pic>
        <p:nvPicPr>
          <p:cNvPr id="1028" name="Picture 4" descr="رسم گانت چارت با نمایشگر روز جاری (Status Date)">
            <a:extLst>
              <a:ext uri="{FF2B5EF4-FFF2-40B4-BE49-F238E27FC236}">
                <a16:creationId xmlns:a16="http://schemas.microsoft.com/office/drawing/2014/main" id="{60761EA9-BD99-C63B-2022-215240683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196" y="1825625"/>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51883"/>
      </p:ext>
    </p:extLst>
  </p:cSld>
  <p:clrMapOvr>
    <a:masterClrMapping/>
  </p:clrMapOvr>
  <p:transition advTm="109920"/>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1E76-6218-6F5F-9D6A-F0459298C421}"/>
              </a:ext>
            </a:extLst>
          </p:cNvPr>
          <p:cNvSpPr>
            <a:spLocks noGrp="1"/>
          </p:cNvSpPr>
          <p:nvPr>
            <p:ph type="title"/>
          </p:nvPr>
        </p:nvSpPr>
        <p:spPr/>
        <p:txBody>
          <a:bodyPr/>
          <a:lstStyle/>
          <a:p>
            <a:r>
              <a:rPr lang="fa-IR" dirty="0"/>
              <a:t>زمان‌بندی:</a:t>
            </a:r>
            <a:r>
              <a:rPr lang="en-US" dirty="0"/>
              <a:t> PERT</a:t>
            </a:r>
            <a:r>
              <a:rPr lang="fa-IR" dirty="0"/>
              <a:t> </a:t>
            </a:r>
            <a:endParaRPr lang="en-US" dirty="0"/>
          </a:p>
        </p:txBody>
      </p:sp>
      <p:pic>
        <p:nvPicPr>
          <p:cNvPr id="2050" name="Picture 2" descr="Here's How to Plan Better Projects Using a PERT Chart - Toggl Blog">
            <a:extLst>
              <a:ext uri="{FF2B5EF4-FFF2-40B4-BE49-F238E27FC236}">
                <a16:creationId xmlns:a16="http://schemas.microsoft.com/office/drawing/2014/main" id="{FD91B223-5722-62EC-513E-3BAF2C548C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012" y="1949162"/>
            <a:ext cx="7651376" cy="2532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85121C-1929-2258-74F7-8ECED0A7EFBF}"/>
              </a:ext>
            </a:extLst>
          </p:cNvPr>
          <p:cNvSpPr txBox="1"/>
          <p:nvPr/>
        </p:nvSpPr>
        <p:spPr>
          <a:xfrm>
            <a:off x="2653553" y="4802885"/>
            <a:ext cx="6096000" cy="1754326"/>
          </a:xfrm>
          <a:prstGeom prst="rect">
            <a:avLst/>
          </a:prstGeom>
          <a:noFill/>
        </p:spPr>
        <p:txBody>
          <a:bodyPr wrap="square">
            <a:spAutoFit/>
          </a:bodyPr>
          <a:lstStyle/>
          <a:p>
            <a:pPr algn="l"/>
            <a:r>
              <a:rPr lang="en-US" b="0" i="0" dirty="0">
                <a:solidFill>
                  <a:srgbClr val="202124"/>
                </a:solidFill>
                <a:effectLst/>
                <a:latin typeface="Helvetica Neue"/>
              </a:rPr>
              <a:t>PERT stands for </a:t>
            </a:r>
            <a:r>
              <a:rPr lang="en-US" b="1" i="0" dirty="0">
                <a:solidFill>
                  <a:srgbClr val="202124"/>
                </a:solidFill>
                <a:effectLst/>
                <a:latin typeface="Helvetica Neue"/>
              </a:rPr>
              <a:t>program evaluation and review technique</a:t>
            </a:r>
            <a:r>
              <a:rPr lang="en-US" b="0" i="0" dirty="0">
                <a:solidFill>
                  <a:srgbClr val="202124"/>
                </a:solidFill>
                <a:effectLst/>
                <a:latin typeface="Helvetica Neue"/>
              </a:rPr>
              <a:t>. It provides a visual representation of a project's timeline and breaks down individual tasks. These charts are similar to Gantt charts</a:t>
            </a:r>
            <a:endParaRPr lang="fa-IR" b="0" i="0" dirty="0">
              <a:solidFill>
                <a:srgbClr val="202124"/>
              </a:solidFill>
              <a:effectLst/>
              <a:latin typeface="Helvetica Neue"/>
            </a:endParaRPr>
          </a:p>
          <a:p>
            <a:br>
              <a:rPr lang="fa-IR" b="0" i="0" dirty="0">
                <a:solidFill>
                  <a:srgbClr val="202124"/>
                </a:solidFill>
                <a:effectLst/>
                <a:latin typeface="Helvetica Neue"/>
              </a:rPr>
            </a:br>
            <a:endParaRPr lang="en-US" dirty="0"/>
          </a:p>
        </p:txBody>
      </p:sp>
    </p:spTree>
    <p:extLst>
      <p:ext uri="{BB962C8B-B14F-4D97-AF65-F5344CB8AC3E}">
        <p14:creationId xmlns:p14="http://schemas.microsoft.com/office/powerpoint/2010/main" val="4126733658"/>
      </p:ext>
    </p:extLst>
  </p:cSld>
  <p:clrMapOvr>
    <a:masterClrMapping/>
  </p:clrMapOvr>
  <p:transition advTm="109920"/>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 عملی در تبیین زمان بندی پروژه</a:t>
            </a:r>
            <a:endParaRPr lang="en-US" dirty="0"/>
          </a:p>
        </p:txBody>
      </p:sp>
      <p:sp>
        <p:nvSpPr>
          <p:cNvPr id="3" name="Content Placeholder 2"/>
          <p:cNvSpPr>
            <a:spLocks noGrp="1"/>
          </p:cNvSpPr>
          <p:nvPr>
            <p:ph idx="1"/>
          </p:nvPr>
        </p:nvSpPr>
        <p:spPr/>
        <p:txBody>
          <a:bodyPr/>
          <a:lstStyle/>
          <a:p>
            <a:r>
              <a:rPr lang="fa-IR" dirty="0"/>
              <a:t>زمانهای تلف شده بسیار بیشتر از حد انتظار هستند؛ حتماً توجه فرمایید</a:t>
            </a:r>
          </a:p>
          <a:p>
            <a:r>
              <a:rPr lang="fa-IR" dirty="0"/>
              <a:t>در تعیین زمان فعالیتهایی که به شما وابسته نیستند محتاط باشید</a:t>
            </a:r>
          </a:p>
          <a:p>
            <a:r>
              <a:rPr lang="fa-IR" dirty="0"/>
              <a:t>فعالیتهای ویژه و مهم که می‌توانند زمانبندی پروژه را به شدت تحت الشعاع قرار دهند شناسایی فرمایید</a:t>
            </a:r>
          </a:p>
          <a:p>
            <a:r>
              <a:rPr lang="fa-IR" dirty="0"/>
              <a:t>طولانی نوشتن ولی سریع انجام دادن مشکل آفرین نیست ولی بر عکس آن ممکن است کار شما را زیر سوال ببرد</a:t>
            </a:r>
            <a:endParaRPr lang="en-US" dirty="0"/>
          </a:p>
        </p:txBody>
      </p:sp>
    </p:spTree>
  </p:cSld>
  <p:clrMapOvr>
    <a:masterClrMapping/>
  </p:clrMapOvr>
  <p:transition advTm="115008"/>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دسته بندی هزینه‌های تحقیق</a:t>
            </a:r>
            <a:endParaRPr lang="en-US" dirty="0"/>
          </a:p>
        </p:txBody>
      </p:sp>
      <p:sp>
        <p:nvSpPr>
          <p:cNvPr id="3" name="Content Placeholder 2"/>
          <p:cNvSpPr>
            <a:spLocks noGrp="1"/>
          </p:cNvSpPr>
          <p:nvPr>
            <p:ph idx="1"/>
          </p:nvPr>
        </p:nvSpPr>
        <p:spPr/>
        <p:txBody>
          <a:bodyPr/>
          <a:lstStyle/>
          <a:p>
            <a:r>
              <a:rPr lang="fa-IR" dirty="0"/>
              <a:t>هزینه های پرسنلی</a:t>
            </a:r>
          </a:p>
          <a:p>
            <a:r>
              <a:rPr lang="fa-IR" dirty="0"/>
              <a:t>هزینه های خرید خدمات</a:t>
            </a:r>
          </a:p>
          <a:p>
            <a:r>
              <a:rPr lang="fa-IR" dirty="0"/>
              <a:t>هزینه های تجهیزاتی</a:t>
            </a:r>
          </a:p>
          <a:p>
            <a:r>
              <a:rPr lang="fa-IR" dirty="0"/>
              <a:t>هزینه های مواد و وسایل مصرفی</a:t>
            </a:r>
          </a:p>
          <a:p>
            <a:r>
              <a:rPr lang="fa-IR" dirty="0"/>
              <a:t>هزینه های مسافرتها</a:t>
            </a:r>
          </a:p>
          <a:p>
            <a:r>
              <a:rPr lang="fa-IR" dirty="0"/>
              <a:t>هزینه متفرقه</a:t>
            </a:r>
            <a:endParaRPr lang="en-US" dirty="0"/>
          </a:p>
        </p:txBody>
      </p:sp>
    </p:spTree>
  </p:cSld>
  <p:clrMapOvr>
    <a:masterClrMapping/>
  </p:clrMapOvr>
  <p:transition advTm="45360"/>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شیوه نگارش هزینه ها</a:t>
            </a:r>
            <a:endParaRPr lang="en-US" dirty="0"/>
          </a:p>
        </p:txBody>
      </p:sp>
      <p:sp>
        <p:nvSpPr>
          <p:cNvPr id="3" name="Content Placeholder 2"/>
          <p:cNvSpPr>
            <a:spLocks noGrp="1"/>
          </p:cNvSpPr>
          <p:nvPr>
            <p:ph idx="1"/>
          </p:nvPr>
        </p:nvSpPr>
        <p:spPr/>
        <p:txBody>
          <a:bodyPr/>
          <a:lstStyle/>
          <a:p>
            <a:r>
              <a:rPr lang="fa-IR" dirty="0"/>
              <a:t>برای هر دسته از هزینه‌ها باید جدول جداگانه ای نوشت.</a:t>
            </a:r>
          </a:p>
          <a:p>
            <a:r>
              <a:rPr lang="fa-IR" dirty="0"/>
              <a:t>با توجه به قوانین و مقررات موسسه حمایت کننده مالی باید هزینه‌ها را تدوین نمود.</a:t>
            </a:r>
          </a:p>
          <a:p>
            <a:r>
              <a:rPr lang="fa-IR" dirty="0"/>
              <a:t>اگر به هر شکل سعی بر کاهش هزینه های تحقیق است بهتر است ابتدا به صورت واقعی هزینه‌ها نوشته شود و بعد بیان شود به چه دلیل قسمتی از هزینه‌ها به روشهای جایگزین پوشش داده‌خواهدشد.</a:t>
            </a:r>
            <a:endParaRPr lang="en-US" dirty="0"/>
          </a:p>
        </p:txBody>
      </p:sp>
    </p:spTree>
  </p:cSld>
  <p:clrMapOvr>
    <a:masterClrMapping/>
  </p:clrMapOvr>
  <p:transition advTm="86064"/>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هزینه های پرسنلی</a:t>
            </a:r>
            <a:endParaRPr lang="en-US" dirty="0"/>
          </a:p>
        </p:txBody>
      </p:sp>
      <p:sp>
        <p:nvSpPr>
          <p:cNvPr id="3" name="Content Placeholder 2"/>
          <p:cNvSpPr>
            <a:spLocks noGrp="1"/>
          </p:cNvSpPr>
          <p:nvPr>
            <p:ph idx="1"/>
          </p:nvPr>
        </p:nvSpPr>
        <p:spPr/>
        <p:txBody>
          <a:bodyPr/>
          <a:lstStyle/>
          <a:p>
            <a:r>
              <a:rPr lang="fa-IR" dirty="0"/>
              <a:t>باید ساعت کاری هر فرد مشخص گردد.</a:t>
            </a:r>
          </a:p>
          <a:p>
            <a:r>
              <a:rPr lang="fa-IR" dirty="0"/>
              <a:t>باید حق‌الزحمه ساعتی هر فرد تبیین گردد</a:t>
            </a:r>
          </a:p>
          <a:p>
            <a:pPr lvl="1"/>
            <a:r>
              <a:rPr lang="fa-IR" dirty="0"/>
              <a:t>حق‌الزحمه ساعتی هر فرد معمولاً متناسب با مدرک و نوع کار (تخصصی، نیمه تخصصی و غیر تخصصی) و قوانین و مقررات موسسه حمایت کننده مادی تعیین می‌شود.</a:t>
            </a:r>
          </a:p>
          <a:p>
            <a:pPr lvl="1"/>
            <a:r>
              <a:rPr lang="fa-IR" dirty="0"/>
              <a:t>معمولاً حق تحقیق برای اعضای هیئت علمی در دانشگاههای کشور، 1:60 دو بند اول فیش حقوقی در نظر گرفته می‌شود اما در دانشگاه‌ها به خصوص برای پایان‌نامه‌ها پرداختی صورت نمی‌گیرد</a:t>
            </a:r>
            <a:endParaRPr lang="en-US" dirty="0"/>
          </a:p>
        </p:txBody>
      </p:sp>
    </p:spTree>
  </p:cSld>
  <p:clrMapOvr>
    <a:masterClrMapping/>
  </p:clrMapOvr>
  <p:transition advTm="73344"/>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خرید خدمت</a:t>
            </a:r>
            <a:endParaRPr lang="en-US" dirty="0"/>
          </a:p>
        </p:txBody>
      </p:sp>
      <p:sp>
        <p:nvSpPr>
          <p:cNvPr id="3" name="Content Placeholder 2"/>
          <p:cNvSpPr>
            <a:spLocks noGrp="1"/>
          </p:cNvSpPr>
          <p:nvPr>
            <p:ph idx="1"/>
          </p:nvPr>
        </p:nvSpPr>
        <p:spPr/>
        <p:txBody>
          <a:bodyPr/>
          <a:lstStyle/>
          <a:p>
            <a:r>
              <a:rPr lang="fa-IR" dirty="0"/>
              <a:t>در بسیاری از تحقیقات، انجام آزمایشات، کارهای کامپیوتری و حتی آنالیز آماری ممکن است به شکل خرید خدمت صورت گیرد و موسسات و شرکتهایی در قبال دریافت وجه این خدمات را ارایه دهند.</a:t>
            </a:r>
          </a:p>
          <a:p>
            <a:r>
              <a:rPr lang="fa-IR" dirty="0"/>
              <a:t>طبیعی است که در صورت خرید خدمت، نباید این موارد در قسمت هزینه‌های پرسنلی نیز آورده شوند</a:t>
            </a:r>
            <a:endParaRPr lang="en-US" dirty="0"/>
          </a:p>
        </p:txBody>
      </p:sp>
    </p:spTree>
  </p:cSld>
  <p:clrMapOvr>
    <a:masterClrMapping/>
  </p:clrMapOvr>
  <p:transition advTm="29280"/>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هزینه های تجهیزاتی</a:t>
            </a:r>
            <a:endParaRPr lang="en-US" dirty="0"/>
          </a:p>
        </p:txBody>
      </p:sp>
      <p:sp>
        <p:nvSpPr>
          <p:cNvPr id="3" name="Content Placeholder 2"/>
          <p:cNvSpPr>
            <a:spLocks noGrp="1"/>
          </p:cNvSpPr>
          <p:nvPr>
            <p:ph idx="1"/>
          </p:nvPr>
        </p:nvSpPr>
        <p:spPr>
          <a:xfrm>
            <a:off x="1524000" y="1774826"/>
            <a:ext cx="8929718" cy="4625975"/>
          </a:xfrm>
        </p:spPr>
        <p:txBody>
          <a:bodyPr/>
          <a:lstStyle/>
          <a:p>
            <a:r>
              <a:rPr lang="fa-IR" dirty="0"/>
              <a:t>برای انجام تحقیق ممکن است نیاز به خرید تجهیزاتی اعم از آزمایشگاهی، کامپیوتری، و پشتیبانی باشد که باید در جدولی مجزا نوشته شوند.</a:t>
            </a:r>
          </a:p>
          <a:p>
            <a:r>
              <a:rPr lang="fa-IR" dirty="0"/>
              <a:t>البته در بعضی موارد لازم است مواد مصرفی مانند کیتهای آزمایشگاهی در جدولی جداگانه آورده شود و در بعضی موارد جزیی از جدول تجهیزاتی است.</a:t>
            </a:r>
          </a:p>
          <a:p>
            <a:r>
              <a:rPr lang="fa-IR" dirty="0"/>
              <a:t>به صورت یک اصل کلی در صورت خرید دستگاهها و وسایل غیر مصرفی، بعد از اتمام تحقیق مالکیت این وسایل با سازمان حمایت کننده است مگر آنکه در متن قرارداد چیز دیگری نوشته شود.</a:t>
            </a:r>
            <a:endParaRPr lang="en-US" dirty="0"/>
          </a:p>
        </p:txBody>
      </p:sp>
    </p:spTree>
  </p:cSld>
  <p:clrMapOvr>
    <a:masterClrMapping/>
  </p:clrMapOvr>
  <p:transition advTm="62160"/>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مسافرتها</a:t>
            </a:r>
            <a:endParaRPr lang="en-US" dirty="0"/>
          </a:p>
        </p:txBody>
      </p:sp>
      <p:sp>
        <p:nvSpPr>
          <p:cNvPr id="3" name="Content Placeholder 2"/>
          <p:cNvSpPr>
            <a:spLocks noGrp="1"/>
          </p:cNvSpPr>
          <p:nvPr>
            <p:ph idx="1"/>
          </p:nvPr>
        </p:nvSpPr>
        <p:spPr/>
        <p:txBody>
          <a:bodyPr/>
          <a:lstStyle/>
          <a:p>
            <a:r>
              <a:rPr lang="fa-IR" dirty="0"/>
              <a:t>معمولاً مسافرتها به داخل شهری و بین شهری تقسیم می شوند.</a:t>
            </a:r>
          </a:p>
          <a:p>
            <a:r>
              <a:rPr lang="fa-IR" dirty="0"/>
              <a:t>البته برای بعضی طرحها در این قسمت ممکن است هزینه یک سفر خارجی برای مثلاً شرکت در کنفرانس بین المللی برای ارایه نتایج نیز آورده شود.</a:t>
            </a:r>
          </a:p>
          <a:p>
            <a:r>
              <a:rPr lang="fa-IR" dirty="0"/>
              <a:t>معمولاً تعداد مسافرتها در هزینه متوسط آنها ضرب می شود.</a:t>
            </a:r>
            <a:endParaRPr lang="en-US" dirty="0"/>
          </a:p>
        </p:txBody>
      </p:sp>
    </p:spTree>
  </p:cSld>
  <p:clrMapOvr>
    <a:masterClrMapping/>
  </p:clrMapOvr>
  <p:transition advTm="23280"/>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هزینه های متفرقه</a:t>
            </a:r>
            <a:endParaRPr lang="en-US" dirty="0"/>
          </a:p>
        </p:txBody>
      </p:sp>
      <p:sp>
        <p:nvSpPr>
          <p:cNvPr id="3" name="Content Placeholder 2"/>
          <p:cNvSpPr>
            <a:spLocks noGrp="1"/>
          </p:cNvSpPr>
          <p:nvPr>
            <p:ph idx="1"/>
          </p:nvPr>
        </p:nvSpPr>
        <p:spPr/>
        <p:txBody>
          <a:bodyPr/>
          <a:lstStyle/>
          <a:p>
            <a:r>
              <a:rPr lang="fa-IR" dirty="0"/>
              <a:t>معمولاً هزینه های مربوط و نوشته ابزار، پست، تلفن و چیزهایی از این دست در این قسمت نوشته می شود.</a:t>
            </a:r>
          </a:p>
          <a:p>
            <a:r>
              <a:rPr lang="fa-IR" dirty="0"/>
              <a:t>باید در این قسمت مالیات طرح نوشته شده و به کل بودجه طرح اضافه شود</a:t>
            </a:r>
          </a:p>
          <a:p>
            <a:r>
              <a:rPr lang="fa-IR" dirty="0"/>
              <a:t>معمولاً متناسب با کل بودجه تحقیق هزینه مختصری نیز تحت عنوان غیر قابل پیش بینی نوشته شود.</a:t>
            </a:r>
            <a:endParaRPr lang="en-US" dirty="0"/>
          </a:p>
        </p:txBody>
      </p:sp>
    </p:spTree>
  </p:cSld>
  <p:clrMapOvr>
    <a:masterClrMapping/>
  </p:clrMapOvr>
  <p:transition advTm="5659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D633-EA44-4A14-83ED-E664F0D933BA}"/>
              </a:ext>
            </a:extLst>
          </p:cNvPr>
          <p:cNvSpPr>
            <a:spLocks noGrp="1"/>
          </p:cNvSpPr>
          <p:nvPr>
            <p:ph type="title"/>
          </p:nvPr>
        </p:nvSpPr>
        <p:spPr/>
        <p:txBody>
          <a:bodyPr/>
          <a:lstStyle/>
          <a:p>
            <a:r>
              <a:rPr lang="fa-IR" dirty="0"/>
              <a:t>تفاوت بین خلاقیت و کنکاش‎گری</a:t>
            </a:r>
            <a:endParaRPr lang="en-US" dirty="0"/>
          </a:p>
        </p:txBody>
      </p:sp>
      <p:sp>
        <p:nvSpPr>
          <p:cNvPr id="3" name="Content Placeholder 2">
            <a:extLst>
              <a:ext uri="{FF2B5EF4-FFF2-40B4-BE49-F238E27FC236}">
                <a16:creationId xmlns:a16="http://schemas.microsoft.com/office/drawing/2014/main" id="{D39E899D-AF28-4888-A838-B007EBEADCCB}"/>
              </a:ext>
            </a:extLst>
          </p:cNvPr>
          <p:cNvSpPr>
            <a:spLocks noGrp="1"/>
          </p:cNvSpPr>
          <p:nvPr>
            <p:ph idx="1"/>
          </p:nvPr>
        </p:nvSpPr>
        <p:spPr/>
        <p:txBody>
          <a:bodyPr/>
          <a:lstStyle/>
          <a:p>
            <a:r>
              <a:rPr lang="fa-IR" dirty="0"/>
              <a:t>خلاقیت: نگاه نو به موضوعات و ارایه راهبردی جدید و راهکاری خلاقانه</a:t>
            </a:r>
          </a:p>
          <a:p>
            <a:endParaRPr lang="fa-IR" dirty="0"/>
          </a:p>
          <a:p>
            <a:endParaRPr lang="fa-IR" dirty="0"/>
          </a:p>
          <a:p>
            <a:r>
              <a:rPr lang="fa-IR" dirty="0"/>
              <a:t>کنکاش‌گری: خوب دیدن و خوب فهم کردن محیط برای خلق سوالات</a:t>
            </a:r>
            <a:endParaRPr lang="en-US" dirty="0"/>
          </a:p>
        </p:txBody>
      </p:sp>
    </p:spTree>
    <p:extLst>
      <p:ext uri="{BB962C8B-B14F-4D97-AF65-F5344CB8AC3E}">
        <p14:creationId xmlns:p14="http://schemas.microsoft.com/office/powerpoint/2010/main" val="4207978140"/>
      </p:ext>
    </p:extLst>
  </p:cSld>
  <p:clrMapOvr>
    <a:masterClrMapping/>
  </p:clrMapOvr>
  <p:transition advTm="109920"/>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طرحهای بین سازمانی</a:t>
            </a:r>
            <a:endParaRPr lang="en-US" dirty="0"/>
          </a:p>
        </p:txBody>
      </p:sp>
      <p:sp>
        <p:nvSpPr>
          <p:cNvPr id="3" name="Content Placeholder 2"/>
          <p:cNvSpPr>
            <a:spLocks noGrp="1"/>
          </p:cNvSpPr>
          <p:nvPr>
            <p:ph idx="1"/>
          </p:nvPr>
        </p:nvSpPr>
        <p:spPr/>
        <p:txBody>
          <a:bodyPr/>
          <a:lstStyle/>
          <a:p>
            <a:r>
              <a:rPr lang="fa-IR" dirty="0"/>
              <a:t>ممکن است بتوان هزینه یک طرح را توسط چند سازمان تامین نمود و یا قسمت مشخصی از بودجه را به روشهای دیگری تامین کرد.</a:t>
            </a:r>
          </a:p>
          <a:p>
            <a:r>
              <a:rPr lang="fa-IR" dirty="0"/>
              <a:t>این مشارکتها را معمولاً در انتهای بودجه بندی طرح بیان می کنند.</a:t>
            </a:r>
            <a:endParaRPr lang="en-US" dirty="0"/>
          </a:p>
        </p:txBody>
      </p:sp>
    </p:spTree>
  </p:cSld>
  <p:clrMapOvr>
    <a:masterClrMapping/>
  </p:clrMapOvr>
  <p:transition advTm="58800"/>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انواع گزارشات</a:t>
            </a:r>
            <a:endParaRPr lang="en-US" dirty="0"/>
          </a:p>
        </p:txBody>
      </p:sp>
      <p:sp>
        <p:nvSpPr>
          <p:cNvPr id="3" name="Content Placeholder 2"/>
          <p:cNvSpPr>
            <a:spLocks noGrp="1"/>
          </p:cNvSpPr>
          <p:nvPr>
            <p:ph idx="1"/>
          </p:nvPr>
        </p:nvSpPr>
        <p:spPr/>
        <p:txBody>
          <a:bodyPr/>
          <a:lstStyle/>
          <a:p>
            <a:r>
              <a:rPr lang="fa-IR" dirty="0"/>
              <a:t>باید دقت نمایید که به چه منظور و برای چه مخاطبی گزارش را تهیه می کنید.</a:t>
            </a:r>
          </a:p>
          <a:p>
            <a:r>
              <a:rPr lang="fa-IR" dirty="0"/>
              <a:t>گزارشات پایان طرح معمولاً مطول و با جزئیات هست. در حالی که بهترین شکل ممکن برای انتشار یافته ها به دیگران مقالات هستند که بسیار مختصرتر از گزارشات پایان طرحها می باشند.</a:t>
            </a:r>
          </a:p>
          <a:p>
            <a:endParaRPr lang="fa-IR" dirty="0"/>
          </a:p>
        </p:txBody>
      </p:sp>
    </p:spTree>
  </p:cSld>
  <p:clrMapOvr>
    <a:masterClrMapping/>
  </p:clrMapOvr>
  <p:transition advTm="95904"/>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اجزای گزارش پایان طرح</a:t>
            </a:r>
            <a:endParaRPr lang="en-US" dirty="0"/>
          </a:p>
        </p:txBody>
      </p:sp>
      <p:sp>
        <p:nvSpPr>
          <p:cNvPr id="3" name="Content Placeholder 2"/>
          <p:cNvSpPr>
            <a:spLocks noGrp="1"/>
          </p:cNvSpPr>
          <p:nvPr>
            <p:ph idx="1"/>
          </p:nvPr>
        </p:nvSpPr>
        <p:spPr>
          <a:xfrm>
            <a:off x="1524000" y="1500175"/>
            <a:ext cx="9144000" cy="4625975"/>
          </a:xfrm>
        </p:spPr>
        <p:txBody>
          <a:bodyPr>
            <a:normAutofit fontScale="92500" lnSpcReduction="10000"/>
          </a:bodyPr>
          <a:lstStyle/>
          <a:p>
            <a:r>
              <a:rPr lang="fa-IR" dirty="0"/>
              <a:t>صفحه عنوان که باید عنوان تحقیق، زمان تحقیق، محققین، سازمان تامین کننده هزینه تحقیق را شامل شود</a:t>
            </a:r>
          </a:p>
          <a:p>
            <a:r>
              <a:rPr lang="fa-IR" dirty="0"/>
              <a:t>توصیحات اجرایی تحقیق، تشکرات و لیست کامل و مشخصات همکاران</a:t>
            </a:r>
          </a:p>
          <a:p>
            <a:r>
              <a:rPr lang="fa-IR" dirty="0"/>
              <a:t>فهرست مطالب که ممکن است فهرست جداول و نمودارها نیز وجود داشته باشد</a:t>
            </a:r>
          </a:p>
          <a:p>
            <a:r>
              <a:rPr lang="fa-IR" dirty="0"/>
              <a:t>خلاصه جامع و کامل تحقیق که بسیار طولانی تر از خلاصه یک مقاله است و گاه خود چند صفحه همراه با شکل و نمودار است</a:t>
            </a:r>
          </a:p>
          <a:p>
            <a:r>
              <a:rPr lang="fa-IR" dirty="0"/>
              <a:t>متن گزارش که حداقل باید این اجزا را داشته باشد: مقدمه و بررسی متون، روش کار، نتایج و بحث</a:t>
            </a:r>
          </a:p>
          <a:p>
            <a:r>
              <a:rPr lang="fa-IR" dirty="0"/>
              <a:t>منابع</a:t>
            </a:r>
          </a:p>
          <a:p>
            <a:r>
              <a:rPr lang="fa-IR" dirty="0"/>
              <a:t>پیوستها که توصیه می شود مبسوط بوده و حتی نسخه ای صورت جلسات تیم تحقیق، نامه های رسمی ارسالی و دریافتی و چیزهایی مشابه آن را نیز شامل شود</a:t>
            </a:r>
            <a:endParaRPr lang="en-US" dirty="0"/>
          </a:p>
        </p:txBody>
      </p:sp>
    </p:spTree>
  </p:cSld>
  <p:clrMapOvr>
    <a:masterClrMapping/>
  </p:clrMapOvr>
  <p:transition advTm="262560"/>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مشخصات اصلی یک گزارش خوب</a:t>
            </a:r>
            <a:endParaRPr lang="en-US" dirty="0"/>
          </a:p>
        </p:txBody>
      </p:sp>
      <p:sp>
        <p:nvSpPr>
          <p:cNvPr id="3" name="Content Placeholder 2"/>
          <p:cNvSpPr>
            <a:spLocks noGrp="1"/>
          </p:cNvSpPr>
          <p:nvPr>
            <p:ph idx="1"/>
          </p:nvPr>
        </p:nvSpPr>
        <p:spPr/>
        <p:txBody>
          <a:bodyPr/>
          <a:lstStyle/>
          <a:p>
            <a:r>
              <a:rPr lang="fa-IR" dirty="0"/>
              <a:t>یک دست بودن (</a:t>
            </a:r>
            <a:r>
              <a:rPr lang="en-US" dirty="0"/>
              <a:t>coherent</a:t>
            </a:r>
            <a:r>
              <a:rPr lang="fa-IR" dirty="0"/>
              <a:t>)</a:t>
            </a:r>
            <a:r>
              <a:rPr lang="en-US" dirty="0"/>
              <a:t> </a:t>
            </a:r>
            <a:r>
              <a:rPr lang="fa-IR" dirty="0"/>
              <a:t> مفهومی و شکلی</a:t>
            </a:r>
          </a:p>
          <a:p>
            <a:r>
              <a:rPr lang="fa-IR" dirty="0"/>
              <a:t>همبستگی معنایی بین اجزا (</a:t>
            </a:r>
            <a:r>
              <a:rPr lang="en-US" dirty="0"/>
              <a:t>consistency</a:t>
            </a:r>
            <a:r>
              <a:rPr lang="fa-IR" dirty="0"/>
              <a:t>)</a:t>
            </a:r>
          </a:p>
          <a:p>
            <a:r>
              <a:rPr lang="fa-IR" dirty="0"/>
              <a:t>روان و ساده بودن</a:t>
            </a:r>
          </a:p>
          <a:p>
            <a:r>
              <a:rPr lang="fa-IR" dirty="0"/>
              <a:t>در راستای اهداف تحقیق بودن</a:t>
            </a:r>
            <a:endParaRPr lang="en-US" dirty="0"/>
          </a:p>
          <a:p>
            <a:r>
              <a:rPr lang="fa-IR" dirty="0"/>
              <a:t>جامع بودن به خصوص وجود پیوستهای دقیق</a:t>
            </a:r>
          </a:p>
          <a:p>
            <a:endParaRPr lang="fa-IR" dirty="0"/>
          </a:p>
        </p:txBody>
      </p:sp>
    </p:spTree>
  </p:cSld>
  <p:clrMapOvr>
    <a:masterClrMapping/>
  </p:clrMapOvr>
  <p:transition advTm="122256"/>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آفتهای گزارشات تحقیق</a:t>
            </a:r>
            <a:endParaRPr lang="en-US" dirty="0"/>
          </a:p>
        </p:txBody>
      </p:sp>
      <p:sp>
        <p:nvSpPr>
          <p:cNvPr id="3" name="Content Placeholder 2"/>
          <p:cNvSpPr>
            <a:spLocks noGrp="1"/>
          </p:cNvSpPr>
          <p:nvPr>
            <p:ph idx="1"/>
          </p:nvPr>
        </p:nvSpPr>
        <p:spPr/>
        <p:txBody>
          <a:bodyPr>
            <a:normAutofit lnSpcReduction="10000"/>
          </a:bodyPr>
          <a:lstStyle/>
          <a:p>
            <a:r>
              <a:rPr lang="fa-IR" dirty="0"/>
              <a:t>مطول بودن</a:t>
            </a:r>
          </a:p>
          <a:p>
            <a:r>
              <a:rPr lang="fa-IR" dirty="0"/>
              <a:t>نداشتن خلاصه خوب</a:t>
            </a:r>
          </a:p>
          <a:p>
            <a:r>
              <a:rPr lang="fa-IR" dirty="0"/>
              <a:t>پیچیده بودن و نوشتن اجزای غیر مرتبط در لابه لای متن اصلی</a:t>
            </a:r>
          </a:p>
          <a:p>
            <a:r>
              <a:rPr lang="fa-IR" dirty="0"/>
              <a:t>وجود سبکهای مختلف نگارشی</a:t>
            </a:r>
          </a:p>
          <a:p>
            <a:r>
              <a:rPr lang="fa-IR" dirty="0"/>
              <a:t>آرایش نامناسب و صفحه آرایی نازیبا</a:t>
            </a:r>
          </a:p>
          <a:p>
            <a:r>
              <a:rPr lang="fa-IR" dirty="0"/>
              <a:t>مملو از جداول و نمودارها</a:t>
            </a:r>
          </a:p>
          <a:p>
            <a:r>
              <a:rPr lang="fa-IR" dirty="0"/>
              <a:t>بحث ضعیف</a:t>
            </a:r>
          </a:p>
          <a:p>
            <a:r>
              <a:rPr lang="fa-IR" dirty="0"/>
              <a:t>گم شدن اهداف در لابه لای مطالب</a:t>
            </a:r>
          </a:p>
          <a:p>
            <a:r>
              <a:rPr lang="fa-IR" dirty="0"/>
              <a:t>عدم رعایت اصول فن نگارش</a:t>
            </a:r>
            <a:endParaRPr lang="en-US" dirty="0"/>
          </a:p>
        </p:txBody>
      </p:sp>
    </p:spTree>
  </p:cSld>
  <p:clrMapOvr>
    <a:masterClrMapping/>
  </p:clrMapOvr>
  <p:transition advTm="186144"/>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مقالات استخراج شده از متن گزارش</a:t>
            </a:r>
            <a:endParaRPr lang="en-US" dirty="0"/>
          </a:p>
        </p:txBody>
      </p:sp>
      <p:sp>
        <p:nvSpPr>
          <p:cNvPr id="3" name="Content Placeholder 2"/>
          <p:cNvSpPr>
            <a:spLocks noGrp="1"/>
          </p:cNvSpPr>
          <p:nvPr>
            <p:ph idx="1"/>
          </p:nvPr>
        </p:nvSpPr>
        <p:spPr/>
        <p:txBody>
          <a:bodyPr/>
          <a:lstStyle/>
          <a:p>
            <a:r>
              <a:rPr lang="fa-IR" dirty="0"/>
              <a:t>باید مینیاتور گزارش تحقیق باشد</a:t>
            </a:r>
          </a:p>
          <a:p>
            <a:r>
              <a:rPr lang="fa-IR" dirty="0"/>
              <a:t>البته گاه از یک تحقیق چندین مقاله استخراج می شود که البته هر مقاله باید یک مفهوم مشخصی را دنبال و به نتیجه برساند. باید توجه داشت که هر مقاله باید دارای حداقل نتایج قابل بحث باشد و به منظور زیاد نمودن تعداد مقالات از محتوای آنها کاسته نشود</a:t>
            </a:r>
          </a:p>
          <a:p>
            <a:r>
              <a:rPr lang="fa-IR" dirty="0"/>
              <a:t>در مورد ترتیب نوشتن نویسندگان مقاله و گزارش تحقیق باید دقت لازم به عمل آید و از سازمان و یا سازمانهای حمایت کننده حتماً تقدیر به عمل آید.</a:t>
            </a:r>
          </a:p>
        </p:txBody>
      </p:sp>
    </p:spTree>
  </p:cSld>
  <p:clrMapOvr>
    <a:masterClrMapping/>
  </p:clrMapOvr>
  <p:transition advTm="166752"/>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اهمیت انتشار نتایج</a:t>
            </a:r>
            <a:endParaRPr lang="en-US" dirty="0"/>
          </a:p>
        </p:txBody>
      </p:sp>
      <p:sp>
        <p:nvSpPr>
          <p:cNvPr id="3" name="Content Placeholder 2"/>
          <p:cNvSpPr>
            <a:spLocks noGrp="1"/>
          </p:cNvSpPr>
          <p:nvPr>
            <p:ph idx="1"/>
          </p:nvPr>
        </p:nvSpPr>
        <p:spPr/>
        <p:txBody>
          <a:bodyPr/>
          <a:lstStyle/>
          <a:p>
            <a:r>
              <a:rPr lang="fa-IR" dirty="0"/>
              <a:t>تا نتایج کاربردی شوند</a:t>
            </a:r>
          </a:p>
          <a:p>
            <a:r>
              <a:rPr lang="fa-IR" dirty="0"/>
              <a:t>تا دیگران مطلع شوند و جلوی دوباره کاری گرفته شده و به تحقیقات دیگران کمک شود</a:t>
            </a:r>
          </a:p>
          <a:p>
            <a:r>
              <a:rPr lang="fa-IR" dirty="0"/>
              <a:t>به بسط علم بیانجامد</a:t>
            </a:r>
          </a:p>
          <a:p>
            <a:r>
              <a:rPr lang="fa-IR" dirty="0"/>
              <a:t>برای مجری و مجریان و البته سازمانهای حمایت کننده امتیاز آور باشد</a:t>
            </a:r>
            <a:endParaRPr lang="en-US" dirty="0"/>
          </a:p>
        </p:txBody>
      </p:sp>
    </p:spTree>
  </p:cSld>
  <p:clrMapOvr>
    <a:masterClrMapping/>
  </p:clrMapOvr>
  <p:transition advTm="54768"/>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اشکال انتشار</a:t>
            </a:r>
            <a:endParaRPr lang="en-US" dirty="0"/>
          </a:p>
        </p:txBody>
      </p:sp>
      <p:sp>
        <p:nvSpPr>
          <p:cNvPr id="3" name="Content Placeholder 2"/>
          <p:cNvSpPr>
            <a:spLocks noGrp="1"/>
          </p:cNvSpPr>
          <p:nvPr>
            <p:ph idx="1"/>
          </p:nvPr>
        </p:nvSpPr>
        <p:spPr/>
        <p:txBody>
          <a:bodyPr/>
          <a:lstStyle/>
          <a:p>
            <a:r>
              <a:rPr lang="fa-IR" dirty="0"/>
              <a:t>انتشار کتاب: دشوار است ولی پاینده</a:t>
            </a:r>
          </a:p>
          <a:p>
            <a:r>
              <a:rPr lang="fa-IR" dirty="0"/>
              <a:t>انتشار الکترونیکی در سایتهای مرتبط: ممکن است سخت و دشوار باشد ولی در صورت صحیح انجام شدن یک روش آسان برای دستیابی مشتریان خواهد بود</a:t>
            </a:r>
          </a:p>
          <a:p>
            <a:r>
              <a:rPr lang="fa-IR" dirty="0"/>
              <a:t>چاپ مقاله: بهترین شیوه گسترش و انتشار نتایج است ولی طبیعی است که محدودیتهای خاص خود را نیز دارد</a:t>
            </a:r>
          </a:p>
          <a:p>
            <a:r>
              <a:rPr lang="fa-IR" dirty="0"/>
              <a:t>تبدیل یافته ها به برنامه های رادیو تلویزیونی، سی-دی، پوستر و پمفلت و یا مقالات روزنامه‌ای</a:t>
            </a:r>
          </a:p>
          <a:p>
            <a:r>
              <a:rPr lang="fa-IR" dirty="0"/>
              <a:t>ارایه در کنگره‌ها و یا  سخنرانی‌های ساده در جامعه</a:t>
            </a:r>
          </a:p>
        </p:txBody>
      </p:sp>
    </p:spTree>
  </p:cSld>
  <p:clrMapOvr>
    <a:masterClrMapping/>
  </p:clrMapOvr>
  <p:transition advTm="115920"/>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مخاطبین</a:t>
            </a:r>
            <a:endParaRPr lang="en-US" dirty="0"/>
          </a:p>
        </p:txBody>
      </p:sp>
      <p:sp>
        <p:nvSpPr>
          <p:cNvPr id="3" name="Content Placeholder 2"/>
          <p:cNvSpPr>
            <a:spLocks noGrp="1"/>
          </p:cNvSpPr>
          <p:nvPr>
            <p:ph idx="1"/>
          </p:nvPr>
        </p:nvSpPr>
        <p:spPr/>
        <p:txBody>
          <a:bodyPr/>
          <a:lstStyle/>
          <a:p>
            <a:r>
              <a:rPr lang="fa-IR" dirty="0"/>
              <a:t>باید به دقت بررسی نموده و هدفمند نتایج تحقیق را به مخاطبین رساند.</a:t>
            </a:r>
          </a:p>
          <a:p>
            <a:r>
              <a:rPr lang="fa-IR" dirty="0"/>
              <a:t>این اصل باید جزیی از وظایف مجری شمرده شود اگرچه ممکن است در جامعه به عنوان خودنمایی و خودستایی نیز تعبیر شود</a:t>
            </a:r>
            <a:r>
              <a:rPr lang="fa-IR" dirty="0">
                <a:sym typeface="Wingdings" pitchFamily="2" charset="2"/>
              </a:rPr>
              <a:t></a:t>
            </a:r>
          </a:p>
          <a:p>
            <a:r>
              <a:rPr lang="fa-IR" dirty="0">
                <a:sym typeface="Wingdings" pitchFamily="2" charset="2"/>
              </a:rPr>
              <a:t>معمولاً مخاطبین اصلی یک تحقیق گوشهای سنگین دارند و رساندن پیام تحقیق به آنها دشوارتر است و لذا باید با همت بالا این کار دنبال شود</a:t>
            </a:r>
            <a:endParaRPr lang="en-US" dirty="0"/>
          </a:p>
        </p:txBody>
      </p:sp>
    </p:spTree>
  </p:cSld>
  <p:clrMapOvr>
    <a:masterClrMapping/>
  </p:clrMapOvr>
  <p:transition advTm="105936"/>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وظیفه نویسنده مسئول</a:t>
            </a:r>
            <a:endParaRPr lang="en-US" dirty="0"/>
          </a:p>
        </p:txBody>
      </p:sp>
      <p:sp>
        <p:nvSpPr>
          <p:cNvPr id="3" name="Content Placeholder 2"/>
          <p:cNvSpPr>
            <a:spLocks noGrp="1"/>
          </p:cNvSpPr>
          <p:nvPr>
            <p:ph idx="1"/>
          </p:nvPr>
        </p:nvSpPr>
        <p:spPr/>
        <p:txBody>
          <a:bodyPr/>
          <a:lstStyle/>
          <a:p>
            <a:r>
              <a:rPr lang="fa-IR" dirty="0"/>
              <a:t>متاسفانه باور درستی از وظایف نویسنده مسئول در جامعه علمی وجود ندارد</a:t>
            </a:r>
          </a:p>
          <a:p>
            <a:r>
              <a:rPr lang="fa-IR" dirty="0"/>
              <a:t>نویسنده مسئول باید کسی باشد که به کل طرح و مباحث علمی آن احاطه داشته و بتواند پاسخگوی افرادی باشد که بعد از خواندن مقاله، سوالاتی مطرح می کنند</a:t>
            </a:r>
          </a:p>
          <a:p>
            <a:r>
              <a:rPr lang="fa-IR" dirty="0"/>
              <a:t>همچنین نویسنده مسئول باید در دسترس بوده و بتوان به راحتی با وی ارتباط برقرار نمود</a:t>
            </a:r>
            <a:endParaRPr lang="en-US" dirty="0"/>
          </a:p>
        </p:txBody>
      </p:sp>
    </p:spTree>
  </p:cSld>
  <p:clrMapOvr>
    <a:masterClrMapping/>
  </p:clrMapOvr>
  <p:transition advTm="7425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DCBA-18D8-4651-9CE7-C7D9051DB7C4}"/>
              </a:ext>
            </a:extLst>
          </p:cNvPr>
          <p:cNvSpPr>
            <a:spLocks noGrp="1"/>
          </p:cNvSpPr>
          <p:nvPr>
            <p:ph type="title"/>
          </p:nvPr>
        </p:nvSpPr>
        <p:spPr/>
        <p:txBody>
          <a:bodyPr/>
          <a:lstStyle/>
          <a:p>
            <a:r>
              <a:rPr lang="fa-IR" dirty="0"/>
              <a:t>تامل بر واژه‎ها</a:t>
            </a:r>
            <a:endParaRPr lang="en-US" dirty="0"/>
          </a:p>
        </p:txBody>
      </p:sp>
      <p:sp>
        <p:nvSpPr>
          <p:cNvPr id="3" name="Content Placeholder 2">
            <a:extLst>
              <a:ext uri="{FF2B5EF4-FFF2-40B4-BE49-F238E27FC236}">
                <a16:creationId xmlns:a16="http://schemas.microsoft.com/office/drawing/2014/main" id="{40A23133-2F12-4F5E-8E5B-614EAA1A8266}"/>
              </a:ext>
            </a:extLst>
          </p:cNvPr>
          <p:cNvSpPr>
            <a:spLocks noGrp="1"/>
          </p:cNvSpPr>
          <p:nvPr>
            <p:ph idx="1"/>
          </p:nvPr>
        </p:nvSpPr>
        <p:spPr/>
        <p:txBody>
          <a:bodyPr/>
          <a:lstStyle/>
          <a:p>
            <a:r>
              <a:rPr lang="fa-IR" dirty="0"/>
              <a:t>تامل: درنگ کردن و شکیبایی، ژرف‎نگریستن</a:t>
            </a:r>
            <a:endParaRPr lang="en-US" dirty="0"/>
          </a:p>
          <a:p>
            <a:r>
              <a:rPr lang="fa-IR" dirty="0"/>
              <a:t>تفکر: اندیشه کردن، حرکت از معلومات به مجهولات، ترکیب معلومات برای درک مفهومی جدید، نتیجه تفکر، علم است</a:t>
            </a:r>
          </a:p>
          <a:p>
            <a:r>
              <a:rPr lang="fa-IR" dirty="0"/>
              <a:t>تدبر: عبور از ظاهر و درک آنچه در نهان است و به نوعی ژرف‎اندیشی را بیان می کند</a:t>
            </a:r>
          </a:p>
          <a:p>
            <a:r>
              <a:rPr lang="fa-IR" dirty="0"/>
              <a:t>تدبیر: کاربرد دانش است در مدیریت و منش که مشی زندگی را تعیین می‎کند</a:t>
            </a:r>
          </a:p>
          <a:p>
            <a:r>
              <a:rPr lang="fa-IR" dirty="0"/>
              <a:t>تعقل: درنگ کردن و درکی است که تغییر به وجود آورد. نتیجه تعقل عمل است</a:t>
            </a:r>
          </a:p>
          <a:p>
            <a:r>
              <a:rPr lang="fa-IR" dirty="0"/>
              <a:t>تذکر: بازاندیشی و باز فهم کردن است. تعامل بین دانسته‎ها را نشان می‎دهد</a:t>
            </a:r>
          </a:p>
        </p:txBody>
      </p:sp>
    </p:spTree>
    <p:extLst>
      <p:ext uri="{BB962C8B-B14F-4D97-AF65-F5344CB8AC3E}">
        <p14:creationId xmlns:p14="http://schemas.microsoft.com/office/powerpoint/2010/main" val="3390577715"/>
      </p:ext>
    </p:extLst>
  </p:cSld>
  <p:clrMapOvr>
    <a:masterClrMapping/>
  </p:clrMapOvr>
  <p:transition advTm="109920"/>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اجرایی نمودن یافته های تحقیق</a:t>
            </a:r>
            <a:endParaRPr lang="en-US" dirty="0"/>
          </a:p>
        </p:txBody>
      </p:sp>
      <p:sp>
        <p:nvSpPr>
          <p:cNvPr id="3" name="Content Placeholder 2"/>
          <p:cNvSpPr>
            <a:spLocks noGrp="1"/>
          </p:cNvSpPr>
          <p:nvPr>
            <p:ph idx="1"/>
          </p:nvPr>
        </p:nvSpPr>
        <p:spPr/>
        <p:txBody>
          <a:bodyPr/>
          <a:lstStyle/>
          <a:p>
            <a:r>
              <a:rPr lang="fa-IR" dirty="0"/>
              <a:t>کاربردی ترین تحقیق بی ارزش خواهد بود اگر نتایج آن کتابخانه ای شده و یا به مخاطب مربوطه نرسد</a:t>
            </a:r>
          </a:p>
          <a:p>
            <a:r>
              <a:rPr lang="fa-IR" dirty="0"/>
              <a:t>باید تلاش نمود تا استفاده عملی از نتایج تحقیق صورت گیرد و این مهم باید جزیی از وظایف محقق دیده شود</a:t>
            </a:r>
          </a:p>
          <a:p>
            <a:endParaRPr lang="en-US" dirty="0"/>
          </a:p>
        </p:txBody>
      </p:sp>
    </p:spTree>
  </p:cSld>
  <p:clrMapOvr>
    <a:masterClrMapping/>
  </p:clrMapOvr>
  <p:transition advTm="41376"/>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توصیه آخر</a:t>
            </a:r>
            <a:endParaRPr lang="en-US" dirty="0"/>
          </a:p>
        </p:txBody>
      </p:sp>
      <p:sp>
        <p:nvSpPr>
          <p:cNvPr id="3" name="Content Placeholder 2"/>
          <p:cNvSpPr>
            <a:spLocks noGrp="1"/>
          </p:cNvSpPr>
          <p:nvPr>
            <p:ph idx="1"/>
          </p:nvPr>
        </p:nvSpPr>
        <p:spPr/>
        <p:txBody>
          <a:bodyPr/>
          <a:lstStyle/>
          <a:p>
            <a:r>
              <a:rPr lang="fa-IR" dirty="0"/>
              <a:t>در دنیا انفجار علمی همه ما با اطلاعات بسیار زیاد در حال بمباران شدن هستیم. لذا زمانی می توانید دیگران را به خواندن یافته های خود ترغیب نمایید که</a:t>
            </a:r>
          </a:p>
          <a:p>
            <a:pPr lvl="1"/>
            <a:r>
              <a:rPr lang="fa-IR" dirty="0"/>
              <a:t>مختصر و مفید بنویسید</a:t>
            </a:r>
          </a:p>
          <a:p>
            <a:pPr lvl="1"/>
            <a:r>
              <a:rPr lang="fa-IR" dirty="0"/>
              <a:t>با بسته بندی زیبا ارایه دهید</a:t>
            </a:r>
          </a:p>
          <a:p>
            <a:pPr lvl="1"/>
            <a:r>
              <a:rPr lang="fa-IR" dirty="0"/>
              <a:t>در زمان مناسب و به مخاطبین مشخص ارایه نمایید</a:t>
            </a:r>
          </a:p>
          <a:p>
            <a:pPr lvl="1"/>
            <a:r>
              <a:rPr lang="fa-IR" dirty="0"/>
              <a:t>با ساده‌ترین شکل ممکن افراد بتوانند به یافته های شما دست یابند</a:t>
            </a:r>
          </a:p>
          <a:p>
            <a:pPr lvl="1"/>
            <a:r>
              <a:rPr lang="fa-IR" dirty="0"/>
              <a:t>نهایتاً با کمترین نقص و اشکال علمی باشد</a:t>
            </a:r>
            <a:endParaRPr lang="en-US" dirty="0"/>
          </a:p>
        </p:txBody>
      </p:sp>
    </p:spTree>
  </p:cSld>
  <p:clrMapOvr>
    <a:masterClrMapping/>
  </p:clrMapOvr>
  <p:transition advTm="71952"/>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اهداف پایلوت</a:t>
            </a:r>
            <a:endParaRPr lang="en-US" dirty="0"/>
          </a:p>
        </p:txBody>
      </p:sp>
      <p:sp>
        <p:nvSpPr>
          <p:cNvPr id="3" name="Content Placeholder 2"/>
          <p:cNvSpPr>
            <a:spLocks noGrp="1"/>
          </p:cNvSpPr>
          <p:nvPr>
            <p:ph idx="1"/>
          </p:nvPr>
        </p:nvSpPr>
        <p:spPr/>
        <p:txBody>
          <a:bodyPr/>
          <a:lstStyle/>
          <a:p>
            <a:r>
              <a:rPr lang="fa-IR" dirty="0"/>
              <a:t>تعیین حجم نمونه</a:t>
            </a:r>
          </a:p>
          <a:p>
            <a:r>
              <a:rPr lang="fa-IR" dirty="0"/>
              <a:t>بررسی پایایی و اعتبار ابزارهای جمع آوری اطلاعات</a:t>
            </a:r>
          </a:p>
          <a:p>
            <a:r>
              <a:rPr lang="fa-IR" dirty="0"/>
              <a:t>نهایی نمودن روش جمع آوری نمونه</a:t>
            </a:r>
          </a:p>
          <a:p>
            <a:r>
              <a:rPr lang="fa-IR" dirty="0"/>
              <a:t>برآورد هزینه و زمان</a:t>
            </a:r>
          </a:p>
          <a:p>
            <a:r>
              <a:rPr lang="fa-IR" dirty="0"/>
              <a:t>برآورد نیاز نیروی انسانی برای انجام تحقیق</a:t>
            </a:r>
          </a:p>
          <a:p>
            <a:r>
              <a:rPr lang="fa-IR" dirty="0"/>
              <a:t>شناسایی نقاط ضعف و اشکالات برنامه</a:t>
            </a:r>
          </a:p>
          <a:p>
            <a:r>
              <a:rPr lang="fa-IR" dirty="0"/>
              <a:t>........</a:t>
            </a:r>
            <a:endParaRPr lang="en-US" dirty="0"/>
          </a:p>
        </p:txBody>
      </p:sp>
    </p:spTree>
  </p:cSld>
  <p:clrMapOvr>
    <a:masterClrMapping/>
  </p:clrMapOvr>
  <p:transition advTm="82608"/>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چه زمانی باید پایلوت انجام شود؟</a:t>
            </a:r>
            <a:endParaRPr lang="en-US" dirty="0"/>
          </a:p>
        </p:txBody>
      </p:sp>
      <p:sp>
        <p:nvSpPr>
          <p:cNvPr id="3" name="Content Placeholder 2"/>
          <p:cNvSpPr>
            <a:spLocks noGrp="1"/>
          </p:cNvSpPr>
          <p:nvPr>
            <p:ph idx="1"/>
          </p:nvPr>
        </p:nvSpPr>
        <p:spPr/>
        <p:txBody>
          <a:bodyPr/>
          <a:lstStyle/>
          <a:p>
            <a:r>
              <a:rPr lang="fa-IR" dirty="0"/>
              <a:t>زمانی که در مورد متدلوژی تحقیق اشکال و سوال وجود دارد</a:t>
            </a:r>
          </a:p>
          <a:p>
            <a:r>
              <a:rPr lang="fa-IR" dirty="0"/>
              <a:t>زمانی که بایست یک برنامه بزرگ و سنگین اجرا شود و خطا در برنامه ضررهای بسیار زیادی به سیستم وارد می کند</a:t>
            </a:r>
          </a:p>
          <a:p>
            <a:r>
              <a:rPr lang="fa-IR" dirty="0"/>
              <a:t>زمانی که سازمان حمایت کننده هنوز باور ننموده است که کار ارزشمند است و یا اجرایی بودن تحقیق شک دارد</a:t>
            </a:r>
          </a:p>
          <a:p>
            <a:r>
              <a:rPr lang="fa-IR" dirty="0"/>
              <a:t>ایده بسیار جدید است و ابعاد آن هنوز روشن نیست</a:t>
            </a:r>
            <a:endParaRPr lang="en-US" dirty="0"/>
          </a:p>
        </p:txBody>
      </p:sp>
    </p:spTree>
  </p:cSld>
  <p:clrMapOvr>
    <a:masterClrMapping/>
  </p:clrMapOvr>
  <p:transition advTm="70368"/>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حجم نمونه در مطالعات پایلوت</a:t>
            </a:r>
            <a:endParaRPr lang="en-US" dirty="0"/>
          </a:p>
        </p:txBody>
      </p:sp>
      <p:sp>
        <p:nvSpPr>
          <p:cNvPr id="3" name="Content Placeholder 2"/>
          <p:cNvSpPr>
            <a:spLocks noGrp="1"/>
          </p:cNvSpPr>
          <p:nvPr>
            <p:ph idx="1"/>
          </p:nvPr>
        </p:nvSpPr>
        <p:spPr>
          <a:xfrm>
            <a:off x="1524000" y="1500175"/>
            <a:ext cx="9144000" cy="4625975"/>
          </a:xfrm>
        </p:spPr>
        <p:txBody>
          <a:bodyPr/>
          <a:lstStyle/>
          <a:p>
            <a:r>
              <a:rPr lang="fa-IR" dirty="0"/>
              <a:t>هیچ قانونی وجود ندارد و باید بر اساس اهداف و نوع تحقیق تعیین شود لذا مشورت با افراد صاحب نظر بسیار مهم است.</a:t>
            </a:r>
          </a:p>
          <a:p>
            <a:r>
              <a:rPr lang="fa-IR" dirty="0"/>
              <a:t>برای اعتبارسنجی ابزارهای جمع‌آوری اطلاعات معمولاً عرف بر آن است که 30 تا 50 را مطلوب می‌دانند ولی باید توجه داشت که گاه برای یک ابزار و یا یک پرسشنامه جدید نیاز به تحقیقات بسیار گسترده و طولانی است که در نوع خود پایلوتی برای مطالعات بعدی محسوب می‌شود</a:t>
            </a:r>
          </a:p>
          <a:p>
            <a:r>
              <a:rPr lang="fa-IR" dirty="0"/>
              <a:t>گاه ملاک را 10% حجم نمونه و یا عددی نزدیک به آن می گیرند که به عنوان یک قانون همیشه درست نیست چراکه برای یک مطالعه بسیار گسترده 10% عدد بسیار بزرگی خواهد بود</a:t>
            </a:r>
            <a:endParaRPr lang="en-US" dirty="0"/>
          </a:p>
        </p:txBody>
      </p:sp>
    </p:spTree>
  </p:cSld>
  <p:clrMapOvr>
    <a:masterClrMapping/>
  </p:clrMapOvr>
  <p:transition advTm="98640"/>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گزارش پایلوت</a:t>
            </a:r>
            <a:endParaRPr lang="en-US" dirty="0"/>
          </a:p>
        </p:txBody>
      </p:sp>
      <p:sp>
        <p:nvSpPr>
          <p:cNvPr id="3" name="Content Placeholder 2"/>
          <p:cNvSpPr>
            <a:spLocks noGrp="1"/>
          </p:cNvSpPr>
          <p:nvPr>
            <p:ph idx="1"/>
          </p:nvPr>
        </p:nvSpPr>
        <p:spPr/>
        <p:txBody>
          <a:bodyPr/>
          <a:lstStyle/>
          <a:p>
            <a:r>
              <a:rPr lang="fa-IR" dirty="0"/>
              <a:t>گاه نیاز است که گزارشی مختص نتایج پایلوت نوشت که البته این شکل معمولاً فقط در مطالعات بزرگ روی می دهد</a:t>
            </a:r>
          </a:p>
          <a:p>
            <a:r>
              <a:rPr lang="fa-IR" dirty="0"/>
              <a:t>در غیر این صورت باید به صورت مشخص و در زیر عنوانی مجزا شیوه انجام و نتایج پایلوت را نوشت. در این صورت معمولاً بهترین جا برای نوشتن روش و نتایج پایلوت در قسمت روش کار است. اگرچه ممکن است لازم شود تا بعضی اطلاعات اضافه در پیوست آورده شود.</a:t>
            </a:r>
            <a:endParaRPr lang="en-US" dirty="0"/>
          </a:p>
        </p:txBody>
      </p:sp>
    </p:spTree>
  </p:cSld>
  <p:clrMapOvr>
    <a:masterClrMapping/>
  </p:clrMapOvr>
  <p:transition advTm="48576"/>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a:t>آیا می توان حجم نمونه پایلوت را به حجم نمونه اصلی مطالعه اضافه کرد؟</a:t>
            </a:r>
            <a:endParaRPr lang="en-US" sz="3600" dirty="0"/>
          </a:p>
        </p:txBody>
      </p:sp>
      <p:sp>
        <p:nvSpPr>
          <p:cNvPr id="3" name="Content Placeholder 2"/>
          <p:cNvSpPr>
            <a:spLocks noGrp="1"/>
          </p:cNvSpPr>
          <p:nvPr>
            <p:ph idx="1"/>
          </p:nvPr>
        </p:nvSpPr>
        <p:spPr/>
        <p:txBody>
          <a:bodyPr/>
          <a:lstStyle/>
          <a:p>
            <a:r>
              <a:rPr lang="fa-IR" dirty="0"/>
              <a:t>بسته به شرایط ممکن است چنین کاری انجام شود. شرایطی که می‌توان حجم نمونه پایلوت را به حجم نمونه اصلی تحقیق اضافه نمود عبارت است از</a:t>
            </a:r>
          </a:p>
          <a:p>
            <a:pPr lvl="1"/>
            <a:r>
              <a:rPr lang="fa-IR" dirty="0"/>
              <a:t>متدلوژی و شیوه کار مطالعه پایلوت و مطالعه اصلی تفاوت زیادی نداشته باشد</a:t>
            </a:r>
          </a:p>
          <a:p>
            <a:pPr lvl="1"/>
            <a:r>
              <a:rPr lang="fa-IR" dirty="0"/>
              <a:t>نتایج پایلوت تاثیر زیادی روی مطالعه اصلی نداشته باشد مثلاً شرایط کورسازی و یا تصادفی نمودن در مطالعات کارآزمایی بالینی را تحت تاثیر قرار ندهد.</a:t>
            </a:r>
          </a:p>
          <a:p>
            <a:pPr lvl="1"/>
            <a:r>
              <a:rPr lang="fa-IR" dirty="0"/>
              <a:t>راستا و جهت نتایج پایلوت و مطالعه اصلی تقریباً هم سو باشد</a:t>
            </a:r>
            <a:endParaRPr lang="en-US" dirty="0"/>
          </a:p>
        </p:txBody>
      </p:sp>
    </p:spTree>
  </p:cSld>
  <p:clrMapOvr>
    <a:masterClrMapping/>
  </p:clrMapOvr>
  <p:transition advTm="13195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F6D5-4BFD-4A9E-8F57-8A9F860B1286}"/>
              </a:ext>
            </a:extLst>
          </p:cNvPr>
          <p:cNvSpPr>
            <a:spLocks noGrp="1"/>
          </p:cNvSpPr>
          <p:nvPr>
            <p:ph type="title"/>
          </p:nvPr>
        </p:nvSpPr>
        <p:spPr/>
        <p:txBody>
          <a:bodyPr/>
          <a:lstStyle/>
          <a:p>
            <a:r>
              <a:rPr lang="fa-IR" dirty="0"/>
              <a:t>مراحل اندیشیدن</a:t>
            </a:r>
            <a:endParaRPr lang="en-US" dirty="0"/>
          </a:p>
        </p:txBody>
      </p:sp>
      <p:graphicFrame>
        <p:nvGraphicFramePr>
          <p:cNvPr id="4" name="Content Placeholder 3">
            <a:extLst>
              <a:ext uri="{FF2B5EF4-FFF2-40B4-BE49-F238E27FC236}">
                <a16:creationId xmlns:a16="http://schemas.microsoft.com/office/drawing/2014/main" id="{FF58F7D6-1A81-4EAD-97DD-A7D8A19AED9E}"/>
              </a:ext>
            </a:extLst>
          </p:cNvPr>
          <p:cNvGraphicFramePr>
            <a:graphicFrameLocks noGrp="1"/>
          </p:cNvGraphicFramePr>
          <p:nvPr>
            <p:ph idx="1"/>
            <p:extLst>
              <p:ext uri="{D42A27DB-BD31-4B8C-83A1-F6EECF244321}">
                <p14:modId xmlns:p14="http://schemas.microsoft.com/office/powerpoint/2010/main" val="9604613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4371287"/>
      </p:ext>
    </p:extLst>
  </p:cSld>
  <p:clrMapOvr>
    <a:masterClrMapping/>
  </p:clrMapOvr>
  <p:transition advTm="10992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059F-ABFE-44EB-99BB-C13B4C962F3E}"/>
              </a:ext>
            </a:extLst>
          </p:cNvPr>
          <p:cNvSpPr>
            <a:spLocks noGrp="1"/>
          </p:cNvSpPr>
          <p:nvPr>
            <p:ph type="title"/>
          </p:nvPr>
        </p:nvSpPr>
        <p:spPr/>
        <p:txBody>
          <a:bodyPr/>
          <a:lstStyle/>
          <a:p>
            <a:r>
              <a:rPr lang="fa-IR" dirty="0"/>
              <a:t>وهم یا پندار</a:t>
            </a:r>
            <a:endParaRPr lang="en-US" dirty="0"/>
          </a:p>
        </p:txBody>
      </p:sp>
      <p:sp>
        <p:nvSpPr>
          <p:cNvPr id="3" name="Content Placeholder 2">
            <a:extLst>
              <a:ext uri="{FF2B5EF4-FFF2-40B4-BE49-F238E27FC236}">
                <a16:creationId xmlns:a16="http://schemas.microsoft.com/office/drawing/2014/main" id="{38E9D97F-C5E9-448F-8FA3-883C860BCBCB}"/>
              </a:ext>
            </a:extLst>
          </p:cNvPr>
          <p:cNvSpPr>
            <a:spLocks noGrp="1"/>
          </p:cNvSpPr>
          <p:nvPr>
            <p:ph idx="1"/>
          </p:nvPr>
        </p:nvSpPr>
        <p:spPr>
          <a:xfrm>
            <a:off x="968828" y="1333255"/>
            <a:ext cx="10515600" cy="5389091"/>
          </a:xfrm>
        </p:spPr>
        <p:txBody>
          <a:bodyPr/>
          <a:lstStyle/>
          <a:p>
            <a:r>
              <a:rPr lang="fa-IR" dirty="0"/>
              <a:t>محسوسات: وسیله شناخت قدرت واهمه</a:t>
            </a:r>
          </a:p>
          <a:p>
            <a:r>
              <a:rPr lang="fa-IR" dirty="0"/>
              <a:t>مثال: وسیله شناخت قدرت خیال</a:t>
            </a:r>
          </a:p>
          <a:p>
            <a:r>
              <a:rPr lang="fa-IR" dirty="0"/>
              <a:t>مجردات: وسیله شناخت قدرت عاقله است</a:t>
            </a:r>
          </a:p>
          <a:p>
            <a:endParaRPr lang="fa-IR" dirty="0"/>
          </a:p>
          <a:p>
            <a:r>
              <a:rPr lang="fa-IR" dirty="0"/>
              <a:t>از نظر ملاصدرا قدرت واهمه، عقل نازله یا عقل عملی است. لذا در یک وجه کمک کننده به عقل است و معاش بشر و درک محسوسات را فراهم می کند. اما از سوی دیگر گاه مانع و حجاب درک کلیات می شود و سد قدرت عاقله است.</a:t>
            </a:r>
          </a:p>
          <a:p>
            <a:r>
              <a:rPr lang="fa-IR" dirty="0"/>
              <a:t>وهم محل نفوذ شیطان است. صفاتی مانند مکر، حسادت و ... منتج وهم است که تحت تاثیر شیطان است.</a:t>
            </a:r>
          </a:p>
          <a:p>
            <a:r>
              <a:rPr lang="fa-IR" dirty="0"/>
              <a:t>تاثیر فرشتگان بر عقل کل نگر است و الهام نام دارد. تاثیر شیطان بر عقل جزئی وسوسه است که بر عکس الهام، قدرت شهویه و غضبیه را از اعتدال خارج می کند</a:t>
            </a:r>
            <a:endParaRPr lang="en-US" dirty="0"/>
          </a:p>
        </p:txBody>
      </p:sp>
    </p:spTree>
    <p:extLst>
      <p:ext uri="{BB962C8B-B14F-4D97-AF65-F5344CB8AC3E}">
        <p14:creationId xmlns:p14="http://schemas.microsoft.com/office/powerpoint/2010/main" val="1474986456"/>
      </p:ext>
    </p:extLst>
  </p:cSld>
  <p:clrMapOvr>
    <a:masterClrMapping/>
  </p:clrMapOvr>
  <p:transition advTm="10992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53C1-5204-40DA-9544-9BBDB44D78FC}"/>
              </a:ext>
            </a:extLst>
          </p:cNvPr>
          <p:cNvSpPr>
            <a:spLocks noGrp="1"/>
          </p:cNvSpPr>
          <p:nvPr>
            <p:ph type="title"/>
          </p:nvPr>
        </p:nvSpPr>
        <p:spPr/>
        <p:txBody>
          <a:bodyPr/>
          <a:lstStyle/>
          <a:p>
            <a:r>
              <a:rPr lang="fa-IR" dirty="0"/>
              <a:t>وهم و عرفان</a:t>
            </a:r>
            <a:endParaRPr lang="en-US" dirty="0"/>
          </a:p>
        </p:txBody>
      </p:sp>
      <p:sp>
        <p:nvSpPr>
          <p:cNvPr id="3" name="Content Placeholder 2">
            <a:extLst>
              <a:ext uri="{FF2B5EF4-FFF2-40B4-BE49-F238E27FC236}">
                <a16:creationId xmlns:a16="http://schemas.microsoft.com/office/drawing/2014/main" id="{737ED6B1-FA65-44E4-B8A4-517D5B53F5BD}"/>
              </a:ext>
            </a:extLst>
          </p:cNvPr>
          <p:cNvSpPr>
            <a:spLocks noGrp="1"/>
          </p:cNvSpPr>
          <p:nvPr>
            <p:ph idx="1"/>
          </p:nvPr>
        </p:nvSpPr>
        <p:spPr>
          <a:xfrm>
            <a:off x="472273" y="1638911"/>
            <a:ext cx="10881527" cy="4806287"/>
          </a:xfrm>
        </p:spPr>
        <p:txBody>
          <a:bodyPr>
            <a:normAutofit lnSpcReduction="10000"/>
          </a:bodyPr>
          <a:lstStyle/>
          <a:p>
            <a:r>
              <a:rPr lang="fa-IR" dirty="0"/>
              <a:t>ابزار شناخت عرفان، شهود است. البته گاه در درک واقعیتها، دچار خطا می شود که حاصل وهم است.</a:t>
            </a:r>
          </a:p>
          <a:p>
            <a:r>
              <a:rPr lang="fa-IR" dirty="0"/>
              <a:t>اقسام شهود</a:t>
            </a:r>
          </a:p>
          <a:p>
            <a:pPr lvl="1"/>
            <a:r>
              <a:rPr lang="fa-IR" dirty="0"/>
              <a:t>حسی: تجسم واقعیتها با مفاهیم حسی مانند دیدن در عالم خیال و مثال</a:t>
            </a:r>
          </a:p>
          <a:p>
            <a:pPr lvl="1"/>
            <a:r>
              <a:rPr lang="fa-IR" dirty="0"/>
              <a:t>غیرحسی: مجرد از حواس درکی حاصل می گردد که سه نوع است</a:t>
            </a:r>
          </a:p>
          <a:p>
            <a:pPr lvl="2"/>
            <a:r>
              <a:rPr lang="fa-IR" dirty="0"/>
              <a:t>حدس: شکل گرفتن معنا در فکر</a:t>
            </a:r>
          </a:p>
          <a:p>
            <a:pPr lvl="2"/>
            <a:r>
              <a:rPr lang="fa-IR" dirty="0"/>
              <a:t>الهام: شکل گرفتن معنا در قلب</a:t>
            </a:r>
          </a:p>
          <a:p>
            <a:pPr lvl="2"/>
            <a:r>
              <a:rPr lang="fa-IR" dirty="0"/>
              <a:t>شهود معنوی: ورود معنا مستقیم در روح</a:t>
            </a:r>
          </a:p>
          <a:p>
            <a:r>
              <a:rPr lang="fa-IR" dirty="0"/>
              <a:t>خطوات شیطان در مسیر شهود وارد و باعث درک مخدوش حقیقت می شود.</a:t>
            </a:r>
          </a:p>
          <a:p>
            <a:r>
              <a:rPr lang="fa-IR" dirty="0"/>
              <a:t>راه کنترل هم رعایت شریعت است در سه سطح: ظاهری (شریعت)، باطنی عملی (طریقت یعنی درون را از رزایلی مانند آز و حسد و حرص پاک کردن) و باطنی علمی (حقیقت یعنی درک درست از ماورای طبیعت یافتن)</a:t>
            </a:r>
          </a:p>
        </p:txBody>
      </p:sp>
    </p:spTree>
    <p:extLst>
      <p:ext uri="{BB962C8B-B14F-4D97-AF65-F5344CB8AC3E}">
        <p14:creationId xmlns:p14="http://schemas.microsoft.com/office/powerpoint/2010/main" val="1014844411"/>
      </p:ext>
    </p:extLst>
  </p:cSld>
  <p:clrMapOvr>
    <a:masterClrMapping/>
  </p:clrMapOvr>
  <p:transition advTm="10992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DFEF-D51B-4D6C-BD20-3A74A9716FE9}"/>
              </a:ext>
            </a:extLst>
          </p:cNvPr>
          <p:cNvSpPr>
            <a:spLocks noGrp="1"/>
          </p:cNvSpPr>
          <p:nvPr>
            <p:ph type="title"/>
          </p:nvPr>
        </p:nvSpPr>
        <p:spPr/>
        <p:txBody>
          <a:bodyPr/>
          <a:lstStyle/>
          <a:p>
            <a:r>
              <a:rPr lang="fa-IR" dirty="0"/>
              <a:t>روش تحقیق چیست؟</a:t>
            </a:r>
            <a:endParaRPr lang="en-US" dirty="0"/>
          </a:p>
        </p:txBody>
      </p:sp>
      <p:sp>
        <p:nvSpPr>
          <p:cNvPr id="3" name="Content Placeholder 2">
            <a:extLst>
              <a:ext uri="{FF2B5EF4-FFF2-40B4-BE49-F238E27FC236}">
                <a16:creationId xmlns:a16="http://schemas.microsoft.com/office/drawing/2014/main" id="{309B7185-2393-4C4C-9510-A882F50A4AFF}"/>
              </a:ext>
            </a:extLst>
          </p:cNvPr>
          <p:cNvSpPr>
            <a:spLocks noGrp="1"/>
          </p:cNvSpPr>
          <p:nvPr>
            <p:ph idx="1"/>
          </p:nvPr>
        </p:nvSpPr>
        <p:spPr>
          <a:xfrm>
            <a:off x="838200" y="2141537"/>
            <a:ext cx="10515600" cy="4351338"/>
          </a:xfrm>
        </p:spPr>
        <p:txBody>
          <a:bodyPr>
            <a:normAutofit/>
          </a:bodyPr>
          <a:lstStyle/>
          <a:p>
            <a:pPr marL="0" indent="0" algn="ctr">
              <a:buNone/>
            </a:pPr>
            <a:r>
              <a:rPr lang="fa-IR" sz="4800" dirty="0">
                <a:solidFill>
                  <a:srgbClr val="202122"/>
                </a:solidFill>
                <a:latin typeface=".Arabic UI Text"/>
              </a:rPr>
              <a:t>مجموعه‌ای از دانش‌ها، مهارت‌ها و نوع نگاه خاص به دانش که کمک می‌کند یک فرد بهتر و دقیق‌تر مشی علمی داشته و چه در تولید دانش (به عنوان پژوهشگر) و چه عنوان مصرف‌کننده عملکردی بهتر از خود بروز دهد.</a:t>
            </a:r>
            <a:endParaRPr lang="en-US" sz="4800" dirty="0"/>
          </a:p>
        </p:txBody>
      </p:sp>
    </p:spTree>
    <p:extLst>
      <p:ext uri="{BB962C8B-B14F-4D97-AF65-F5344CB8AC3E}">
        <p14:creationId xmlns:p14="http://schemas.microsoft.com/office/powerpoint/2010/main" val="2729987319"/>
      </p:ext>
    </p:extLst>
  </p:cSld>
  <p:clrMapOvr>
    <a:masterClrMapping/>
  </p:clrMapOvr>
  <p:transition advTm="10992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167E-F6FA-4EC6-92F5-CB7CDB29F24C}"/>
              </a:ext>
            </a:extLst>
          </p:cNvPr>
          <p:cNvSpPr>
            <a:spLocks noGrp="1"/>
          </p:cNvSpPr>
          <p:nvPr>
            <p:ph type="title"/>
          </p:nvPr>
        </p:nvSpPr>
        <p:spPr/>
        <p:txBody>
          <a:bodyPr/>
          <a:lstStyle/>
          <a:p>
            <a:r>
              <a:rPr lang="fa-IR" dirty="0"/>
              <a:t>تحقیق با یک سوال خوب شروع می‎شود؟</a:t>
            </a:r>
            <a:endParaRPr lang="en-US" dirty="0"/>
          </a:p>
        </p:txBody>
      </p:sp>
      <p:pic>
        <p:nvPicPr>
          <p:cNvPr id="2050" name="Picture 2" descr="The one question every market researcher should ask - What's the Question?  - The Book">
            <a:extLst>
              <a:ext uri="{FF2B5EF4-FFF2-40B4-BE49-F238E27FC236}">
                <a16:creationId xmlns:a16="http://schemas.microsoft.com/office/drawing/2014/main" id="{4A6D64A4-84E9-4AE2-A346-D8DDBD524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129" y="1979394"/>
            <a:ext cx="5429742" cy="361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26237"/>
      </p:ext>
    </p:extLst>
  </p:cSld>
  <p:clrMapOvr>
    <a:masterClrMapping/>
  </p:clrMapOvr>
  <p:transition advTm="10992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641D-5888-4ACB-B8BD-DA2C1A03D4E7}"/>
              </a:ext>
            </a:extLst>
          </p:cNvPr>
          <p:cNvSpPr>
            <a:spLocks noGrp="1"/>
          </p:cNvSpPr>
          <p:nvPr>
            <p:ph type="title"/>
          </p:nvPr>
        </p:nvSpPr>
        <p:spPr/>
        <p:txBody>
          <a:bodyPr/>
          <a:lstStyle/>
          <a:p>
            <a:r>
              <a:rPr lang="fa-IR" dirty="0"/>
              <a:t>چگونه به یک سوال مناسب برای تحقیق رسید؟</a:t>
            </a:r>
            <a:endParaRPr lang="en-US" dirty="0"/>
          </a:p>
        </p:txBody>
      </p:sp>
      <p:sp>
        <p:nvSpPr>
          <p:cNvPr id="3" name="Content Placeholder 2">
            <a:extLst>
              <a:ext uri="{FF2B5EF4-FFF2-40B4-BE49-F238E27FC236}">
                <a16:creationId xmlns:a16="http://schemas.microsoft.com/office/drawing/2014/main" id="{D91FF6BE-966A-49A3-AB3B-BE47635C6A5C}"/>
              </a:ext>
            </a:extLst>
          </p:cNvPr>
          <p:cNvSpPr>
            <a:spLocks noGrp="1"/>
          </p:cNvSpPr>
          <p:nvPr>
            <p:ph idx="1"/>
          </p:nvPr>
        </p:nvSpPr>
        <p:spPr/>
        <p:txBody>
          <a:bodyPr/>
          <a:lstStyle/>
          <a:p>
            <a:r>
              <a:rPr lang="fa-IR" dirty="0"/>
              <a:t>نگاه به محیط برای تولید فرضیه جدید (</a:t>
            </a:r>
            <a:r>
              <a:rPr lang="en-US" dirty="0"/>
              <a:t>exploration</a:t>
            </a:r>
            <a:r>
              <a:rPr lang="fa-IR" dirty="0"/>
              <a:t>)</a:t>
            </a:r>
          </a:p>
          <a:p>
            <a:pPr lvl="1"/>
            <a:r>
              <a:rPr lang="fa-IR" dirty="0"/>
              <a:t>تحلیل عمیق و تجزیه مشکلات غامض به اجزای قابل تحقیق</a:t>
            </a:r>
            <a:endParaRPr lang="en-US" dirty="0"/>
          </a:p>
          <a:p>
            <a:pPr lvl="1"/>
            <a:r>
              <a:rPr lang="fa-IR" dirty="0"/>
              <a:t>شرح دقیق آنچه مشاهده می‎شود</a:t>
            </a:r>
          </a:p>
          <a:p>
            <a:pPr lvl="1"/>
            <a:r>
              <a:rPr lang="fa-IR" dirty="0"/>
              <a:t>تحلیل لایه‎ای علل (</a:t>
            </a:r>
            <a:r>
              <a:rPr lang="en-US" dirty="0"/>
              <a:t>causal layered analysis</a:t>
            </a:r>
            <a:r>
              <a:rPr lang="fa-IR" dirty="0"/>
              <a:t>)</a:t>
            </a:r>
          </a:p>
          <a:p>
            <a:endParaRPr lang="fa-IR" dirty="0"/>
          </a:p>
          <a:p>
            <a:r>
              <a:rPr lang="fa-IR" dirty="0"/>
              <a:t>تلاش برای تایید یا رد فرضیه‎های موجود</a:t>
            </a:r>
            <a:endParaRPr lang="en-US" dirty="0"/>
          </a:p>
          <a:p>
            <a:pPr lvl="1"/>
            <a:r>
              <a:rPr lang="fa-IR" dirty="0"/>
              <a:t>انتخاب بهترین فرضیات برای مطالعه</a:t>
            </a:r>
          </a:p>
          <a:p>
            <a:pPr lvl="1"/>
            <a:r>
              <a:rPr lang="fa-IR" dirty="0"/>
              <a:t>اتخاذ بهترین روش برای ارزیابی فرضیات</a:t>
            </a:r>
          </a:p>
          <a:p>
            <a:pPr lvl="1"/>
            <a:r>
              <a:rPr lang="fa-IR" dirty="0"/>
              <a:t>درک درست از روابط واقعی و روابط کاذب/خطاهای مطالعات/محدودیتهای پژوهشها</a:t>
            </a:r>
            <a:endParaRPr lang="en-US" dirty="0"/>
          </a:p>
        </p:txBody>
      </p:sp>
    </p:spTree>
    <p:extLst>
      <p:ext uri="{BB962C8B-B14F-4D97-AF65-F5344CB8AC3E}">
        <p14:creationId xmlns:p14="http://schemas.microsoft.com/office/powerpoint/2010/main" val="645292215"/>
      </p:ext>
    </p:extLst>
  </p:cSld>
  <p:clrMapOvr>
    <a:masterClrMapping/>
  </p:clrMapOvr>
  <p:transition advTm="10992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0A9C-821A-4C4F-83EB-6A0B900019D3}"/>
              </a:ext>
            </a:extLst>
          </p:cNvPr>
          <p:cNvSpPr>
            <a:spLocks noGrp="1"/>
          </p:cNvSpPr>
          <p:nvPr>
            <p:ph type="title"/>
          </p:nvPr>
        </p:nvSpPr>
        <p:spPr/>
        <p:txBody>
          <a:bodyPr/>
          <a:lstStyle/>
          <a:p>
            <a:r>
              <a:rPr lang="fa-IR" dirty="0"/>
              <a:t>تحلیل دقیق موضوع</a:t>
            </a:r>
            <a:endParaRPr lang="en-US" dirty="0"/>
          </a:p>
        </p:txBody>
      </p:sp>
      <p:sp>
        <p:nvSpPr>
          <p:cNvPr id="3" name="Content Placeholder 2">
            <a:extLst>
              <a:ext uri="{FF2B5EF4-FFF2-40B4-BE49-F238E27FC236}">
                <a16:creationId xmlns:a16="http://schemas.microsoft.com/office/drawing/2014/main" id="{2B1E2030-1322-4D62-88D4-5EB59EE71F59}"/>
              </a:ext>
            </a:extLst>
          </p:cNvPr>
          <p:cNvSpPr>
            <a:spLocks noGrp="1"/>
          </p:cNvSpPr>
          <p:nvPr>
            <p:ph idx="1"/>
          </p:nvPr>
        </p:nvSpPr>
        <p:spPr/>
        <p:txBody>
          <a:bodyPr/>
          <a:lstStyle/>
          <a:p>
            <a:r>
              <a:rPr lang="fa-IR" dirty="0"/>
              <a:t>حرکت از علل مشهود به سمت علل مخفی و زیربنایی</a:t>
            </a:r>
          </a:p>
          <a:p>
            <a:r>
              <a:rPr lang="fa-IR" dirty="0"/>
              <a:t>حرکت از توصیف مساله تا پیدا کردن علل بروز و نهایتا ارایه راه‎حل</a:t>
            </a:r>
          </a:p>
          <a:p>
            <a:r>
              <a:rPr lang="fa-IR" dirty="0"/>
              <a:t>تطبیق استدلالهای ارایه شده با مفاهیم نزدیک در حوزه‎های مرتبط</a:t>
            </a:r>
            <a:endParaRPr lang="en-US" dirty="0"/>
          </a:p>
        </p:txBody>
      </p:sp>
    </p:spTree>
    <p:extLst>
      <p:ext uri="{BB962C8B-B14F-4D97-AF65-F5344CB8AC3E}">
        <p14:creationId xmlns:p14="http://schemas.microsoft.com/office/powerpoint/2010/main" val="989043042"/>
      </p:ext>
    </p:extLst>
  </p:cSld>
  <p:clrMapOvr>
    <a:masterClrMapping/>
  </p:clrMapOvr>
  <p:transition advTm="10992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DADD-2939-4D88-8F3F-DA972515E350}"/>
              </a:ext>
            </a:extLst>
          </p:cNvPr>
          <p:cNvSpPr>
            <a:spLocks noGrp="1"/>
          </p:cNvSpPr>
          <p:nvPr>
            <p:ph type="title"/>
          </p:nvPr>
        </p:nvSpPr>
        <p:spPr/>
        <p:txBody>
          <a:bodyPr/>
          <a:lstStyle/>
          <a:p>
            <a:r>
              <a:rPr lang="fa-IR" dirty="0"/>
              <a:t>چگونه ذهنی کنکاش‌گر داشته‌باشیم؟</a:t>
            </a:r>
            <a:endParaRPr lang="en-US" dirty="0"/>
          </a:p>
        </p:txBody>
      </p:sp>
      <p:sp>
        <p:nvSpPr>
          <p:cNvPr id="3" name="Content Placeholder 2">
            <a:extLst>
              <a:ext uri="{FF2B5EF4-FFF2-40B4-BE49-F238E27FC236}">
                <a16:creationId xmlns:a16="http://schemas.microsoft.com/office/drawing/2014/main" id="{4A3D63E9-5C4D-4D01-8441-1792A4C74A54}"/>
              </a:ext>
            </a:extLst>
          </p:cNvPr>
          <p:cNvSpPr>
            <a:spLocks noGrp="1"/>
          </p:cNvSpPr>
          <p:nvPr>
            <p:ph idx="1"/>
          </p:nvPr>
        </p:nvSpPr>
        <p:spPr/>
        <p:txBody>
          <a:bodyPr>
            <a:normAutofit/>
          </a:bodyPr>
          <a:lstStyle/>
          <a:p>
            <a:r>
              <a:rPr lang="fa-IR" sz="4000" dirty="0"/>
              <a:t>دقیق دیدن</a:t>
            </a:r>
          </a:p>
          <a:p>
            <a:r>
              <a:rPr lang="fa-IR" sz="4000" dirty="0"/>
              <a:t>توان تجزیه نمودن</a:t>
            </a:r>
          </a:p>
          <a:p>
            <a:r>
              <a:rPr lang="fa-IR" sz="4000" dirty="0"/>
              <a:t>مهارت ترکیب کردن</a:t>
            </a:r>
          </a:p>
          <a:p>
            <a:pPr lvl="1"/>
            <a:r>
              <a:rPr lang="fa-IR" sz="3600" dirty="0"/>
              <a:t>عمیق تحلیل کردن</a:t>
            </a:r>
          </a:p>
          <a:p>
            <a:pPr lvl="1"/>
            <a:r>
              <a:rPr lang="fa-IR" sz="3600" dirty="0"/>
              <a:t>غایت‎نگر بودن</a:t>
            </a:r>
          </a:p>
          <a:p>
            <a:pPr lvl="1"/>
            <a:endParaRPr lang="fa-IR" sz="3600" dirty="0"/>
          </a:p>
          <a:p>
            <a:endParaRPr lang="fa-IR" sz="4000" dirty="0"/>
          </a:p>
          <a:p>
            <a:endParaRPr lang="en-US" sz="4000" dirty="0"/>
          </a:p>
        </p:txBody>
      </p:sp>
    </p:spTree>
    <p:extLst>
      <p:ext uri="{BB962C8B-B14F-4D97-AF65-F5344CB8AC3E}">
        <p14:creationId xmlns:p14="http://schemas.microsoft.com/office/powerpoint/2010/main" val="3264145162"/>
      </p:ext>
    </p:extLst>
  </p:cSld>
  <p:clrMapOvr>
    <a:masterClrMapping/>
  </p:clrMapOvr>
  <p:transition advTm="10992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B7A-1922-4801-9411-19C592FB23BF}"/>
              </a:ext>
            </a:extLst>
          </p:cNvPr>
          <p:cNvSpPr>
            <a:spLocks noGrp="1"/>
          </p:cNvSpPr>
          <p:nvPr>
            <p:ph type="title"/>
          </p:nvPr>
        </p:nvSpPr>
        <p:spPr/>
        <p:txBody>
          <a:bodyPr/>
          <a:lstStyle/>
          <a:p>
            <a:r>
              <a:rPr lang="fa-IR" dirty="0"/>
              <a:t>فلسفه علم</a:t>
            </a:r>
            <a:endParaRPr lang="en-US" dirty="0"/>
          </a:p>
        </p:txBody>
      </p:sp>
      <p:pic>
        <p:nvPicPr>
          <p:cNvPr id="3" name="Picture 2" descr="فلسفه علم چیست؟">
            <a:extLst>
              <a:ext uri="{FF2B5EF4-FFF2-40B4-BE49-F238E27FC236}">
                <a16:creationId xmlns:a16="http://schemas.microsoft.com/office/drawing/2014/main" id="{6F5ED1E5-F065-47F9-8C5C-20DC88C54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508" y="1491885"/>
            <a:ext cx="8334983" cy="500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94186"/>
      </p:ext>
    </p:extLst>
  </p:cSld>
  <p:clrMapOvr>
    <a:masterClrMapping/>
  </p:clrMapOvr>
  <p:transition advTm="10992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DE2-121F-4AD2-802B-013BBA43AD4A}"/>
              </a:ext>
            </a:extLst>
          </p:cNvPr>
          <p:cNvSpPr>
            <a:spLocks noGrp="1"/>
          </p:cNvSpPr>
          <p:nvPr>
            <p:ph type="title"/>
          </p:nvPr>
        </p:nvSpPr>
        <p:spPr/>
        <p:txBody>
          <a:bodyPr/>
          <a:lstStyle/>
          <a:p>
            <a:r>
              <a:rPr lang="fa-IR" dirty="0"/>
              <a:t>رسالت علم/معرفت چیست؟</a:t>
            </a:r>
            <a:endParaRPr lang="en-US" dirty="0"/>
          </a:p>
        </p:txBody>
      </p:sp>
      <p:sp>
        <p:nvSpPr>
          <p:cNvPr id="3" name="Content Placeholder 2">
            <a:extLst>
              <a:ext uri="{FF2B5EF4-FFF2-40B4-BE49-F238E27FC236}">
                <a16:creationId xmlns:a16="http://schemas.microsoft.com/office/drawing/2014/main" id="{1D30EF1E-B3B6-4B2F-9526-10818A5B4CB0}"/>
              </a:ext>
            </a:extLst>
          </p:cNvPr>
          <p:cNvSpPr>
            <a:spLocks noGrp="1"/>
          </p:cNvSpPr>
          <p:nvPr>
            <p:ph idx="1"/>
          </p:nvPr>
        </p:nvSpPr>
        <p:spPr/>
        <p:txBody>
          <a:bodyPr/>
          <a:lstStyle/>
          <a:p>
            <a:pPr algn="just"/>
            <a:r>
              <a:rPr lang="fa-IR" b="0" i="0" dirty="0">
                <a:solidFill>
                  <a:srgbClr val="202122"/>
                </a:solidFill>
                <a:effectLst/>
                <a:latin typeface="Tahoma" panose="020B0604030504040204" pitchFamily="34" charset="0"/>
              </a:rPr>
              <a:t>علم یا دانش(</a:t>
            </a:r>
            <a:r>
              <a:rPr lang="en-US" b="0" i="0" dirty="0">
                <a:solidFill>
                  <a:srgbClr val="202122"/>
                </a:solidFill>
                <a:effectLst/>
                <a:latin typeface="Tahoma" panose="020B0604030504040204" pitchFamily="34" charset="0"/>
              </a:rPr>
              <a:t>science</a:t>
            </a:r>
            <a:r>
              <a:rPr lang="fa-IR" dirty="0">
                <a:solidFill>
                  <a:srgbClr val="202122"/>
                </a:solidFill>
                <a:latin typeface="Tahoma" panose="020B0604030504040204" pitchFamily="34" charset="0"/>
              </a:rPr>
              <a:t>): تحصیل نظام‌مند دانش جدید درباره طبیعت است که با روش‌هاى معین به دست مى آید و هدف آن برقرار کردن رابطه ثابت بین پدیده‌ها است.</a:t>
            </a:r>
          </a:p>
          <a:p>
            <a:pPr algn="just"/>
            <a:r>
              <a:rPr lang="fa-IR" dirty="0">
                <a:solidFill>
                  <a:srgbClr val="202122"/>
                </a:solidFill>
                <a:latin typeface="Tahoma" panose="020B0604030504040204" pitchFamily="34" charset="0"/>
              </a:rPr>
              <a:t>معرفت</a:t>
            </a:r>
            <a:r>
              <a:rPr lang="en-US" dirty="0">
                <a:solidFill>
                  <a:srgbClr val="202122"/>
                </a:solidFill>
                <a:latin typeface="Tahoma" panose="020B0604030504040204" pitchFamily="34" charset="0"/>
              </a:rPr>
              <a:t>(knowledge)</a:t>
            </a:r>
            <a:r>
              <a:rPr lang="fa-IR" dirty="0">
                <a:solidFill>
                  <a:srgbClr val="202122"/>
                </a:solidFill>
                <a:latin typeface="Tahoma" panose="020B0604030504040204" pitchFamily="34" charset="0"/>
              </a:rPr>
              <a:t>: هر نوع آگاهی نسبت به اشیاء، پدیده‌ها، روابط و غیره‌است، اعم از اینکه مربوط به حوزه مادی و طبیعی باشد و یا مربوط به علوم معنا و ماوراء الطبیعه</a:t>
            </a:r>
          </a:p>
          <a:p>
            <a:pPr algn="just"/>
            <a:endParaRPr lang="fa-IR" dirty="0">
              <a:solidFill>
                <a:srgbClr val="202122"/>
              </a:solidFill>
              <a:latin typeface="Tahoma" panose="020B0604030504040204" pitchFamily="34" charset="0"/>
            </a:endParaRPr>
          </a:p>
          <a:p>
            <a:pPr algn="just"/>
            <a:r>
              <a:rPr lang="fa-IR" dirty="0">
                <a:solidFill>
                  <a:srgbClr val="202122"/>
                </a:solidFill>
                <a:latin typeface="Tahoma" panose="020B0604030504040204" pitchFamily="34" charset="0"/>
              </a:rPr>
              <a:t>«کانت»، فیلسوف آلمانى، از دو واژه «فنومن» (</a:t>
            </a:r>
            <a:r>
              <a:rPr lang="en-US" dirty="0">
                <a:solidFill>
                  <a:srgbClr val="202122"/>
                </a:solidFill>
                <a:latin typeface="Tahoma" panose="020B0604030504040204" pitchFamily="34" charset="0"/>
              </a:rPr>
              <a:t>phenomena</a:t>
            </a:r>
            <a:r>
              <a:rPr lang="fa-IR" dirty="0">
                <a:solidFill>
                  <a:srgbClr val="202122"/>
                </a:solidFill>
                <a:latin typeface="Tahoma" panose="020B0604030504040204" pitchFamily="34" charset="0"/>
              </a:rPr>
              <a:t>)</a:t>
            </a:r>
            <a:r>
              <a:rPr lang="en-US" dirty="0">
                <a:solidFill>
                  <a:srgbClr val="202122"/>
                </a:solidFill>
                <a:latin typeface="Tahoma" panose="020B0604030504040204" pitchFamily="34" charset="0"/>
              </a:rPr>
              <a:t> </a:t>
            </a:r>
            <a:r>
              <a:rPr lang="fa-IR" dirty="0">
                <a:solidFill>
                  <a:srgbClr val="202122"/>
                </a:solidFill>
                <a:latin typeface="Tahoma" panose="020B0604030504040204" pitchFamily="34" charset="0"/>
              </a:rPr>
              <a:t>یعنى آنچه که از راه تجربه و حس قابل درک است و «نومن» (</a:t>
            </a:r>
            <a:r>
              <a:rPr lang="en-US" dirty="0">
                <a:solidFill>
                  <a:srgbClr val="202122"/>
                </a:solidFill>
                <a:latin typeface="Tahoma" panose="020B0604030504040204" pitchFamily="34" charset="0"/>
              </a:rPr>
              <a:t>noumena</a:t>
            </a:r>
            <a:r>
              <a:rPr lang="fa-IR" dirty="0">
                <a:solidFill>
                  <a:srgbClr val="202122"/>
                </a:solidFill>
                <a:latin typeface="Tahoma" panose="020B0604030504040204" pitchFamily="34" charset="0"/>
              </a:rPr>
              <a:t>) </a:t>
            </a:r>
            <a:r>
              <a:rPr lang="en-US" dirty="0">
                <a:solidFill>
                  <a:srgbClr val="202122"/>
                </a:solidFill>
                <a:latin typeface="Tahoma" panose="020B0604030504040204" pitchFamily="34" charset="0"/>
              </a:rPr>
              <a:t> </a:t>
            </a:r>
            <a:r>
              <a:rPr lang="fa-IR" dirty="0">
                <a:solidFill>
                  <a:srgbClr val="202122"/>
                </a:solidFill>
                <a:latin typeface="Tahoma" panose="020B0604030504040204" pitchFamily="34" charset="0"/>
              </a:rPr>
              <a:t>یعنى آنچه که از راه تجربه قابل درک نیست براى این منظور استفاده مى کند.</a:t>
            </a:r>
            <a:endParaRPr lang="en-US" dirty="0">
              <a:solidFill>
                <a:srgbClr val="202122"/>
              </a:solidFill>
              <a:latin typeface="Tahoma" panose="020B0604030504040204" pitchFamily="34" charset="0"/>
            </a:endParaRPr>
          </a:p>
        </p:txBody>
      </p:sp>
    </p:spTree>
    <p:extLst>
      <p:ext uri="{BB962C8B-B14F-4D97-AF65-F5344CB8AC3E}">
        <p14:creationId xmlns:p14="http://schemas.microsoft.com/office/powerpoint/2010/main" val="1142597896"/>
      </p:ext>
    </p:extLst>
  </p:cSld>
  <p:clrMapOvr>
    <a:masterClrMapping/>
  </p:clrMapOvr>
  <p:transition advTm="10992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A6D-92F8-4CFE-9B4D-853DCC14D99C}"/>
              </a:ext>
            </a:extLst>
          </p:cNvPr>
          <p:cNvSpPr>
            <a:spLocks noGrp="1"/>
          </p:cNvSpPr>
          <p:nvPr>
            <p:ph type="title"/>
          </p:nvPr>
        </p:nvSpPr>
        <p:spPr/>
        <p:txBody>
          <a:bodyPr/>
          <a:lstStyle/>
          <a:p>
            <a:r>
              <a:rPr lang="fa-IR" dirty="0"/>
              <a:t>هدف نهایی از علم و دانش و معرفت چیست؟</a:t>
            </a:r>
            <a:endParaRPr lang="en-US" dirty="0"/>
          </a:p>
        </p:txBody>
      </p:sp>
      <p:sp>
        <p:nvSpPr>
          <p:cNvPr id="3" name="Content Placeholder 2">
            <a:extLst>
              <a:ext uri="{FF2B5EF4-FFF2-40B4-BE49-F238E27FC236}">
                <a16:creationId xmlns:a16="http://schemas.microsoft.com/office/drawing/2014/main" id="{4E7DF780-4855-4219-AA0C-7AF015A6DD38}"/>
              </a:ext>
            </a:extLst>
          </p:cNvPr>
          <p:cNvSpPr>
            <a:spLocks noGrp="1"/>
          </p:cNvSpPr>
          <p:nvPr>
            <p:ph idx="1"/>
          </p:nvPr>
        </p:nvSpPr>
        <p:spPr/>
        <p:txBody>
          <a:bodyPr/>
          <a:lstStyle/>
          <a:p>
            <a:r>
              <a:rPr lang="fa-IR" dirty="0"/>
              <a:t>تسلط بر طبیعت</a:t>
            </a:r>
          </a:p>
          <a:p>
            <a:r>
              <a:rPr lang="fa-IR" dirty="0"/>
              <a:t>رفاه و به‌زیستن</a:t>
            </a:r>
          </a:p>
          <a:p>
            <a:r>
              <a:rPr lang="fa-IR" dirty="0"/>
              <a:t>ارضای نیاز فطردرونی</a:t>
            </a:r>
          </a:p>
          <a:p>
            <a:r>
              <a:rPr lang="fa-IR"/>
              <a:t>فهم بهتر از هدف خلقت و نقش انسان در آن</a:t>
            </a:r>
            <a:endParaRPr lang="fa-IR" dirty="0"/>
          </a:p>
          <a:p>
            <a:r>
              <a:rPr lang="fa-IR" dirty="0"/>
              <a:t>.....</a:t>
            </a:r>
            <a:endParaRPr lang="en-US" dirty="0"/>
          </a:p>
        </p:txBody>
      </p:sp>
    </p:spTree>
    <p:extLst>
      <p:ext uri="{BB962C8B-B14F-4D97-AF65-F5344CB8AC3E}">
        <p14:creationId xmlns:p14="http://schemas.microsoft.com/office/powerpoint/2010/main" val="4062942822"/>
      </p:ext>
    </p:extLst>
  </p:cSld>
  <p:clrMapOvr>
    <a:masterClrMapping/>
  </p:clrMapOvr>
  <p:transition advTm="10992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5AD537-EA4C-46C4-925D-1320ABA4AC7F}"/>
              </a:ext>
            </a:extLst>
          </p:cNvPr>
          <p:cNvGraphicFramePr>
            <a:graphicFrameLocks noGrp="1"/>
          </p:cNvGraphicFramePr>
          <p:nvPr>
            <p:ph idx="1"/>
            <p:extLst>
              <p:ext uri="{D42A27DB-BD31-4B8C-83A1-F6EECF244321}">
                <p14:modId xmlns:p14="http://schemas.microsoft.com/office/powerpoint/2010/main" val="453236157"/>
              </p:ext>
            </p:extLst>
          </p:nvPr>
        </p:nvGraphicFramePr>
        <p:xfrm>
          <a:off x="0" y="110533"/>
          <a:ext cx="12118312" cy="650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352399"/>
      </p:ext>
    </p:extLst>
  </p:cSld>
  <p:clrMapOvr>
    <a:masterClrMapping/>
  </p:clrMapOvr>
  <p:transition advTm="10992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28C8-7B0F-4F5F-A7A9-AE366020F9FB}"/>
              </a:ext>
            </a:extLst>
          </p:cNvPr>
          <p:cNvSpPr>
            <a:spLocks noGrp="1"/>
          </p:cNvSpPr>
          <p:nvPr>
            <p:ph type="title"/>
          </p:nvPr>
        </p:nvSpPr>
        <p:spPr/>
        <p:txBody>
          <a:bodyPr/>
          <a:lstStyle/>
          <a:p>
            <a:r>
              <a:rPr lang="fa-IR" dirty="0"/>
              <a:t>شبه علم چیست؟</a:t>
            </a:r>
            <a:r>
              <a:rPr lang="en-US" dirty="0"/>
              <a:t> </a:t>
            </a:r>
            <a:r>
              <a:rPr lang="fa-IR" dirty="0"/>
              <a:t> تعاریفی که به ظاهر درست ولی در واقعا مغالطه هستند</a:t>
            </a:r>
            <a:endParaRPr lang="en-US" dirty="0"/>
          </a:p>
        </p:txBody>
      </p:sp>
      <p:sp>
        <p:nvSpPr>
          <p:cNvPr id="3" name="Content Placeholder 2">
            <a:extLst>
              <a:ext uri="{FF2B5EF4-FFF2-40B4-BE49-F238E27FC236}">
                <a16:creationId xmlns:a16="http://schemas.microsoft.com/office/drawing/2014/main" id="{670A57B4-7751-429E-A0CF-EFBC14DAB617}"/>
              </a:ext>
            </a:extLst>
          </p:cNvPr>
          <p:cNvSpPr>
            <a:spLocks noGrp="1"/>
          </p:cNvSpPr>
          <p:nvPr>
            <p:ph idx="1"/>
          </p:nvPr>
        </p:nvSpPr>
        <p:spPr/>
        <p:txBody>
          <a:bodyPr/>
          <a:lstStyle/>
          <a:p>
            <a:pPr algn="just"/>
            <a:r>
              <a:rPr lang="fa-IR" b="0" i="0" dirty="0">
                <a:effectLst/>
                <a:latin typeface="Vazir"/>
              </a:rPr>
              <a:t>خرافات زمانه‌ی ماست. مجموعه‌ای شلخته و به هم ریخته از باورهایی که روز به روز گسترش می‌یابند و جذابیت فروانی هم دارند.</a:t>
            </a:r>
          </a:p>
          <a:p>
            <a:pPr algn="just"/>
            <a:r>
              <a:rPr lang="fa-IR" b="0" i="0" dirty="0">
                <a:solidFill>
                  <a:srgbClr val="333333"/>
                </a:solidFill>
                <a:effectLst/>
                <a:latin typeface="Yekan-Bakh"/>
              </a:rPr>
              <a:t>ادعاها و باورهایی است که خود ادعای علمی بودن دارند اما با روش‌های علمی فرسنگ‌ها فاصله داشته و در واقع به طور فریبنده‌ای از ادبیات و کلمات جهان علم برای بیان اموری خلاف واقع و تاییدنشده استفاده می‌کنند. </a:t>
            </a:r>
          </a:p>
          <a:p>
            <a:pPr algn="just"/>
            <a:r>
              <a:rPr lang="fa-IR" b="0" i="0" dirty="0">
                <a:solidFill>
                  <a:srgbClr val="333333"/>
                </a:solidFill>
                <a:effectLst/>
                <a:latin typeface="Yekan-Bakh"/>
              </a:rPr>
              <a:t>مجموعه نظریه‌ها و روش‌هایی که برای توصیف موضوعات و پدیده‌های طبیعی  به کار می‌رود، اما از روش علمی استفاده نمی‌کند.</a:t>
            </a:r>
          </a:p>
          <a:p>
            <a:pPr algn="just"/>
            <a:r>
              <a:rPr lang="fa-IR" dirty="0">
                <a:solidFill>
                  <a:srgbClr val="333333"/>
                </a:solidFill>
                <a:latin typeface="Yekan-Bakh"/>
              </a:rPr>
              <a:t>هر چیزی که علمی نباشد شبه علم است</a:t>
            </a:r>
            <a:endParaRPr lang="fa-IR" b="0" i="0" dirty="0">
              <a:effectLst/>
              <a:latin typeface="Vazir"/>
            </a:endParaRPr>
          </a:p>
          <a:p>
            <a:endParaRPr lang="en-US" dirty="0"/>
          </a:p>
        </p:txBody>
      </p:sp>
    </p:spTree>
    <p:extLst>
      <p:ext uri="{BB962C8B-B14F-4D97-AF65-F5344CB8AC3E}">
        <p14:creationId xmlns:p14="http://schemas.microsoft.com/office/powerpoint/2010/main" val="1002871504"/>
      </p:ext>
    </p:extLst>
  </p:cSld>
  <p:clrMapOvr>
    <a:masterClrMapping/>
  </p:clrMapOvr>
  <p:transition advTm="10992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25AD537-EA4C-46C4-925D-1320ABA4AC7F}"/>
              </a:ext>
            </a:extLst>
          </p:cNvPr>
          <p:cNvGraphicFramePr>
            <a:graphicFrameLocks noGrp="1"/>
          </p:cNvGraphicFramePr>
          <p:nvPr>
            <p:ph idx="1"/>
            <p:extLst>
              <p:ext uri="{D42A27DB-BD31-4B8C-83A1-F6EECF244321}">
                <p14:modId xmlns:p14="http://schemas.microsoft.com/office/powerpoint/2010/main" val="1112266901"/>
              </p:ext>
            </p:extLst>
          </p:nvPr>
        </p:nvGraphicFramePr>
        <p:xfrm>
          <a:off x="0" y="110533"/>
          <a:ext cx="12118312" cy="6501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Rounded Corners 1">
            <a:extLst>
              <a:ext uri="{FF2B5EF4-FFF2-40B4-BE49-F238E27FC236}">
                <a16:creationId xmlns:a16="http://schemas.microsoft.com/office/drawing/2014/main" id="{6877616D-08F0-4274-97EA-358E1D5046F0}"/>
              </a:ext>
            </a:extLst>
          </p:cNvPr>
          <p:cNvSpPr/>
          <p:nvPr/>
        </p:nvSpPr>
        <p:spPr>
          <a:xfrm>
            <a:off x="6611815" y="516367"/>
            <a:ext cx="3898760" cy="5713611"/>
          </a:xfrm>
          <a:prstGeom prst="roundRect">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dirty="0">
                <a:solidFill>
                  <a:schemeClr val="accent2">
                    <a:lumMod val="75000"/>
                  </a:schemeClr>
                </a:solidFill>
                <a:effectLst>
                  <a:outerShdw blurRad="38100" dist="38100" dir="2700000" algn="tl">
                    <a:srgbClr val="000000">
                      <a:alpha val="43137"/>
                    </a:srgbClr>
                  </a:outerShdw>
                </a:effectLst>
                <a:latin typeface="Calibri"/>
                <a:cs typeface="B Roya" panose="00000400000000000000" pitchFamily="2" charset="-78"/>
              </a:rPr>
              <a:t>شبه علم</a:t>
            </a:r>
            <a:endParaRPr lang="en-US" sz="6000" dirty="0">
              <a:solidFill>
                <a:schemeClr val="accent2">
                  <a:lumMod val="75000"/>
                </a:schemeClr>
              </a:solidFill>
              <a:effectLst>
                <a:outerShdw blurRad="38100" dist="38100" dir="2700000" algn="tl">
                  <a:srgbClr val="000000">
                    <a:alpha val="43137"/>
                  </a:srgbClr>
                </a:outerShdw>
              </a:effectLst>
              <a:latin typeface="Calibri"/>
              <a:cs typeface="B Roya" panose="00000400000000000000" pitchFamily="2" charset="-78"/>
            </a:endParaRPr>
          </a:p>
          <a:p>
            <a:pPr algn="ctr"/>
            <a:endParaRPr lang="en-US" sz="6000" dirty="0">
              <a:solidFill>
                <a:schemeClr val="accent2">
                  <a:lumMod val="75000"/>
                </a:schemeClr>
              </a:solidFill>
              <a:effectLst>
                <a:outerShdw blurRad="38100" dist="38100" dir="2700000" algn="tl">
                  <a:srgbClr val="000000">
                    <a:alpha val="43137"/>
                  </a:srgbClr>
                </a:outerShdw>
              </a:effectLst>
              <a:latin typeface="Calibri"/>
              <a:cs typeface="B Roya" panose="00000400000000000000" pitchFamily="2" charset="-78"/>
            </a:endParaRPr>
          </a:p>
          <a:p>
            <a:pPr algn="ctr"/>
            <a:endParaRPr lang="fa-IR" sz="6000" dirty="0">
              <a:solidFill>
                <a:schemeClr val="accent2">
                  <a:lumMod val="75000"/>
                </a:schemeClr>
              </a:solidFill>
              <a:effectLst>
                <a:outerShdw blurRad="38100" dist="38100" dir="2700000" algn="tl">
                  <a:srgbClr val="000000">
                    <a:alpha val="43137"/>
                  </a:srgbClr>
                </a:outerShdw>
              </a:effectLst>
              <a:latin typeface="Calibri"/>
              <a:cs typeface="B Roya" panose="00000400000000000000" pitchFamily="2" charset="-78"/>
            </a:endParaRPr>
          </a:p>
          <a:p>
            <a:pPr algn="ctr"/>
            <a:endParaRPr lang="fa-IR" sz="6000" dirty="0">
              <a:solidFill>
                <a:schemeClr val="accent2">
                  <a:lumMod val="75000"/>
                </a:schemeClr>
              </a:solidFill>
              <a:effectLst>
                <a:outerShdw blurRad="38100" dist="38100" dir="2700000" algn="tl">
                  <a:srgbClr val="000000">
                    <a:alpha val="43137"/>
                  </a:srgbClr>
                </a:outerShdw>
              </a:effectLst>
              <a:latin typeface="Calibri"/>
              <a:cs typeface="B Roya" panose="00000400000000000000" pitchFamily="2" charset="-78"/>
            </a:endParaRPr>
          </a:p>
          <a:p>
            <a:pPr algn="ctr"/>
            <a:endParaRPr lang="fa-IR" sz="6000" dirty="0">
              <a:solidFill>
                <a:schemeClr val="accent2">
                  <a:lumMod val="75000"/>
                </a:schemeClr>
              </a:solidFill>
              <a:effectLst>
                <a:outerShdw blurRad="38100" dist="38100" dir="2700000" algn="tl">
                  <a:srgbClr val="000000">
                    <a:alpha val="43137"/>
                  </a:srgbClr>
                </a:outerShdw>
              </a:effectLst>
              <a:latin typeface="Calibri"/>
              <a:cs typeface="B Roya" panose="00000400000000000000" pitchFamily="2" charset="-78"/>
            </a:endParaRPr>
          </a:p>
          <a:p>
            <a:pPr algn="ctr"/>
            <a:endParaRPr lang="en-US" sz="6000" dirty="0">
              <a:solidFill>
                <a:schemeClr val="accent2">
                  <a:lumMod val="75000"/>
                </a:schemeClr>
              </a:solidFill>
              <a:effectLst>
                <a:outerShdw blurRad="38100" dist="38100" dir="2700000" algn="tl">
                  <a:srgbClr val="000000">
                    <a:alpha val="43137"/>
                  </a:srgbClr>
                </a:outerShdw>
              </a:effectLst>
              <a:latin typeface="Calibri"/>
              <a:cs typeface="B Roya" panose="00000400000000000000" pitchFamily="2" charset="-78"/>
            </a:endParaRPr>
          </a:p>
        </p:txBody>
      </p:sp>
      <p:sp>
        <p:nvSpPr>
          <p:cNvPr id="3" name="Star: 7 Points 2">
            <a:extLst>
              <a:ext uri="{FF2B5EF4-FFF2-40B4-BE49-F238E27FC236}">
                <a16:creationId xmlns:a16="http://schemas.microsoft.com/office/drawing/2014/main" id="{9FA0DB02-A0A6-45FB-9E4C-2B47E634649D}"/>
              </a:ext>
            </a:extLst>
          </p:cNvPr>
          <p:cNvSpPr/>
          <p:nvPr/>
        </p:nvSpPr>
        <p:spPr>
          <a:xfrm>
            <a:off x="6059156" y="4240406"/>
            <a:ext cx="4973935" cy="2873828"/>
          </a:xfrm>
          <a:prstGeom prst="star7">
            <a:avLst/>
          </a:prstGeom>
          <a:solidFill>
            <a:srgbClr val="C000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cs typeface="B Homa" panose="00000400000000000000" pitchFamily="2" charset="-78"/>
              </a:rPr>
              <a:t>خرافات</a:t>
            </a:r>
            <a:endParaRPr lang="en-US" dirty="0">
              <a:cs typeface="B Homa" panose="00000400000000000000" pitchFamily="2" charset="-78"/>
            </a:endParaRPr>
          </a:p>
        </p:txBody>
      </p:sp>
    </p:spTree>
    <p:extLst>
      <p:ext uri="{BB962C8B-B14F-4D97-AF65-F5344CB8AC3E}">
        <p14:creationId xmlns:p14="http://schemas.microsoft.com/office/powerpoint/2010/main" val="249750426"/>
      </p:ext>
    </p:extLst>
  </p:cSld>
  <p:clrMapOvr>
    <a:masterClrMapping/>
  </p:clrMapOvr>
  <p:transition advTm="10992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A4C3-7F14-E0BA-FB00-3D5007453C11}"/>
              </a:ext>
            </a:extLst>
          </p:cNvPr>
          <p:cNvSpPr>
            <a:spLocks noGrp="1"/>
          </p:cNvSpPr>
          <p:nvPr>
            <p:ph type="title"/>
          </p:nvPr>
        </p:nvSpPr>
        <p:spPr/>
        <p:txBody>
          <a:bodyPr/>
          <a:lstStyle/>
          <a:p>
            <a:r>
              <a:rPr lang="fa-IR" dirty="0"/>
              <a:t>چه کسانی باید روش تحقیق را بدانند؟</a:t>
            </a:r>
            <a:endParaRPr lang="en-US" dirty="0"/>
          </a:p>
        </p:txBody>
      </p:sp>
      <p:sp>
        <p:nvSpPr>
          <p:cNvPr id="3" name="Content Placeholder 2">
            <a:extLst>
              <a:ext uri="{FF2B5EF4-FFF2-40B4-BE49-F238E27FC236}">
                <a16:creationId xmlns:a16="http://schemas.microsoft.com/office/drawing/2014/main" id="{ECA35064-935B-55F3-3121-EE2FD77179BF}"/>
              </a:ext>
            </a:extLst>
          </p:cNvPr>
          <p:cNvSpPr>
            <a:spLocks noGrp="1"/>
          </p:cNvSpPr>
          <p:nvPr>
            <p:ph idx="1"/>
          </p:nvPr>
        </p:nvSpPr>
        <p:spPr/>
        <p:txBody>
          <a:bodyPr/>
          <a:lstStyle/>
          <a:p>
            <a:r>
              <a:rPr lang="fa-IR" dirty="0"/>
              <a:t>کسانی که به صورت حرفه‌ای تحقیق می‌کنند</a:t>
            </a:r>
          </a:p>
          <a:p>
            <a:r>
              <a:rPr lang="fa-IR" dirty="0"/>
              <a:t>کسانی که علاقمند به تحقیق در کنار سایر فعالیت‌های حرفه‌ای خود هستند</a:t>
            </a:r>
          </a:p>
          <a:p>
            <a:r>
              <a:rPr lang="fa-IR" dirty="0"/>
              <a:t>مدیرانی که قصد دارند مدیریتی مبتنی بر دانش داشته‌باشند</a:t>
            </a:r>
          </a:p>
          <a:p>
            <a:r>
              <a:rPr lang="fa-IR" dirty="0"/>
              <a:t>مصرف کنندگان یافته‌های علمی مانند مدرسین و پزشکان و دانشجویان</a:t>
            </a:r>
          </a:p>
          <a:p>
            <a:r>
              <a:rPr lang="fa-IR" dirty="0"/>
              <a:t>اقشار مختلف جامعه مانند مردم، اصحاب رسانه و ...</a:t>
            </a:r>
            <a:endParaRPr lang="en-US" dirty="0"/>
          </a:p>
        </p:txBody>
      </p:sp>
    </p:spTree>
    <p:extLst>
      <p:ext uri="{BB962C8B-B14F-4D97-AF65-F5344CB8AC3E}">
        <p14:creationId xmlns:p14="http://schemas.microsoft.com/office/powerpoint/2010/main" val="553029438"/>
      </p:ext>
    </p:extLst>
  </p:cSld>
  <p:clrMapOvr>
    <a:masterClrMapping/>
  </p:clrMapOvr>
  <p:transition advTm="10992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70A1-565B-417C-A88A-F65DC4E8B853}"/>
              </a:ext>
            </a:extLst>
          </p:cNvPr>
          <p:cNvSpPr>
            <a:spLocks noGrp="1"/>
          </p:cNvSpPr>
          <p:nvPr>
            <p:ph type="title"/>
          </p:nvPr>
        </p:nvSpPr>
        <p:spPr/>
        <p:txBody>
          <a:bodyPr/>
          <a:lstStyle/>
          <a:p>
            <a:r>
              <a:rPr lang="fa-IR" dirty="0"/>
              <a:t>فلسفه علم یا فلسفه معرفت؟ این تعاریف عمدتاً به فلسفه علم بسنده کرده‌اند</a:t>
            </a:r>
            <a:endParaRPr lang="en-US" dirty="0"/>
          </a:p>
        </p:txBody>
      </p:sp>
      <p:sp>
        <p:nvSpPr>
          <p:cNvPr id="3" name="Content Placeholder 2">
            <a:extLst>
              <a:ext uri="{FF2B5EF4-FFF2-40B4-BE49-F238E27FC236}">
                <a16:creationId xmlns:a16="http://schemas.microsoft.com/office/drawing/2014/main" id="{3F635C5A-F7D4-4C90-B51B-637608DF2287}"/>
              </a:ext>
            </a:extLst>
          </p:cNvPr>
          <p:cNvSpPr>
            <a:spLocks noGrp="1"/>
          </p:cNvSpPr>
          <p:nvPr>
            <p:ph idx="1"/>
          </p:nvPr>
        </p:nvSpPr>
        <p:spPr/>
        <p:txBody>
          <a:bodyPr>
            <a:normAutofit lnSpcReduction="10000"/>
          </a:bodyPr>
          <a:lstStyle/>
          <a:p>
            <a:r>
              <a:rPr lang="fa-IR" b="0" i="0" dirty="0">
                <a:solidFill>
                  <a:srgbClr val="4D4D4D"/>
                </a:solidFill>
                <a:effectLst/>
                <a:latin typeface="IRANSans"/>
              </a:rPr>
              <a:t>عبارت است از صورت بندی و ترتیب و تنسیق جهان‏بینی‏هایی که با نظریه‏های علمی مهم، سازگار، و از برخی جهات بر آنها مبتنی هستند</a:t>
            </a:r>
          </a:p>
          <a:p>
            <a:r>
              <a:rPr lang="fa-IR" b="0" i="0" dirty="0">
                <a:solidFill>
                  <a:srgbClr val="4D4D4D"/>
                </a:solidFill>
                <a:effectLst/>
                <a:latin typeface="IRANSans"/>
              </a:rPr>
              <a:t>عبارت است از نمایاندن و ظاهر ساختن پیش فرضها و تمایلات باطنی دانشمندان</a:t>
            </a:r>
            <a:endParaRPr lang="fa-IR" dirty="0">
              <a:solidFill>
                <a:srgbClr val="4D4D4D"/>
              </a:solidFill>
              <a:latin typeface="IRANSans"/>
            </a:endParaRPr>
          </a:p>
          <a:p>
            <a:r>
              <a:rPr lang="fa-IR" b="0" i="0" dirty="0">
                <a:solidFill>
                  <a:srgbClr val="4D4D4D"/>
                </a:solidFill>
                <a:effectLst/>
                <a:latin typeface="IRANSans"/>
              </a:rPr>
              <a:t>عبارت است از رشته‏ای که به مدد آن مفاهیم و نظریه‏های علمی، تحلیل و تشریح می‏گردند</a:t>
            </a:r>
          </a:p>
          <a:p>
            <a:r>
              <a:rPr lang="fa-IR" b="0" i="0" dirty="0">
                <a:solidFill>
                  <a:srgbClr val="4D4D4D"/>
                </a:solidFill>
                <a:effectLst/>
                <a:latin typeface="IRANSans"/>
              </a:rPr>
              <a:t>عبارت است از نوعی معیار شناسی جنبی. فیلسوف علم پاسخ پرسشهایی از این قبیل را جستجو می‏کند:</a:t>
            </a:r>
          </a:p>
          <a:p>
            <a:pPr marL="457200" lvl="1" indent="0">
              <a:buNone/>
            </a:pPr>
            <a:br>
              <a:rPr lang="fa-IR" sz="700" dirty="0"/>
            </a:br>
            <a:r>
              <a:rPr lang="fa-IR" b="0" i="0" dirty="0">
                <a:solidFill>
                  <a:srgbClr val="4D4D4D"/>
                </a:solidFill>
                <a:effectLst/>
                <a:latin typeface="IRANSans"/>
              </a:rPr>
              <a:t>1-چه مشخصه‏هایی تحقیق علمی را از سایر انواع پژوهش متمایز می‏سازند؟</a:t>
            </a:r>
            <a:br>
              <a:rPr lang="fa-IR" dirty="0"/>
            </a:br>
            <a:r>
              <a:rPr lang="fa-IR" b="0" i="0" dirty="0">
                <a:solidFill>
                  <a:srgbClr val="4D4D4D"/>
                </a:solidFill>
                <a:effectLst/>
                <a:latin typeface="IRANSans"/>
              </a:rPr>
              <a:t>2-دانشمندان در مطالعه و بررسی طبیعت چه روشهایی را باید اتخاذ کنند؟</a:t>
            </a:r>
            <a:br>
              <a:rPr lang="fa-IR" dirty="0"/>
            </a:br>
            <a:r>
              <a:rPr lang="fa-IR" b="0" i="0" dirty="0">
                <a:solidFill>
                  <a:srgbClr val="4D4D4D"/>
                </a:solidFill>
                <a:effectLst/>
                <a:latin typeface="IRANSans"/>
              </a:rPr>
              <a:t>3-برای آنکه یک تبیین علمی صحیح باشد چه شرایطی باید احراز گردد؟</a:t>
            </a:r>
            <a:br>
              <a:rPr lang="fa-IR" dirty="0"/>
            </a:br>
            <a:r>
              <a:rPr lang="fa-IR" b="0" i="0" dirty="0">
                <a:solidFill>
                  <a:srgbClr val="4D4D4D"/>
                </a:solidFill>
                <a:effectLst/>
                <a:latin typeface="IRANSans"/>
              </a:rPr>
              <a:t>4-قوانین و اصول علمی از نظر شناسایی یا معرفت بخشی چه مقام و موقعی دارند؟</a:t>
            </a:r>
            <a:endParaRPr lang="en-US" dirty="0"/>
          </a:p>
        </p:txBody>
      </p:sp>
    </p:spTree>
    <p:extLst>
      <p:ext uri="{BB962C8B-B14F-4D97-AF65-F5344CB8AC3E}">
        <p14:creationId xmlns:p14="http://schemas.microsoft.com/office/powerpoint/2010/main" val="3166941341"/>
      </p:ext>
    </p:extLst>
  </p:cSld>
  <p:clrMapOvr>
    <a:masterClrMapping/>
  </p:clrMapOvr>
  <p:transition advTm="10992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EA2C4AD-86CE-4BCE-BC0F-1CC9E900DAFA}"/>
              </a:ext>
            </a:extLst>
          </p:cNvPr>
          <p:cNvGraphicFramePr/>
          <p:nvPr>
            <p:extLst>
              <p:ext uri="{D42A27DB-BD31-4B8C-83A1-F6EECF244321}">
                <p14:modId xmlns:p14="http://schemas.microsoft.com/office/powerpoint/2010/main" val="1793844118"/>
              </p:ext>
            </p:extLst>
          </p:nvPr>
        </p:nvGraphicFramePr>
        <p:xfrm>
          <a:off x="946777" y="552659"/>
          <a:ext cx="9543701" cy="591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hought Bubble: Cloud 4">
            <a:extLst>
              <a:ext uri="{FF2B5EF4-FFF2-40B4-BE49-F238E27FC236}">
                <a16:creationId xmlns:a16="http://schemas.microsoft.com/office/drawing/2014/main" id="{47680487-3129-4667-803A-E0509AA06487}"/>
              </a:ext>
            </a:extLst>
          </p:cNvPr>
          <p:cNvSpPr/>
          <p:nvPr/>
        </p:nvSpPr>
        <p:spPr>
          <a:xfrm>
            <a:off x="6993653" y="115857"/>
            <a:ext cx="4503893" cy="1783280"/>
          </a:xfrm>
          <a:prstGeom prst="cloudCallout">
            <a:avLst>
              <a:gd name="adj1" fmla="val -63366"/>
              <a:gd name="adj2" fmla="val 2543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en-US" sz="1600" b="1" dirty="0">
                <a:solidFill>
                  <a:prstClr val="white"/>
                </a:solidFill>
                <a:latin typeface="Calibri"/>
                <a:cs typeface="B Roya" panose="00000400000000000000" pitchFamily="2" charset="-78"/>
              </a:rPr>
              <a:t>Ontology</a:t>
            </a:r>
          </a:p>
          <a:p>
            <a:pPr algn="ctr" rtl="1"/>
            <a:r>
              <a:rPr lang="fa-IR" sz="1600" dirty="0">
                <a:solidFill>
                  <a:prstClr val="white"/>
                </a:solidFill>
                <a:latin typeface="Calibri"/>
                <a:cs typeface="B Roya" panose="00000400000000000000" pitchFamily="2" charset="-78"/>
              </a:rPr>
              <a:t>مهم ترین پرسشی که در هر علمی مطرح است این است که موضوع این علم چیست؟ این علم باید به بررسی و شناخت چه چیزی بپردازد؟</a:t>
            </a:r>
            <a:endParaRPr lang="en-US" sz="1600" dirty="0">
              <a:solidFill>
                <a:prstClr val="white"/>
              </a:solidFill>
              <a:latin typeface="Calibri"/>
              <a:cs typeface="B Roya" panose="00000400000000000000" pitchFamily="2" charset="-78"/>
            </a:endParaRPr>
          </a:p>
        </p:txBody>
      </p:sp>
      <p:sp>
        <p:nvSpPr>
          <p:cNvPr id="6" name="Thought Bubble: Cloud 5">
            <a:extLst>
              <a:ext uri="{FF2B5EF4-FFF2-40B4-BE49-F238E27FC236}">
                <a16:creationId xmlns:a16="http://schemas.microsoft.com/office/drawing/2014/main" id="{60B84F62-91E5-440A-8D54-EC8E9681245F}"/>
              </a:ext>
            </a:extLst>
          </p:cNvPr>
          <p:cNvSpPr/>
          <p:nvPr/>
        </p:nvSpPr>
        <p:spPr>
          <a:xfrm>
            <a:off x="8527701" y="3735173"/>
            <a:ext cx="3530322" cy="2186122"/>
          </a:xfrm>
          <a:prstGeom prst="cloudCallout">
            <a:avLst>
              <a:gd name="adj1" fmla="val -59495"/>
              <a:gd name="adj2" fmla="val -4159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en-US" sz="1600" b="1" dirty="0">
                <a:solidFill>
                  <a:prstClr val="white"/>
                </a:solidFill>
                <a:latin typeface="Calibri"/>
                <a:cs typeface="B Roya" panose="00000400000000000000" pitchFamily="2" charset="-78"/>
              </a:rPr>
              <a:t>Epistemology</a:t>
            </a:r>
            <a:endParaRPr lang="fa-IR" sz="1600" b="1" dirty="0">
              <a:solidFill>
                <a:prstClr val="white"/>
              </a:solidFill>
              <a:latin typeface="Calibri"/>
              <a:cs typeface="B Roya" panose="00000400000000000000" pitchFamily="2" charset="-78"/>
            </a:endParaRPr>
          </a:p>
          <a:p>
            <a:pPr algn="ctr" rtl="1"/>
            <a:r>
              <a:rPr lang="fa-IR" sz="1600" dirty="0">
                <a:solidFill>
                  <a:prstClr val="white"/>
                </a:solidFill>
                <a:latin typeface="Calibri"/>
                <a:cs typeface="B Roya" panose="00000400000000000000" pitchFamily="2" charset="-78"/>
              </a:rPr>
              <a:t>ازچه روشی می توان به شناخت و معرفت نسبت به این مسئله یا موضوع رسید؟</a:t>
            </a:r>
            <a:r>
              <a:rPr lang="en-US" sz="1600" dirty="0">
                <a:solidFill>
                  <a:prstClr val="white"/>
                </a:solidFill>
                <a:latin typeface="Calibri"/>
                <a:cs typeface="B Roya" panose="00000400000000000000" pitchFamily="2" charset="-78"/>
              </a:rPr>
              <a:t> </a:t>
            </a:r>
            <a:r>
              <a:rPr lang="fa-IR" sz="1600" dirty="0">
                <a:solidFill>
                  <a:prstClr val="white"/>
                </a:solidFill>
                <a:latin typeface="Calibri"/>
                <a:cs typeface="B Roya" panose="00000400000000000000" pitchFamily="2" charset="-78"/>
              </a:rPr>
              <a:t> معرفت چیست؟ محدوده معرفت چیست و منبع معرف کدام است؟</a:t>
            </a:r>
            <a:endParaRPr lang="en-US" sz="1600" dirty="0">
              <a:solidFill>
                <a:prstClr val="white"/>
              </a:solidFill>
              <a:latin typeface="Calibri"/>
              <a:cs typeface="B Roya" panose="00000400000000000000" pitchFamily="2" charset="-78"/>
            </a:endParaRPr>
          </a:p>
        </p:txBody>
      </p:sp>
      <p:sp>
        <p:nvSpPr>
          <p:cNvPr id="7" name="Thought Bubble: Cloud 6">
            <a:extLst>
              <a:ext uri="{FF2B5EF4-FFF2-40B4-BE49-F238E27FC236}">
                <a16:creationId xmlns:a16="http://schemas.microsoft.com/office/drawing/2014/main" id="{59326630-8FF1-4FD7-A66E-5FBC505E4AD1}"/>
              </a:ext>
            </a:extLst>
          </p:cNvPr>
          <p:cNvSpPr/>
          <p:nvPr/>
        </p:nvSpPr>
        <p:spPr>
          <a:xfrm>
            <a:off x="74802" y="5194998"/>
            <a:ext cx="4662437" cy="1572567"/>
          </a:xfrm>
          <a:prstGeom prst="cloudCallout">
            <a:avLst>
              <a:gd name="adj1" fmla="val 65509"/>
              <a:gd name="adj2" fmla="val -923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en-US" sz="1600" b="1" dirty="0">
                <a:solidFill>
                  <a:prstClr val="white"/>
                </a:solidFill>
                <a:latin typeface="Calibri"/>
                <a:cs typeface="B Roya" panose="00000400000000000000" pitchFamily="2" charset="-78"/>
              </a:rPr>
              <a:t>Methodology</a:t>
            </a:r>
            <a:endParaRPr lang="fa-IR" sz="1600" b="1" dirty="0">
              <a:solidFill>
                <a:prstClr val="white"/>
              </a:solidFill>
              <a:latin typeface="Calibri"/>
              <a:cs typeface="B Roya" panose="00000400000000000000" pitchFamily="2" charset="-78"/>
            </a:endParaRPr>
          </a:p>
          <a:p>
            <a:pPr algn="ctr" rtl="1"/>
            <a:r>
              <a:rPr lang="fa-IR" sz="1600" dirty="0">
                <a:solidFill>
                  <a:prstClr val="white"/>
                </a:solidFill>
                <a:latin typeface="Calibri"/>
                <a:cs typeface="B Roya" panose="00000400000000000000" pitchFamily="2" charset="-78"/>
              </a:rPr>
              <a:t>جریان شناسایی، توصیف، تبیین و احیانا پیش بینی موضوع، محقق باید چه قواعد، ضوابط و اقدامات عملی را اتخاذ کند؟ روش عقلی، تجربی، نقلی، شهودی</a:t>
            </a:r>
            <a:endParaRPr lang="en-US" sz="1600" dirty="0">
              <a:solidFill>
                <a:prstClr val="white"/>
              </a:solidFill>
              <a:latin typeface="Calibri"/>
              <a:cs typeface="B Roya" panose="00000400000000000000" pitchFamily="2" charset="-78"/>
            </a:endParaRPr>
          </a:p>
        </p:txBody>
      </p:sp>
      <p:sp>
        <p:nvSpPr>
          <p:cNvPr id="9" name="Thought Bubble: Cloud 8">
            <a:extLst>
              <a:ext uri="{FF2B5EF4-FFF2-40B4-BE49-F238E27FC236}">
                <a16:creationId xmlns:a16="http://schemas.microsoft.com/office/drawing/2014/main" id="{81ABFEF5-3C79-4267-8F92-7F9FFDD6C815}"/>
              </a:ext>
            </a:extLst>
          </p:cNvPr>
          <p:cNvSpPr/>
          <p:nvPr/>
        </p:nvSpPr>
        <p:spPr>
          <a:xfrm>
            <a:off x="694454" y="1007496"/>
            <a:ext cx="4042785" cy="1511065"/>
          </a:xfrm>
          <a:prstGeom prst="cloudCallout">
            <a:avLst>
              <a:gd name="adj1" fmla="val 16155"/>
              <a:gd name="adj2" fmla="val 876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en-US" sz="1600" b="1" dirty="0">
                <a:solidFill>
                  <a:prstClr val="white"/>
                </a:solidFill>
                <a:latin typeface="Calibri"/>
                <a:cs typeface="B Roya" panose="00000400000000000000" pitchFamily="2" charset="-78"/>
              </a:rPr>
              <a:t>Research methods</a:t>
            </a:r>
            <a:endParaRPr lang="fa-IR" sz="1600" b="1" dirty="0">
              <a:solidFill>
                <a:prstClr val="white"/>
              </a:solidFill>
              <a:latin typeface="Calibri"/>
              <a:cs typeface="B Roya" panose="00000400000000000000" pitchFamily="2" charset="-78"/>
            </a:endParaRPr>
          </a:p>
          <a:p>
            <a:pPr algn="ctr" rtl="1"/>
            <a:r>
              <a:rPr lang="fa-IR" sz="1600" dirty="0">
                <a:solidFill>
                  <a:prstClr val="white"/>
                </a:solidFill>
                <a:latin typeface="Calibri"/>
                <a:cs typeface="B Roya" panose="00000400000000000000" pitchFamily="2" charset="-78"/>
              </a:rPr>
              <a:t>شیوه شناسایی متغیرها، خطاها، نوع مطالعه، </a:t>
            </a:r>
            <a:endParaRPr lang="en-US" sz="1600" dirty="0">
              <a:solidFill>
                <a:prstClr val="white"/>
              </a:solidFill>
              <a:latin typeface="Calibri"/>
              <a:cs typeface="B Roya" panose="00000400000000000000" pitchFamily="2" charset="-78"/>
            </a:endParaRPr>
          </a:p>
        </p:txBody>
      </p:sp>
    </p:spTree>
    <p:extLst>
      <p:ext uri="{BB962C8B-B14F-4D97-AF65-F5344CB8AC3E}">
        <p14:creationId xmlns:p14="http://schemas.microsoft.com/office/powerpoint/2010/main" val="3916261984"/>
      </p:ext>
    </p:extLst>
  </p:cSld>
  <p:clrMapOvr>
    <a:masterClrMapping/>
  </p:clrMapOvr>
  <p:transition advTm="10992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5A93-1C01-4053-8C4D-641AC8AEF5F5}"/>
              </a:ext>
            </a:extLst>
          </p:cNvPr>
          <p:cNvSpPr>
            <a:spLocks noGrp="1"/>
          </p:cNvSpPr>
          <p:nvPr>
            <p:ph type="title"/>
          </p:nvPr>
        </p:nvSpPr>
        <p:spPr/>
        <p:txBody>
          <a:bodyPr/>
          <a:lstStyle/>
          <a:p>
            <a:r>
              <a:rPr lang="fa-IR" dirty="0"/>
              <a:t>  دیدگاه‌های هستی‌شناسی</a:t>
            </a:r>
            <a:endParaRPr lang="en-US" dirty="0"/>
          </a:p>
        </p:txBody>
      </p:sp>
      <p:sp>
        <p:nvSpPr>
          <p:cNvPr id="3" name="Content Placeholder 2">
            <a:extLst>
              <a:ext uri="{FF2B5EF4-FFF2-40B4-BE49-F238E27FC236}">
                <a16:creationId xmlns:a16="http://schemas.microsoft.com/office/drawing/2014/main" id="{8BDA25CE-5EF6-4973-B1CA-693AC06855BD}"/>
              </a:ext>
            </a:extLst>
          </p:cNvPr>
          <p:cNvSpPr>
            <a:spLocks noGrp="1"/>
          </p:cNvSpPr>
          <p:nvPr>
            <p:ph idx="1"/>
          </p:nvPr>
        </p:nvSpPr>
        <p:spPr/>
        <p:txBody>
          <a:bodyPr>
            <a:normAutofit fontScale="92500" lnSpcReduction="10000"/>
          </a:bodyPr>
          <a:lstStyle/>
          <a:p>
            <a:r>
              <a:rPr lang="fa-IR" b="0" i="0" dirty="0">
                <a:solidFill>
                  <a:srgbClr val="535353"/>
                </a:solidFill>
                <a:effectLst/>
                <a:latin typeface="vazir"/>
              </a:rPr>
              <a:t>ماتریالیست‌ها که معتقدند جهانی که در آن زندگی می‌کنیم مادی است و از ماده قابل لمس و تجربه تشکیل شده‌است</a:t>
            </a:r>
          </a:p>
          <a:p>
            <a:r>
              <a:rPr lang="fa-IR" b="0" i="0" dirty="0">
                <a:solidFill>
                  <a:srgbClr val="535353"/>
                </a:solidFill>
                <a:effectLst/>
                <a:latin typeface="vazir"/>
              </a:rPr>
              <a:t>ایده‌آلیست‌ها که معتقدند جهان بیرونی محصول و فراورده ذهن بشر است و آنچه از مواد و اجسام در جهان بیرون وجود دارد محصول تفکرات و تصورات ذهنی انسان است</a:t>
            </a:r>
          </a:p>
          <a:p>
            <a:r>
              <a:rPr lang="fa-IR" b="0" i="0" dirty="0">
                <a:solidFill>
                  <a:srgbClr val="535353"/>
                </a:solidFill>
                <a:effectLst/>
                <a:latin typeface="vazir"/>
              </a:rPr>
              <a:t>دوآلیسم یا دوگانه انگاری در شناخت انسان میان جسم و فکر او تمایز قائل می‌شود و معتقد است نمی‌توان جسم و جهان مادی را به ذهن و روح تقلیل داد و یا از فرایندهای فکر غافل شد و همه چیز را محصول تجربه و حواس بشری دانست</a:t>
            </a:r>
          </a:p>
          <a:p>
            <a:endParaRPr lang="fa-IR" dirty="0">
              <a:solidFill>
                <a:srgbClr val="535353"/>
              </a:solidFill>
              <a:latin typeface="vazir"/>
            </a:endParaRPr>
          </a:p>
          <a:p>
            <a:r>
              <a:rPr lang="fa-IR" b="0" i="0" dirty="0">
                <a:solidFill>
                  <a:srgbClr val="535353"/>
                </a:solidFill>
                <a:effectLst/>
                <a:latin typeface="vazir"/>
              </a:rPr>
              <a:t>آیا فراماده هم چیزی وجود دارد؟ آیا ماده محدود به همین چیزی است که ما می‌شناسیم؟ آیا هستی حادث است یا قدیم؟ آیا میتوان عالم محسوسات، عالم مثال و عالم ملکوت را در نظر گرفت؟ </a:t>
            </a:r>
            <a:endParaRPr lang="en-US" dirty="0"/>
          </a:p>
        </p:txBody>
      </p:sp>
    </p:spTree>
    <p:extLst>
      <p:ext uri="{BB962C8B-B14F-4D97-AF65-F5344CB8AC3E}">
        <p14:creationId xmlns:p14="http://schemas.microsoft.com/office/powerpoint/2010/main" val="2737280637"/>
      </p:ext>
    </p:extLst>
  </p:cSld>
  <p:clrMapOvr>
    <a:masterClrMapping/>
  </p:clrMapOvr>
  <p:transition advTm="10992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7B41-64C7-4401-886E-2F3A2AEF3982}"/>
              </a:ext>
            </a:extLst>
          </p:cNvPr>
          <p:cNvSpPr>
            <a:spLocks noGrp="1"/>
          </p:cNvSpPr>
          <p:nvPr>
            <p:ph type="title"/>
          </p:nvPr>
        </p:nvSpPr>
        <p:spPr/>
        <p:txBody>
          <a:bodyPr/>
          <a:lstStyle/>
          <a:p>
            <a:r>
              <a:rPr lang="fa-IR" dirty="0"/>
              <a:t>اومانیسم (انسان‌گرایی)</a:t>
            </a:r>
            <a:endParaRPr lang="en-US" dirty="0"/>
          </a:p>
        </p:txBody>
      </p:sp>
      <p:sp>
        <p:nvSpPr>
          <p:cNvPr id="3" name="Content Placeholder 2">
            <a:extLst>
              <a:ext uri="{FF2B5EF4-FFF2-40B4-BE49-F238E27FC236}">
                <a16:creationId xmlns:a16="http://schemas.microsoft.com/office/drawing/2014/main" id="{A3AD2325-DF76-4AF9-88EA-B11FD837DA9D}"/>
              </a:ext>
            </a:extLst>
          </p:cNvPr>
          <p:cNvSpPr>
            <a:spLocks noGrp="1"/>
          </p:cNvSpPr>
          <p:nvPr>
            <p:ph idx="1"/>
          </p:nvPr>
        </p:nvSpPr>
        <p:spPr/>
        <p:txBody>
          <a:bodyPr>
            <a:normAutofit lnSpcReduction="10000"/>
          </a:bodyPr>
          <a:lstStyle/>
          <a:p>
            <a:r>
              <a:rPr lang="fa-IR" dirty="0"/>
              <a:t>انسان محور است و همه چیز با محوریت انسان باید تفسیر شود.</a:t>
            </a:r>
          </a:p>
          <a:p>
            <a:r>
              <a:rPr lang="fa-IR" dirty="0"/>
              <a:t>اومانیسم سکولار انسان را مطلق، محور و  منحصر به فرد می‌داند و جایی برای خداوند قائل نیست. یک حرکت فکری که اگرچه از یونان باستان بوده ولی در رنسانس قوت گرفت و شاخه‌های متعدد دارد (اومانیسم ماتریالیستی، اومانیسم کمونیسم، اومانیسم اخلاق مدار، ...)</a:t>
            </a:r>
          </a:p>
          <a:p>
            <a:r>
              <a:rPr lang="fa-IR" dirty="0"/>
              <a:t>اومانیسم دینی که خداوند را باور دارد. اما شاخه‌های متعددی ایجاد کرده از کسانی که خداوند را خلاق و نه رب می دانند و فیزیک و قوانین حاکم را استوار بر می شمارند یا نگاه عرفانی به اومانیسم که خداوند انسان را اشرف مخلوقات و محور قرار داده است.</a:t>
            </a:r>
          </a:p>
          <a:p>
            <a:r>
              <a:rPr lang="fa-IR" dirty="0"/>
              <a:t>باور به مفاهیم اومانیسم به شدت بر درک انسان از هستی و نهایت تحقیق و کنکاش تاثیر می‌گذارد (تکامل، آزادی، قدرت درک، حوزه اثرگذاری انسان و حتی مفاهیمی مانند فیمینست)</a:t>
            </a:r>
            <a:endParaRPr lang="en-US" dirty="0"/>
          </a:p>
        </p:txBody>
      </p:sp>
    </p:spTree>
    <p:extLst>
      <p:ext uri="{BB962C8B-B14F-4D97-AF65-F5344CB8AC3E}">
        <p14:creationId xmlns:p14="http://schemas.microsoft.com/office/powerpoint/2010/main" val="1334044389"/>
      </p:ext>
    </p:extLst>
  </p:cSld>
  <p:clrMapOvr>
    <a:masterClrMapping/>
  </p:clrMapOvr>
  <p:transition advTm="10992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5A93-1C01-4053-8C4D-641AC8AEF5F5}"/>
              </a:ext>
            </a:extLst>
          </p:cNvPr>
          <p:cNvSpPr>
            <a:spLocks noGrp="1"/>
          </p:cNvSpPr>
          <p:nvPr>
            <p:ph type="title"/>
          </p:nvPr>
        </p:nvSpPr>
        <p:spPr/>
        <p:txBody>
          <a:bodyPr/>
          <a:lstStyle/>
          <a:p>
            <a:r>
              <a:rPr lang="fa-IR" dirty="0"/>
              <a:t>  دیدگاه‌های معرفت‌شناسی</a:t>
            </a:r>
            <a:endParaRPr lang="en-US" dirty="0"/>
          </a:p>
        </p:txBody>
      </p:sp>
      <p:sp>
        <p:nvSpPr>
          <p:cNvPr id="3" name="Content Placeholder 2">
            <a:extLst>
              <a:ext uri="{FF2B5EF4-FFF2-40B4-BE49-F238E27FC236}">
                <a16:creationId xmlns:a16="http://schemas.microsoft.com/office/drawing/2014/main" id="{8BDA25CE-5EF6-4973-B1CA-693AC06855BD}"/>
              </a:ext>
            </a:extLst>
          </p:cNvPr>
          <p:cNvSpPr>
            <a:spLocks noGrp="1"/>
          </p:cNvSpPr>
          <p:nvPr>
            <p:ph idx="1"/>
          </p:nvPr>
        </p:nvSpPr>
        <p:spPr/>
        <p:txBody>
          <a:bodyPr>
            <a:normAutofit/>
          </a:bodyPr>
          <a:lstStyle/>
          <a:p>
            <a:r>
              <a:rPr lang="fa-IR" b="0" i="0" dirty="0">
                <a:solidFill>
                  <a:srgbClr val="535353"/>
                </a:solidFill>
                <a:effectLst/>
                <a:latin typeface="vazir"/>
              </a:rPr>
              <a:t>عقل‌گرایی: همه چیز از عقل و شک کردن و تفکر شروع می‌شود</a:t>
            </a:r>
          </a:p>
          <a:p>
            <a:endParaRPr lang="fa-IR" dirty="0">
              <a:solidFill>
                <a:srgbClr val="535353"/>
              </a:solidFill>
              <a:latin typeface="vazir"/>
            </a:endParaRPr>
          </a:p>
          <a:p>
            <a:r>
              <a:rPr lang="fa-IR" dirty="0">
                <a:solidFill>
                  <a:srgbClr val="535353"/>
                </a:solidFill>
                <a:latin typeface="vazir"/>
              </a:rPr>
              <a:t>تجربه‌گرایی: همه چیز با درک حواس شروع می‌شود و بدون درک حواس شناخت و معرف حاصل نمی‌شود</a:t>
            </a:r>
          </a:p>
          <a:p>
            <a:endParaRPr lang="fa-IR" dirty="0">
              <a:solidFill>
                <a:srgbClr val="535353"/>
              </a:solidFill>
              <a:latin typeface="vazir"/>
            </a:endParaRPr>
          </a:p>
          <a:p>
            <a:r>
              <a:rPr lang="fa-IR" dirty="0">
                <a:solidFill>
                  <a:srgbClr val="535353"/>
                </a:solidFill>
                <a:latin typeface="vazir"/>
              </a:rPr>
              <a:t>از دیدگاه ابن سینا تا ملاصدرا:  عالم محسوسات با قدرت وهم، عالم مثال با قدرت خیال و عالم ملکوت با قدرت عقل کلیه درک می‌شود</a:t>
            </a:r>
            <a:endParaRPr lang="en-US" dirty="0"/>
          </a:p>
        </p:txBody>
      </p:sp>
    </p:spTree>
    <p:extLst>
      <p:ext uri="{BB962C8B-B14F-4D97-AF65-F5344CB8AC3E}">
        <p14:creationId xmlns:p14="http://schemas.microsoft.com/office/powerpoint/2010/main" val="3116952080"/>
      </p:ext>
    </p:extLst>
  </p:cSld>
  <p:clrMapOvr>
    <a:masterClrMapping/>
  </p:clrMapOvr>
  <p:transition advTm="10992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5A93-1C01-4053-8C4D-641AC8AEF5F5}"/>
              </a:ext>
            </a:extLst>
          </p:cNvPr>
          <p:cNvSpPr>
            <a:spLocks noGrp="1"/>
          </p:cNvSpPr>
          <p:nvPr>
            <p:ph type="title"/>
          </p:nvPr>
        </p:nvSpPr>
        <p:spPr/>
        <p:txBody>
          <a:bodyPr/>
          <a:lstStyle/>
          <a:p>
            <a:r>
              <a:rPr lang="fa-IR" dirty="0"/>
              <a:t>  دیدگاه‌های روش‌شناسی</a:t>
            </a:r>
            <a:endParaRPr lang="en-US" dirty="0"/>
          </a:p>
        </p:txBody>
      </p:sp>
      <p:sp>
        <p:nvSpPr>
          <p:cNvPr id="3" name="Content Placeholder 2">
            <a:extLst>
              <a:ext uri="{FF2B5EF4-FFF2-40B4-BE49-F238E27FC236}">
                <a16:creationId xmlns:a16="http://schemas.microsoft.com/office/drawing/2014/main" id="{8BDA25CE-5EF6-4973-B1CA-693AC06855BD}"/>
              </a:ext>
            </a:extLst>
          </p:cNvPr>
          <p:cNvSpPr>
            <a:spLocks noGrp="1"/>
          </p:cNvSpPr>
          <p:nvPr>
            <p:ph idx="1"/>
          </p:nvPr>
        </p:nvSpPr>
        <p:spPr/>
        <p:txBody>
          <a:bodyPr>
            <a:normAutofit/>
          </a:bodyPr>
          <a:lstStyle/>
          <a:p>
            <a:r>
              <a:rPr lang="fa-IR" b="0" i="0" dirty="0">
                <a:solidFill>
                  <a:srgbClr val="535353"/>
                </a:solidFill>
                <a:effectLst/>
                <a:latin typeface="vazir"/>
              </a:rPr>
              <a:t>قیاس یا استنتاج (</a:t>
            </a:r>
            <a:r>
              <a:rPr lang="en-US" b="0" i="0" dirty="0">
                <a:solidFill>
                  <a:srgbClr val="535353"/>
                </a:solidFill>
                <a:effectLst/>
                <a:latin typeface="vazir"/>
              </a:rPr>
              <a:t>deduction</a:t>
            </a:r>
            <a:r>
              <a:rPr lang="fa-IR" b="0" i="0" dirty="0">
                <a:solidFill>
                  <a:srgbClr val="535353"/>
                </a:solidFill>
                <a:effectLst/>
                <a:latin typeface="vazir"/>
              </a:rPr>
              <a:t>): </a:t>
            </a:r>
            <a:r>
              <a:rPr lang="fa-IR" dirty="0">
                <a:solidFill>
                  <a:srgbClr val="535353"/>
                </a:solidFill>
                <a:latin typeface="vazir"/>
              </a:rPr>
              <a:t>از کل به جز حرکت کردن. اصل کلی پذیرفته‌می‌شود و به مصادیق تسری می‌یابد.</a:t>
            </a:r>
            <a:endParaRPr lang="fa-IR" b="0" i="0" dirty="0">
              <a:solidFill>
                <a:srgbClr val="535353"/>
              </a:solidFill>
              <a:effectLst/>
              <a:latin typeface="vazir"/>
            </a:endParaRPr>
          </a:p>
          <a:p>
            <a:endParaRPr lang="fa-IR" dirty="0">
              <a:solidFill>
                <a:srgbClr val="535353"/>
              </a:solidFill>
              <a:latin typeface="vazir"/>
            </a:endParaRPr>
          </a:p>
          <a:p>
            <a:r>
              <a:rPr lang="fa-IR" dirty="0">
                <a:solidFill>
                  <a:srgbClr val="535353"/>
                </a:solidFill>
                <a:latin typeface="vazir"/>
              </a:rPr>
              <a:t>استقرا (</a:t>
            </a:r>
            <a:r>
              <a:rPr lang="en-US" dirty="0">
                <a:solidFill>
                  <a:srgbClr val="535353"/>
                </a:solidFill>
                <a:latin typeface="vazir"/>
              </a:rPr>
              <a:t>induction</a:t>
            </a:r>
            <a:r>
              <a:rPr lang="fa-IR" dirty="0">
                <a:solidFill>
                  <a:srgbClr val="535353"/>
                </a:solidFill>
                <a:latin typeface="vazir"/>
              </a:rPr>
              <a:t>): از مشاهدات جزئی به نتیجه‎گیریهای کلی می‎رسد.</a:t>
            </a:r>
          </a:p>
          <a:p>
            <a:endParaRPr lang="fa-IR" dirty="0">
              <a:solidFill>
                <a:srgbClr val="535353"/>
              </a:solidFill>
              <a:latin typeface="vazir"/>
            </a:endParaRPr>
          </a:p>
          <a:p>
            <a:r>
              <a:rPr lang="fa-IR" dirty="0">
                <a:solidFill>
                  <a:srgbClr val="535353"/>
                </a:solidFill>
                <a:latin typeface="vazir"/>
              </a:rPr>
              <a:t>آیا مسیری به اسم شهود را باید بپذیریم یا خیر؟ مسیر درک غیر محسوسات چگونه است؟ آیا عقل جزئیه که عقل معاش است راهی به سمت غیرمحسوسات کلی دارد؟</a:t>
            </a:r>
            <a:endParaRPr lang="en-US" dirty="0"/>
          </a:p>
        </p:txBody>
      </p:sp>
    </p:spTree>
    <p:extLst>
      <p:ext uri="{BB962C8B-B14F-4D97-AF65-F5344CB8AC3E}">
        <p14:creationId xmlns:p14="http://schemas.microsoft.com/office/powerpoint/2010/main" val="1104165313"/>
      </p:ext>
    </p:extLst>
  </p:cSld>
  <p:clrMapOvr>
    <a:masterClrMapping/>
  </p:clrMapOvr>
  <p:transition advTm="10992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0C88-DCD6-4B45-84C3-30F9CCFD2FD3}"/>
              </a:ext>
            </a:extLst>
          </p:cNvPr>
          <p:cNvSpPr>
            <a:spLocks noGrp="1"/>
          </p:cNvSpPr>
          <p:nvPr>
            <p:ph type="title"/>
          </p:nvPr>
        </p:nvSpPr>
        <p:spPr/>
        <p:txBody>
          <a:bodyPr/>
          <a:lstStyle/>
          <a:p>
            <a:r>
              <a:rPr lang="fa-IR" dirty="0"/>
              <a:t>مختصات روش تحقیق از دیدگاه تجربه‎گرایی</a:t>
            </a:r>
            <a:endParaRPr lang="en-US" dirty="0"/>
          </a:p>
        </p:txBody>
      </p:sp>
      <p:sp>
        <p:nvSpPr>
          <p:cNvPr id="3" name="Content Placeholder 2">
            <a:extLst>
              <a:ext uri="{FF2B5EF4-FFF2-40B4-BE49-F238E27FC236}">
                <a16:creationId xmlns:a16="http://schemas.microsoft.com/office/drawing/2014/main" id="{9596E6C2-2DF1-4D6E-A5AE-630A571E6342}"/>
              </a:ext>
            </a:extLst>
          </p:cNvPr>
          <p:cNvSpPr>
            <a:spLocks noGrp="1"/>
          </p:cNvSpPr>
          <p:nvPr>
            <p:ph idx="1"/>
          </p:nvPr>
        </p:nvSpPr>
        <p:spPr/>
        <p:txBody>
          <a:bodyPr/>
          <a:lstStyle/>
          <a:p>
            <a:r>
              <a:rPr lang="fa-IR" dirty="0"/>
              <a:t>امکان راستی آزمایی دارد</a:t>
            </a:r>
          </a:p>
          <a:p>
            <a:r>
              <a:rPr lang="fa-IR" dirty="0"/>
              <a:t>تکرارپذیر است</a:t>
            </a:r>
          </a:p>
          <a:p>
            <a:r>
              <a:rPr lang="fa-IR" dirty="0"/>
              <a:t>مستقل از جهت‎گیری ذهنی محقق است</a:t>
            </a:r>
          </a:p>
          <a:p>
            <a:r>
              <a:rPr lang="fa-IR"/>
              <a:t>ابطال پذیری</a:t>
            </a:r>
            <a:endParaRPr lang="en-US"/>
          </a:p>
        </p:txBody>
      </p:sp>
    </p:spTree>
    <p:extLst>
      <p:ext uri="{BB962C8B-B14F-4D97-AF65-F5344CB8AC3E}">
        <p14:creationId xmlns:p14="http://schemas.microsoft.com/office/powerpoint/2010/main" val="183452091"/>
      </p:ext>
    </p:extLst>
  </p:cSld>
  <p:clrMapOvr>
    <a:masterClrMapping/>
  </p:clrMapOvr>
  <p:transition advTm="10992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2EB0-61BA-4DE6-B222-81A43E3A8EDB}"/>
              </a:ext>
            </a:extLst>
          </p:cNvPr>
          <p:cNvSpPr>
            <a:spLocks noGrp="1"/>
          </p:cNvSpPr>
          <p:nvPr>
            <p:ph type="title"/>
          </p:nvPr>
        </p:nvSpPr>
        <p:spPr/>
        <p:txBody>
          <a:bodyPr/>
          <a:lstStyle/>
          <a:p>
            <a:r>
              <a:rPr lang="fa-IR" dirty="0"/>
              <a:t>انواع استدلال</a:t>
            </a:r>
            <a:endParaRPr lang="en-US" dirty="0"/>
          </a:p>
        </p:txBody>
      </p:sp>
      <p:sp>
        <p:nvSpPr>
          <p:cNvPr id="3" name="Content Placeholder 2">
            <a:extLst>
              <a:ext uri="{FF2B5EF4-FFF2-40B4-BE49-F238E27FC236}">
                <a16:creationId xmlns:a16="http://schemas.microsoft.com/office/drawing/2014/main" id="{A955FC83-3F4A-426A-B9FB-0DFB79438605}"/>
              </a:ext>
            </a:extLst>
          </p:cNvPr>
          <p:cNvSpPr>
            <a:spLocks noGrp="1"/>
          </p:cNvSpPr>
          <p:nvPr>
            <p:ph idx="1"/>
          </p:nvPr>
        </p:nvSpPr>
        <p:spPr/>
        <p:txBody>
          <a:bodyPr/>
          <a:lstStyle/>
          <a:p>
            <a:r>
              <a:rPr lang="fa-IR" dirty="0"/>
              <a:t>قیاسی: قطعاً نتیجه از مقدمه حاصل می‌شود قطعیت تام دارد که خیلی در علوم تجربی مورد قبول نیست</a:t>
            </a:r>
          </a:p>
          <a:p>
            <a:pPr lvl="1"/>
            <a:r>
              <a:rPr lang="fa-IR" dirty="0"/>
              <a:t>برای دانشگاه رفتن، دیپلم نیاز است. حسن دانشجو است پس دیپلم دارد</a:t>
            </a:r>
          </a:p>
          <a:p>
            <a:r>
              <a:rPr lang="fa-IR" dirty="0"/>
              <a:t>استقرائی: مقدمه از نتیجه به صورت نسبی حمایت می‌کند</a:t>
            </a:r>
          </a:p>
          <a:p>
            <a:pPr lvl="1"/>
            <a:r>
              <a:rPr lang="fa-IR" dirty="0"/>
              <a:t>تمثیلی: دیروز برادرم همین علائم را داشت و با این دارو خوب شد، پس بهتر است شما هم این دارو را مصرف کنید</a:t>
            </a:r>
          </a:p>
          <a:p>
            <a:pPr lvl="1"/>
            <a:r>
              <a:rPr lang="fa-IR" dirty="0"/>
              <a:t>تعمیمی: تمام کلاغهایی را که دیده‌ام سیاه بوده‌است پس همه کلاغها سیاه هستند. کاری که در آمار انجام می‌دهیم</a:t>
            </a:r>
          </a:p>
          <a:p>
            <a:pPr lvl="1"/>
            <a:r>
              <a:rPr lang="fa-IR" dirty="0"/>
              <a:t>تبیینی: رد تمامی حالتهای ممکن برای انتخاب بهترین توجیه، در جاده چراغهای ماشینهای روبرو روشن است، اما شب نیست، ابر تیره در آسمان نیست، گرد و غبار غلیظ نیست پس احتمالاً در این نزدیکی تونل است.</a:t>
            </a:r>
          </a:p>
          <a:p>
            <a:pPr lvl="1"/>
            <a:endParaRPr lang="en-US" dirty="0"/>
          </a:p>
        </p:txBody>
      </p:sp>
    </p:spTree>
    <p:extLst>
      <p:ext uri="{BB962C8B-B14F-4D97-AF65-F5344CB8AC3E}">
        <p14:creationId xmlns:p14="http://schemas.microsoft.com/office/powerpoint/2010/main" val="974802715"/>
      </p:ext>
    </p:extLst>
  </p:cSld>
  <p:clrMapOvr>
    <a:masterClrMapping/>
  </p:clrMapOvr>
  <p:transition advTm="10992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93F3-4A50-4715-9792-60EE2CE26F9D}"/>
              </a:ext>
            </a:extLst>
          </p:cNvPr>
          <p:cNvSpPr>
            <a:spLocks noGrp="1"/>
          </p:cNvSpPr>
          <p:nvPr>
            <p:ph type="title"/>
          </p:nvPr>
        </p:nvSpPr>
        <p:spPr/>
        <p:txBody>
          <a:bodyPr/>
          <a:lstStyle/>
          <a:p>
            <a:r>
              <a:rPr lang="fa-IR" dirty="0"/>
              <a:t>قضیه</a:t>
            </a:r>
            <a:endParaRPr lang="en-US" dirty="0"/>
          </a:p>
        </p:txBody>
      </p:sp>
      <p:sp>
        <p:nvSpPr>
          <p:cNvPr id="3" name="Content Placeholder 2">
            <a:extLst>
              <a:ext uri="{FF2B5EF4-FFF2-40B4-BE49-F238E27FC236}">
                <a16:creationId xmlns:a16="http://schemas.microsoft.com/office/drawing/2014/main" id="{C808D64D-8AFC-4DB6-AB8B-882062BC0CCE}"/>
              </a:ext>
            </a:extLst>
          </p:cNvPr>
          <p:cNvSpPr>
            <a:spLocks noGrp="1"/>
          </p:cNvSpPr>
          <p:nvPr>
            <p:ph idx="1"/>
          </p:nvPr>
        </p:nvSpPr>
        <p:spPr/>
        <p:txBody>
          <a:bodyPr/>
          <a:lstStyle/>
          <a:p>
            <a:r>
              <a:rPr lang="fa-IR" dirty="0"/>
              <a:t>جمله خبری که در مورد صحت یا سقم آن می‌توان نظر داد</a:t>
            </a:r>
          </a:p>
          <a:p>
            <a:pPr lvl="1"/>
            <a:r>
              <a:rPr lang="fa-IR" dirty="0"/>
              <a:t>قضیه حملی: جمله‌ای که شرط ندارد و دو نوع است</a:t>
            </a:r>
          </a:p>
          <a:p>
            <a:pPr lvl="2"/>
            <a:r>
              <a:rPr lang="fa-IR" dirty="0"/>
              <a:t>موجبه: کتاب دارای عنوان است</a:t>
            </a:r>
          </a:p>
          <a:p>
            <a:pPr lvl="2"/>
            <a:r>
              <a:rPr lang="fa-IR" dirty="0"/>
              <a:t>سالبه:</a:t>
            </a:r>
            <a:r>
              <a:rPr lang="en-US" dirty="0"/>
              <a:t> </a:t>
            </a:r>
            <a:r>
              <a:rPr lang="fa-IR" dirty="0"/>
              <a:t> مثلث دارای چهار راس نیست</a:t>
            </a:r>
          </a:p>
          <a:p>
            <a:pPr lvl="1"/>
            <a:r>
              <a:rPr lang="fa-IR" dirty="0"/>
              <a:t>قضیه شرطی: در اصل جمله شرط دیده‎می‎شود: اگر تلاش کنی موفق می‌شوی</a:t>
            </a:r>
          </a:p>
          <a:p>
            <a:pPr lvl="1"/>
            <a:endParaRPr lang="fa-IR" dirty="0"/>
          </a:p>
          <a:p>
            <a:pPr lvl="1"/>
            <a:endParaRPr lang="fa-IR" dirty="0"/>
          </a:p>
          <a:p>
            <a:pPr marL="0" indent="0" algn="ctr">
              <a:buNone/>
            </a:pPr>
            <a:r>
              <a:rPr lang="fa-IR" dirty="0"/>
              <a:t>علوم تجربی با قضیه سروکار دارند و عمدتا قضیه های شرطی را دنبال می‌کنند مثلا اگر سیگار مصرف شود سرطان ایجاد می‌شود</a:t>
            </a:r>
          </a:p>
        </p:txBody>
      </p:sp>
    </p:spTree>
    <p:extLst>
      <p:ext uri="{BB962C8B-B14F-4D97-AF65-F5344CB8AC3E}">
        <p14:creationId xmlns:p14="http://schemas.microsoft.com/office/powerpoint/2010/main" val="3592067224"/>
      </p:ext>
    </p:extLst>
  </p:cSld>
  <p:clrMapOvr>
    <a:masterClrMapping/>
  </p:clrMapOvr>
  <p:transition advTm="10992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earch Methodology: Everything You need to Know">
            <a:extLst>
              <a:ext uri="{FF2B5EF4-FFF2-40B4-BE49-F238E27FC236}">
                <a16:creationId xmlns:a16="http://schemas.microsoft.com/office/drawing/2014/main" id="{6524D0CE-93C3-46B2-A454-2578E5304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94"/>
            <a:ext cx="12192001" cy="68673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D5FC8C-FF96-446F-8EAB-F1A302C629A6}"/>
              </a:ext>
            </a:extLst>
          </p:cNvPr>
          <p:cNvSpPr>
            <a:spLocks noGrp="1"/>
          </p:cNvSpPr>
          <p:nvPr>
            <p:ph type="title"/>
          </p:nvPr>
        </p:nvSpPr>
        <p:spPr>
          <a:xfrm>
            <a:off x="1380811" y="154110"/>
            <a:ext cx="10515600" cy="1325563"/>
          </a:xfrm>
        </p:spPr>
        <p:txBody>
          <a:bodyPr>
            <a:normAutofit/>
          </a:bodyPr>
          <a:lstStyle/>
          <a:p>
            <a:r>
              <a:rPr lang="fa-IR" sz="4800" dirty="0"/>
              <a:t>روش تحقیق</a:t>
            </a:r>
            <a:endParaRPr lang="en-US" sz="4800" dirty="0"/>
          </a:p>
        </p:txBody>
      </p:sp>
    </p:spTree>
    <p:extLst>
      <p:ext uri="{BB962C8B-B14F-4D97-AF65-F5344CB8AC3E}">
        <p14:creationId xmlns:p14="http://schemas.microsoft.com/office/powerpoint/2010/main" val="3164018766"/>
      </p:ext>
    </p:extLst>
  </p:cSld>
  <p:clrMapOvr>
    <a:masterClrMapping/>
  </p:clrMapOvr>
  <p:transition advTm="10992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9FF5-21BC-AE41-4FB9-8F98F039D88B}"/>
              </a:ext>
            </a:extLst>
          </p:cNvPr>
          <p:cNvSpPr>
            <a:spLocks noGrp="1"/>
          </p:cNvSpPr>
          <p:nvPr>
            <p:ph type="title"/>
          </p:nvPr>
        </p:nvSpPr>
        <p:spPr/>
        <p:txBody>
          <a:bodyPr>
            <a:normAutofit/>
          </a:bodyPr>
          <a:lstStyle/>
          <a:p>
            <a:r>
              <a:rPr lang="fa-IR" sz="5400" dirty="0"/>
              <a:t>چرا باید روش تحقیق را بدانیم؟</a:t>
            </a:r>
            <a:endParaRPr lang="en-US" sz="5400" dirty="0"/>
          </a:p>
        </p:txBody>
      </p:sp>
      <p:graphicFrame>
        <p:nvGraphicFramePr>
          <p:cNvPr id="4" name="Content Placeholder 3">
            <a:extLst>
              <a:ext uri="{FF2B5EF4-FFF2-40B4-BE49-F238E27FC236}">
                <a16:creationId xmlns:a16="http://schemas.microsoft.com/office/drawing/2014/main" id="{B0FB138B-B95C-5FBC-AE47-0F5F749D69F1}"/>
              </a:ext>
            </a:extLst>
          </p:cNvPr>
          <p:cNvGraphicFramePr>
            <a:graphicFrameLocks noGrp="1"/>
          </p:cNvGraphicFramePr>
          <p:nvPr>
            <p:ph idx="1"/>
            <p:extLst>
              <p:ext uri="{D42A27DB-BD31-4B8C-83A1-F6EECF244321}">
                <p14:modId xmlns:p14="http://schemas.microsoft.com/office/powerpoint/2010/main" val="438828257"/>
              </p:ext>
            </p:extLst>
          </p:nvPr>
        </p:nvGraphicFramePr>
        <p:xfrm>
          <a:off x="838199" y="1825625"/>
          <a:ext cx="11058427" cy="4942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73695"/>
      </p:ext>
    </p:extLst>
  </p:cSld>
  <p:clrMapOvr>
    <a:masterClrMapping/>
  </p:clrMapOvr>
  <p:transition advTm="10992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منظور از متدلوژی تحقیق چیست؟</a:t>
            </a:r>
            <a:endParaRPr lang="en-US" dirty="0"/>
          </a:p>
        </p:txBody>
      </p:sp>
      <p:sp>
        <p:nvSpPr>
          <p:cNvPr id="3" name="Content Placeholder 2"/>
          <p:cNvSpPr>
            <a:spLocks noGrp="1"/>
          </p:cNvSpPr>
          <p:nvPr>
            <p:ph idx="1"/>
          </p:nvPr>
        </p:nvSpPr>
        <p:spPr>
          <a:xfrm>
            <a:off x="1738282" y="1774826"/>
            <a:ext cx="8472518" cy="4625975"/>
          </a:xfrm>
        </p:spPr>
        <p:txBody>
          <a:bodyPr>
            <a:normAutofit lnSpcReduction="10000"/>
          </a:bodyPr>
          <a:lstStyle/>
          <a:p>
            <a:r>
              <a:rPr lang="fa-IR" dirty="0"/>
              <a:t>روشهای استاندارد شده</a:t>
            </a:r>
            <a:r>
              <a:rPr lang="en-US" dirty="0"/>
              <a:t> </a:t>
            </a:r>
            <a:r>
              <a:rPr lang="fa-IR" dirty="0"/>
              <a:t>ای هستند که برای انجام تحقیقات هدفمند در ارایه پاسخ به یک سوال می توان از آن الگوها استفاده نمود.</a:t>
            </a:r>
          </a:p>
          <a:p>
            <a:endParaRPr lang="fa-IR" dirty="0"/>
          </a:p>
          <a:p>
            <a:r>
              <a:rPr lang="fa-IR" dirty="0"/>
              <a:t>مسلماً هر فرد محققی می تواند با نوآوری و نبوغ خود روش جدیدی برای تحقیق خود بیافریند ولی طبیعی است که استفاده از قالبها و روشهای شناخته شده موجود می تواند سرعت رسیدن به یک متدلوژی مناسب برای ارایه پاسخ درست به سوال را افزایش دهد.</a:t>
            </a:r>
          </a:p>
          <a:p>
            <a:endParaRPr lang="fa-IR" dirty="0"/>
          </a:p>
          <a:p>
            <a:r>
              <a:rPr lang="fa-IR" dirty="0">
                <a:solidFill>
                  <a:srgbClr val="FF0000"/>
                </a:solidFill>
                <a:effectLst>
                  <a:outerShdw blurRad="38100" dist="38100" dir="2700000" algn="tl">
                    <a:srgbClr val="000000">
                      <a:alpha val="43137"/>
                    </a:srgbClr>
                  </a:outerShdw>
                </a:effectLst>
              </a:rPr>
              <a:t>آیا بهتر نیست برای ساختن یک </a:t>
            </a:r>
            <a:r>
              <a:rPr lang="en-US" dirty="0">
                <a:solidFill>
                  <a:srgbClr val="FF0000"/>
                </a:solidFill>
                <a:effectLst>
                  <a:outerShdw blurRad="38100" dist="38100" dir="2700000" algn="tl">
                    <a:srgbClr val="000000">
                      <a:alpha val="43137"/>
                    </a:srgbClr>
                  </a:outerShdw>
                </a:effectLst>
              </a:rPr>
              <a:t>presentation</a:t>
            </a:r>
            <a:r>
              <a:rPr lang="fa-IR" dirty="0">
                <a:solidFill>
                  <a:srgbClr val="FF0000"/>
                </a:solidFill>
                <a:effectLst>
                  <a:outerShdw blurRad="38100" dist="38100" dir="2700000" algn="tl">
                    <a:srgbClr val="000000">
                      <a:alpha val="43137"/>
                    </a:srgbClr>
                  </a:outerShdw>
                </a:effectLst>
              </a:rPr>
              <a:t> جدید از </a:t>
            </a:r>
            <a:r>
              <a:rPr lang="en-US" dirty="0">
                <a:solidFill>
                  <a:srgbClr val="FF0000"/>
                </a:solidFill>
                <a:effectLst>
                  <a:outerShdw blurRad="38100" dist="38100" dir="2700000" algn="tl">
                    <a:srgbClr val="000000">
                      <a:alpha val="43137"/>
                    </a:srgbClr>
                  </a:outerShdw>
                </a:effectLst>
              </a:rPr>
              <a:t>templates</a:t>
            </a:r>
            <a:r>
              <a:rPr lang="fa-IR" dirty="0">
                <a:solidFill>
                  <a:srgbClr val="FF0000"/>
                </a:solidFill>
                <a:effectLst>
                  <a:outerShdw blurRad="38100" dist="38100" dir="2700000" algn="tl">
                    <a:srgbClr val="000000">
                      <a:alpha val="43137"/>
                    </a:srgbClr>
                  </a:outerShdw>
                </a:effectLst>
              </a:rPr>
              <a:t> از قبل تعیین شده استفاده نمود؟</a:t>
            </a:r>
          </a:p>
          <a:p>
            <a:r>
              <a:rPr lang="fa-IR" dirty="0">
                <a:solidFill>
                  <a:srgbClr val="FF0000"/>
                </a:solidFill>
                <a:effectLst>
                  <a:outerShdw blurRad="38100" dist="38100" dir="2700000" algn="tl">
                    <a:srgbClr val="000000">
                      <a:alpha val="43137"/>
                    </a:srgbClr>
                  </a:outerShdw>
                </a:effectLst>
              </a:rPr>
              <a:t>این الگوها همان روشهای استاندارد شده تحقیق هستند.</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ransition advTm="10992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اجزای اصلی متدلوژی تحقیق</a:t>
            </a:r>
            <a:endParaRPr lang="en-US" dirty="0"/>
          </a:p>
        </p:txBody>
      </p:sp>
      <p:sp>
        <p:nvSpPr>
          <p:cNvPr id="3" name="Content Placeholder 2"/>
          <p:cNvSpPr>
            <a:spLocks noGrp="1"/>
          </p:cNvSpPr>
          <p:nvPr>
            <p:ph idx="1"/>
          </p:nvPr>
        </p:nvSpPr>
        <p:spPr/>
        <p:txBody>
          <a:bodyPr/>
          <a:lstStyle/>
          <a:p>
            <a:r>
              <a:rPr lang="fa-IR" dirty="0"/>
              <a:t>متدلوژی تحقیق یعنی روشن و </a:t>
            </a:r>
            <a:r>
              <a:rPr lang="fa-IR"/>
              <a:t>استاندارد نمودن </a:t>
            </a:r>
            <a:r>
              <a:rPr lang="fa-IR" dirty="0"/>
              <a:t>پژوهش از ابتدا تا انتهای کار</a:t>
            </a:r>
          </a:p>
          <a:p>
            <a:endParaRPr lang="fa-IR" dirty="0"/>
          </a:p>
          <a:p>
            <a:r>
              <a:rPr lang="fa-IR" dirty="0"/>
              <a:t>برای هر پژوهش حداقل بایست سه مرحله را در نظر گرفتن</a:t>
            </a:r>
          </a:p>
          <a:p>
            <a:pPr lvl="1"/>
            <a:r>
              <a:rPr lang="fa-IR" dirty="0"/>
              <a:t>طراحی منشور تحقیق (نوشتن پروپزال) که نقشه راه پژوهش خواهد بود</a:t>
            </a:r>
          </a:p>
          <a:p>
            <a:pPr lvl="1"/>
            <a:r>
              <a:rPr lang="fa-IR" dirty="0"/>
              <a:t>مراحل اجرایی تحقیق و راههای اصلاح مشکلاتی که در حین انجام کار پیش می آید</a:t>
            </a:r>
          </a:p>
          <a:p>
            <a:pPr lvl="1"/>
            <a:r>
              <a:rPr lang="fa-IR" dirty="0"/>
              <a:t>تحلیل نتایج و نوشتن نتایج و حتی انتشار و کاربردی نمودن یافته ها</a:t>
            </a:r>
            <a:endParaRPr lang="en-US" dirty="0"/>
          </a:p>
        </p:txBody>
      </p:sp>
    </p:spTree>
  </p:cSld>
  <p:clrMapOvr>
    <a:masterClrMapping/>
  </p:clrMapOvr>
  <p:transition advTm="10992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برداشت درست از ابعاد متدلوژی تحقیق</a:t>
            </a:r>
            <a:endParaRPr lang="en-US" dirty="0"/>
          </a:p>
        </p:txBody>
      </p:sp>
      <p:sp>
        <p:nvSpPr>
          <p:cNvPr id="3" name="Content Placeholder 2"/>
          <p:cNvSpPr>
            <a:spLocks noGrp="1"/>
          </p:cNvSpPr>
          <p:nvPr>
            <p:ph idx="1"/>
          </p:nvPr>
        </p:nvSpPr>
        <p:spPr/>
        <p:txBody>
          <a:bodyPr/>
          <a:lstStyle/>
          <a:p>
            <a:r>
              <a:rPr lang="fa-IR" dirty="0"/>
              <a:t>متدلوژی تحقیق بایست مسیر دقیق تحقیق را روشن نماید.</a:t>
            </a:r>
          </a:p>
          <a:p>
            <a:pPr lvl="1"/>
            <a:r>
              <a:rPr lang="fa-IR" dirty="0"/>
              <a:t>چگونه و چرا سوال پژوهش مهم است؟</a:t>
            </a:r>
          </a:p>
          <a:p>
            <a:pPr lvl="1"/>
            <a:r>
              <a:rPr lang="fa-IR" dirty="0"/>
              <a:t>چگونه بایست سوال پژوهش را تجزیه نمود و راه رسیدن به پاسخ درست را کشف نمود</a:t>
            </a:r>
          </a:p>
          <a:p>
            <a:pPr lvl="1"/>
            <a:r>
              <a:rPr lang="fa-IR" dirty="0"/>
              <a:t>چگونه باید تحقیق را انجام داد. یعنی مشخص نمود که چه متغیرهایی در چه گروههای باید</a:t>
            </a:r>
            <a:r>
              <a:rPr lang="en-US" dirty="0"/>
              <a:t> </a:t>
            </a:r>
            <a:r>
              <a:rPr lang="fa-IR" dirty="0"/>
              <a:t> و چگونه سنجیده شود </a:t>
            </a:r>
          </a:p>
          <a:p>
            <a:pPr lvl="1"/>
            <a:r>
              <a:rPr lang="fa-IR" dirty="0"/>
              <a:t>باید روشن نمود که چگونه نتایج تحقیق تفسیرشده و یافته ها منتشر خواهند شد.</a:t>
            </a:r>
            <a:endParaRPr lang="en-US" dirty="0"/>
          </a:p>
        </p:txBody>
      </p:sp>
    </p:spTree>
  </p:cSld>
  <p:clrMapOvr>
    <a:masterClrMapping/>
  </p:clrMapOvr>
  <p:transition advTm="10992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گستره روش تحقیق</a:t>
            </a:r>
            <a:endParaRPr lang="en-US" dirty="0"/>
          </a:p>
        </p:txBody>
      </p:sp>
      <p:sp>
        <p:nvSpPr>
          <p:cNvPr id="3" name="Content Placeholder 2"/>
          <p:cNvSpPr>
            <a:spLocks noGrp="1"/>
          </p:cNvSpPr>
          <p:nvPr>
            <p:ph idx="1"/>
          </p:nvPr>
        </p:nvSpPr>
        <p:spPr>
          <a:xfrm>
            <a:off x="1738282" y="1774826"/>
            <a:ext cx="8472518" cy="4625975"/>
          </a:xfrm>
        </p:spPr>
        <p:txBody>
          <a:bodyPr/>
          <a:lstStyle/>
          <a:p>
            <a:pPr>
              <a:buNone/>
            </a:pPr>
            <a:r>
              <a:rPr lang="fa-IR" dirty="0"/>
              <a:t>پس در متدلوژی تحقیق بایست</a:t>
            </a:r>
          </a:p>
          <a:p>
            <a:r>
              <a:rPr lang="fa-IR" dirty="0"/>
              <a:t>مبانی علمی و مفاهیم و مصادیق ظریف تخصصی رعایت شود</a:t>
            </a:r>
          </a:p>
          <a:p>
            <a:r>
              <a:rPr lang="fa-IR" dirty="0"/>
              <a:t>به شیوه درست و مناسب برای پاسخ به سوال پژوهشی، روش تحقیق طراحی گردد</a:t>
            </a:r>
          </a:p>
          <a:p>
            <a:r>
              <a:rPr lang="fa-IR" dirty="0"/>
              <a:t>بایست درست و به شکل مناسب تحقیق اجرا گردد و در متدلوژی تحقیق به مدیریت نیروی انسانی، مدیریت مالی، مدیریت زمان و ... اشاره می شود</a:t>
            </a:r>
          </a:p>
          <a:p>
            <a:r>
              <a:rPr lang="fa-IR" dirty="0"/>
              <a:t>به شیوه تحلیل نتایج دقت زیادی شود</a:t>
            </a:r>
          </a:p>
          <a:p>
            <a:r>
              <a:rPr lang="fa-IR" dirty="0"/>
              <a:t>و نهایتاً همیشه و در همه مراحل اخلاق پژوهش باید رعایت گردد</a:t>
            </a:r>
            <a:endParaRPr lang="en-US" dirty="0"/>
          </a:p>
        </p:txBody>
      </p:sp>
    </p:spTree>
  </p:cSld>
  <p:clrMapOvr>
    <a:masterClrMapping/>
  </p:clrMapOvr>
  <p:transition advTm="10992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سوالاتی برای شما</a:t>
            </a:r>
            <a:endParaRPr lang="en-US" dirty="0"/>
          </a:p>
        </p:txBody>
      </p:sp>
      <p:sp>
        <p:nvSpPr>
          <p:cNvPr id="3" name="Content Placeholder 2"/>
          <p:cNvSpPr>
            <a:spLocks noGrp="1"/>
          </p:cNvSpPr>
          <p:nvPr>
            <p:ph idx="1"/>
          </p:nvPr>
        </p:nvSpPr>
        <p:spPr/>
        <p:txBody>
          <a:bodyPr>
            <a:normAutofit/>
          </a:bodyPr>
          <a:lstStyle/>
          <a:p>
            <a:r>
              <a:rPr lang="fa-IR" dirty="0"/>
              <a:t>آیا روش تحقیق صرفاً نوشتن پروپزال تحقیق است؟</a:t>
            </a:r>
          </a:p>
          <a:p>
            <a:endParaRPr lang="fa-IR" sz="1800" dirty="0"/>
          </a:p>
          <a:p>
            <a:r>
              <a:rPr lang="fa-IR" dirty="0"/>
              <a:t>آیا روش تحقیق در علوم پزشکی با سایر علوم متفاوت است؟ در زیرشاخه های علوم پزشکی چطور؟</a:t>
            </a:r>
          </a:p>
          <a:p>
            <a:endParaRPr lang="fa-IR" sz="1800" dirty="0"/>
          </a:p>
          <a:p>
            <a:r>
              <a:rPr lang="fa-IR" dirty="0"/>
              <a:t>برای محقق خوب بودن چه میزان فراگیری روش تحقیق کمک کننده است؟</a:t>
            </a:r>
          </a:p>
          <a:p>
            <a:endParaRPr lang="fa-IR" sz="1800" dirty="0"/>
          </a:p>
          <a:p>
            <a:r>
              <a:rPr lang="fa-IR" dirty="0"/>
              <a:t>آیا تبعیت از روشهای استاندارد شده مانع نبوغ محقق می شود؟</a:t>
            </a:r>
          </a:p>
          <a:p>
            <a:endParaRPr lang="fa-IR" dirty="0"/>
          </a:p>
        </p:txBody>
      </p:sp>
    </p:spTree>
  </p:cSld>
  <p:clrMapOvr>
    <a:masterClrMapping/>
  </p:clrMapOvr>
  <p:transition advTm="10992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E17E-4624-7034-FC45-52A39CC4AE2A}"/>
              </a:ext>
            </a:extLst>
          </p:cNvPr>
          <p:cNvSpPr>
            <a:spLocks noGrp="1"/>
          </p:cNvSpPr>
          <p:nvPr>
            <p:ph type="title"/>
          </p:nvPr>
        </p:nvSpPr>
        <p:spPr/>
        <p:txBody>
          <a:bodyPr/>
          <a:lstStyle/>
          <a:p>
            <a:r>
              <a:rPr lang="fa-IR" dirty="0"/>
              <a:t>پروپزال یا منشور تحقیق</a:t>
            </a:r>
            <a:endParaRPr lang="en-US" dirty="0"/>
          </a:p>
        </p:txBody>
      </p:sp>
      <p:sp>
        <p:nvSpPr>
          <p:cNvPr id="3" name="Content Placeholder 2">
            <a:extLst>
              <a:ext uri="{FF2B5EF4-FFF2-40B4-BE49-F238E27FC236}">
                <a16:creationId xmlns:a16="http://schemas.microsoft.com/office/drawing/2014/main" id="{12ABECB6-EA74-92A4-6748-9D670D4AC497}"/>
              </a:ext>
            </a:extLst>
          </p:cNvPr>
          <p:cNvSpPr>
            <a:spLocks noGrp="1"/>
          </p:cNvSpPr>
          <p:nvPr>
            <p:ph idx="1"/>
          </p:nvPr>
        </p:nvSpPr>
        <p:spPr/>
        <p:txBody>
          <a:bodyPr>
            <a:normAutofit lnSpcReduction="10000"/>
          </a:bodyPr>
          <a:lstStyle/>
          <a:p>
            <a:r>
              <a:rPr lang="fa-IR" dirty="0"/>
              <a:t>مستندی ساختارمند که به داوران و خوانندگان بیان می‌کند ساختار و ابعاد تحقیق چگونه است</a:t>
            </a:r>
          </a:p>
          <a:p>
            <a:pPr lvl="1"/>
            <a:r>
              <a:rPr lang="fa-IR" dirty="0"/>
              <a:t>سوال و فرضیه مورد تحقیق چیست؟</a:t>
            </a:r>
          </a:p>
          <a:p>
            <a:pPr lvl="1"/>
            <a:r>
              <a:rPr lang="fa-IR" dirty="0"/>
              <a:t>چرا این سوال یا فرضیه مهم است؟</a:t>
            </a:r>
          </a:p>
          <a:p>
            <a:pPr lvl="1"/>
            <a:r>
              <a:rPr lang="fa-IR" dirty="0"/>
              <a:t>چه چیزی به دانش اضافه می‌کند؟</a:t>
            </a:r>
          </a:p>
          <a:p>
            <a:pPr lvl="1"/>
            <a:r>
              <a:rPr lang="fa-IR" dirty="0"/>
              <a:t>چگونه مطالعه انجام می‌شود؟</a:t>
            </a:r>
          </a:p>
          <a:p>
            <a:pPr lvl="1"/>
            <a:r>
              <a:rPr lang="fa-IR" dirty="0"/>
              <a:t>چگونه محدودیت‌ها و خطاها کنترل می‌شود؟</a:t>
            </a:r>
          </a:p>
          <a:p>
            <a:pPr lvl="1"/>
            <a:r>
              <a:rPr lang="fa-IR" dirty="0"/>
              <a:t>شیوه تجزیه و تحلیل و تفسیر نتایج چه خواهدبود؟</a:t>
            </a:r>
          </a:p>
          <a:p>
            <a:pPr lvl="1"/>
            <a:r>
              <a:rPr lang="fa-IR" dirty="0"/>
              <a:t>زمانبندی و بودجه‌بندی تحقیق چگونه است؟</a:t>
            </a:r>
          </a:p>
          <a:p>
            <a:pPr lvl="1"/>
            <a:r>
              <a:rPr lang="fa-IR" dirty="0"/>
              <a:t>شیوه مدیریت، نظارت، تضمین کیفیت چگونه خواهدبود؟</a:t>
            </a:r>
          </a:p>
          <a:p>
            <a:pPr lvl="1"/>
            <a:r>
              <a:rPr lang="fa-IR" dirty="0"/>
              <a:t>ابعاد مختلف اخلاق در پژوهش چگونه در نظر گرفته‌خواهدشد؟</a:t>
            </a:r>
            <a:endParaRPr lang="en-US" dirty="0"/>
          </a:p>
        </p:txBody>
      </p:sp>
    </p:spTree>
    <p:extLst>
      <p:ext uri="{BB962C8B-B14F-4D97-AF65-F5344CB8AC3E}">
        <p14:creationId xmlns:p14="http://schemas.microsoft.com/office/powerpoint/2010/main" val="2431553366"/>
      </p:ext>
    </p:extLst>
  </p:cSld>
  <p:clrMapOvr>
    <a:masterClrMapping/>
  </p:clrMapOvr>
  <p:transition advTm="10992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حیطه/ موضوع/ عنوان تحقیق</a:t>
            </a:r>
            <a:endParaRPr lang="en-US" dirty="0"/>
          </a:p>
        </p:txBody>
      </p:sp>
      <p:sp>
        <p:nvSpPr>
          <p:cNvPr id="3" name="Content Placeholder 2"/>
          <p:cNvSpPr>
            <a:spLocks noGrp="1"/>
          </p:cNvSpPr>
          <p:nvPr>
            <p:ph idx="1"/>
          </p:nvPr>
        </p:nvSpPr>
        <p:spPr>
          <a:xfrm>
            <a:off x="1809720" y="1774826"/>
            <a:ext cx="8643998" cy="4625975"/>
          </a:xfrm>
        </p:spPr>
        <p:txBody>
          <a:bodyPr/>
          <a:lstStyle/>
          <a:p>
            <a:r>
              <a:rPr lang="fa-IR" dirty="0"/>
              <a:t>برای انتخاب موضوع باید دید وسیع داشت و ابتدا حیطه تحقیق (</a:t>
            </a:r>
            <a:r>
              <a:rPr lang="en-US" dirty="0"/>
              <a:t>area</a:t>
            </a:r>
            <a:r>
              <a:rPr lang="fa-IR" dirty="0"/>
              <a:t>) را شناسایی نمود، در مرحله بعد موضوع تحقیق (</a:t>
            </a:r>
            <a:r>
              <a:rPr lang="en-US" dirty="0"/>
              <a:t>subject</a:t>
            </a:r>
            <a:r>
              <a:rPr lang="fa-IR" dirty="0"/>
              <a:t>)</a:t>
            </a:r>
            <a:r>
              <a:rPr lang="en-US" dirty="0"/>
              <a:t> </a:t>
            </a:r>
            <a:r>
              <a:rPr lang="fa-IR" dirty="0"/>
              <a:t> را یافت و در انتها عنوان (</a:t>
            </a:r>
            <a:r>
              <a:rPr lang="en-US" dirty="0"/>
              <a:t>topic</a:t>
            </a:r>
            <a:r>
              <a:rPr lang="fa-IR" dirty="0"/>
              <a:t>) را نوشت</a:t>
            </a:r>
          </a:p>
          <a:p>
            <a:endParaRPr lang="fa-IR" dirty="0"/>
          </a:p>
          <a:p>
            <a:pPr>
              <a:buNone/>
            </a:pPr>
            <a:r>
              <a:rPr lang="fa-IR" sz="3600" dirty="0">
                <a:solidFill>
                  <a:srgbClr val="FF0000"/>
                </a:solidFill>
                <a:effectLst>
                  <a:outerShdw blurRad="38100" dist="38100" dir="2700000" algn="tl">
                    <a:srgbClr val="000000">
                      <a:alpha val="43137"/>
                    </a:srgbClr>
                  </a:outerShdw>
                </a:effectLst>
              </a:rPr>
              <a:t>مثال</a:t>
            </a:r>
            <a:endParaRPr lang="fa-IR" dirty="0">
              <a:solidFill>
                <a:srgbClr val="FF0000"/>
              </a:solidFill>
              <a:effectLst>
                <a:outerShdw blurRad="38100" dist="38100" dir="2700000" algn="tl">
                  <a:srgbClr val="000000">
                    <a:alpha val="43137"/>
                  </a:srgbClr>
                </a:outerShdw>
              </a:effectLst>
            </a:endParaRPr>
          </a:p>
          <a:p>
            <a:r>
              <a:rPr lang="fa-IR" dirty="0"/>
              <a:t>حیطه: ارزیابی شیوه تدریس اساتید</a:t>
            </a:r>
          </a:p>
          <a:p>
            <a:pPr lvl="1"/>
            <a:r>
              <a:rPr lang="fa-IR" dirty="0"/>
              <a:t>موضوع: سنجش قدرت بیان اساتید بر اساس نظر دانشجویان</a:t>
            </a:r>
          </a:p>
          <a:p>
            <a:pPr lvl="2"/>
            <a:r>
              <a:rPr lang="fa-IR" dirty="0"/>
              <a:t>عنوان: تعیین مشخصات موثر شخصیتی مدرسین در انتقال مفاهیم درسی از دیدگاه دانشجویان</a:t>
            </a:r>
            <a:endParaRPr lang="en-US" dirty="0"/>
          </a:p>
        </p:txBody>
      </p:sp>
    </p:spTree>
  </p:cSld>
  <p:clrMapOvr>
    <a:masterClrMapping/>
  </p:clrMapOvr>
  <p:transition advTm="10992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یافتن حیطه و موضوع تحقیق (1)</a:t>
            </a:r>
            <a:endParaRPr lang="en-US" dirty="0"/>
          </a:p>
        </p:txBody>
      </p:sp>
      <p:sp>
        <p:nvSpPr>
          <p:cNvPr id="3" name="Content Placeholder 2"/>
          <p:cNvSpPr>
            <a:spLocks noGrp="1"/>
          </p:cNvSpPr>
          <p:nvPr>
            <p:ph idx="1"/>
          </p:nvPr>
        </p:nvSpPr>
        <p:spPr/>
        <p:txBody>
          <a:bodyPr/>
          <a:lstStyle/>
          <a:p>
            <a:r>
              <a:rPr lang="fa-IR" dirty="0"/>
              <a:t>یکی از بزرگترین مشکلات بر سر راه تحقیق نداشتن ایده است.</a:t>
            </a:r>
          </a:p>
          <a:p>
            <a:endParaRPr lang="fa-IR" dirty="0"/>
          </a:p>
          <a:p>
            <a:r>
              <a:rPr lang="fa-IR" dirty="0"/>
              <a:t>یافتن موضوع خوب تحقیق یک هنر بسیار مهم و نوعی نبوغ است. بدون داشتن این فرامهارت و صرف خواندن و یادگرفتن روش تحقیق هرگز انسان را محقق نخواهد کرد.</a:t>
            </a:r>
          </a:p>
          <a:p>
            <a:endParaRPr lang="fa-IR" dirty="0"/>
          </a:p>
          <a:p>
            <a:r>
              <a:rPr lang="fa-IR" dirty="0"/>
              <a:t>ذهن پژوهشگر باید با دیدن هر مشکل و با خواندن هر مطلب علمی، دهها موضوع جدید برای تحقیق را بیافریند.</a:t>
            </a:r>
            <a:endParaRPr lang="en-US" dirty="0"/>
          </a:p>
        </p:txBody>
      </p:sp>
    </p:spTree>
  </p:cSld>
  <p:clrMapOvr>
    <a:masterClrMapping/>
  </p:clrMapOvr>
  <p:transition advTm="10992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یافتن حیطه و موضوع تحقیق (2)</a:t>
            </a:r>
            <a:endParaRPr lang="en-US" dirty="0"/>
          </a:p>
        </p:txBody>
      </p:sp>
      <p:sp>
        <p:nvSpPr>
          <p:cNvPr id="3" name="Content Placeholder 2"/>
          <p:cNvSpPr>
            <a:spLocks noGrp="1"/>
          </p:cNvSpPr>
          <p:nvPr>
            <p:ph idx="1"/>
          </p:nvPr>
        </p:nvSpPr>
        <p:spPr>
          <a:xfrm>
            <a:off x="1524000" y="1500175"/>
            <a:ext cx="9144000" cy="4625975"/>
          </a:xfrm>
        </p:spPr>
        <p:txBody>
          <a:bodyPr/>
          <a:lstStyle/>
          <a:p>
            <a:r>
              <a:rPr lang="fa-IR" dirty="0"/>
              <a:t>برای توانمند نمودن ذهن در یافتن موضوع مناسب تحقیق بایست</a:t>
            </a:r>
          </a:p>
          <a:p>
            <a:pPr lvl="1"/>
            <a:r>
              <a:rPr lang="fa-IR" dirty="0"/>
              <a:t> زیاد مطالعه نمود و مقالات و مجلات را مرور نموده و عناوین تحقیق دیگران را با دقت برانداز نمود.</a:t>
            </a:r>
          </a:p>
          <a:p>
            <a:pPr lvl="1"/>
            <a:r>
              <a:rPr lang="fa-IR" dirty="0"/>
              <a:t>سعی نمود ذهنی کل نگر داشت. اجزا را در کنار هم قرار داده و تصویر ذهنی مناسبی از حیطه و یا حیطه های علمی مرتبط بوجود آورد</a:t>
            </a:r>
          </a:p>
          <a:p>
            <a:pPr lvl="1"/>
            <a:r>
              <a:rPr lang="fa-IR" dirty="0"/>
              <a:t>در یافتن خلاها و ایجاد شبه در مطالب علمی تلاش نمود</a:t>
            </a:r>
          </a:p>
          <a:p>
            <a:pPr lvl="1"/>
            <a:r>
              <a:rPr lang="fa-IR" dirty="0"/>
              <a:t>تخیل علمی داشت</a:t>
            </a:r>
          </a:p>
          <a:p>
            <a:pPr lvl="1"/>
            <a:r>
              <a:rPr lang="fa-IR" dirty="0"/>
              <a:t>دور را نگاه نمود</a:t>
            </a:r>
          </a:p>
          <a:p>
            <a:pPr lvl="1"/>
            <a:r>
              <a:rPr lang="fa-IR" dirty="0"/>
              <a:t>در مجادلات و بحثها علمی شرکت فعال داشت. شنونده و یا خواننده صرف بودن کافی نیست</a:t>
            </a:r>
          </a:p>
          <a:p>
            <a:pPr lvl="1"/>
            <a:endParaRPr lang="en-US" dirty="0"/>
          </a:p>
        </p:txBody>
      </p:sp>
    </p:spTree>
  </p:cSld>
  <p:clrMapOvr>
    <a:masterClrMapping/>
  </p:clrMapOvr>
  <p:transition advTm="10992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8929718" cy="1252728"/>
          </a:xfrm>
        </p:spPr>
        <p:txBody>
          <a:bodyPr>
            <a:noAutofit/>
          </a:bodyPr>
          <a:lstStyle/>
          <a:p>
            <a:pPr marL="355600" indent="-355600"/>
            <a:r>
              <a:rPr lang="fa-IR" sz="3600" dirty="0"/>
              <a:t>یک مثال</a:t>
            </a:r>
            <a:br>
              <a:rPr lang="fa-IR" sz="3600" dirty="0"/>
            </a:br>
            <a:r>
              <a:rPr lang="fa-IR" sz="2400" dirty="0"/>
              <a:t>به نظرم شما در آموزش علوم پزشکی چه حیطه هایی را می توان تصور نمود؟</a:t>
            </a:r>
            <a:endParaRPr lang="en-US" sz="3600" dirty="0"/>
          </a:p>
        </p:txBody>
      </p:sp>
      <p:sp>
        <p:nvSpPr>
          <p:cNvPr id="6" name="Rectangle 5"/>
          <p:cNvSpPr/>
          <p:nvPr/>
        </p:nvSpPr>
        <p:spPr>
          <a:xfrm>
            <a:off x="6381770" y="1857365"/>
            <a:ext cx="4286280" cy="3539430"/>
          </a:xfrm>
          <a:prstGeom prst="rect">
            <a:avLst/>
          </a:prstGeom>
        </p:spPr>
        <p:txBody>
          <a:bodyPr wrap="square">
            <a:spAutoFit/>
          </a:bodyPr>
          <a:lstStyle/>
          <a:p>
            <a:pPr lvl="1" algn="r" rtl="1">
              <a:buFont typeface="Arial" pitchFamily="34" charset="0"/>
              <a:buChar char="•"/>
            </a:pPr>
            <a:r>
              <a:rPr lang="fa-IR" sz="3200" dirty="0">
                <a:cs typeface="B Zar" pitchFamily="2" charset="-78"/>
              </a:rPr>
              <a:t>برنامه ریزی درسی</a:t>
            </a:r>
          </a:p>
          <a:p>
            <a:pPr lvl="1" algn="r" rtl="1">
              <a:buFont typeface="Arial" pitchFamily="34" charset="0"/>
              <a:buChar char="•"/>
            </a:pPr>
            <a:r>
              <a:rPr lang="fa-IR" sz="3200" dirty="0">
                <a:cs typeface="B Zar" pitchFamily="2" charset="-78"/>
              </a:rPr>
              <a:t>مدیریت آموزش</a:t>
            </a:r>
          </a:p>
          <a:p>
            <a:pPr lvl="1" algn="r" rtl="1">
              <a:buFont typeface="Arial" pitchFamily="34" charset="0"/>
              <a:buChar char="•"/>
            </a:pPr>
            <a:r>
              <a:rPr lang="fa-IR" sz="3200" dirty="0">
                <a:cs typeface="B Zar" pitchFamily="2" charset="-78"/>
              </a:rPr>
              <a:t>شیوه تدریس</a:t>
            </a:r>
          </a:p>
          <a:p>
            <a:pPr lvl="1" algn="r" rtl="1">
              <a:buFont typeface="Arial" pitchFamily="34" charset="0"/>
              <a:buChar char="•"/>
            </a:pPr>
            <a:r>
              <a:rPr lang="fa-IR" sz="3200" dirty="0">
                <a:cs typeface="B Zar" pitchFamily="2" charset="-78"/>
              </a:rPr>
              <a:t>ارزیابی پیشرفت تحصیلی</a:t>
            </a:r>
          </a:p>
          <a:p>
            <a:pPr lvl="1" algn="r" rtl="1">
              <a:buFont typeface="Arial" pitchFamily="34" charset="0"/>
              <a:buChar char="•"/>
            </a:pPr>
            <a:r>
              <a:rPr lang="fa-IR" sz="3200" dirty="0">
                <a:cs typeface="B Zar" pitchFamily="2" charset="-78"/>
              </a:rPr>
              <a:t>منابع علمی و متون آموزشی</a:t>
            </a:r>
          </a:p>
          <a:p>
            <a:pPr lvl="1" algn="r" rtl="1">
              <a:buFont typeface="Arial" pitchFamily="34" charset="0"/>
              <a:buChar char="•"/>
            </a:pPr>
            <a:r>
              <a:rPr lang="fa-IR" sz="3200" dirty="0">
                <a:cs typeface="B Zar" pitchFamily="2" charset="-78"/>
              </a:rPr>
              <a:t>اقتصاد آموزش</a:t>
            </a:r>
          </a:p>
          <a:p>
            <a:pPr lvl="1" algn="r" rtl="1">
              <a:buFont typeface="Arial" pitchFamily="34" charset="0"/>
              <a:buChar char="•"/>
            </a:pPr>
            <a:r>
              <a:rPr lang="fa-IR" sz="3200" dirty="0">
                <a:cs typeface="B Zar" pitchFamily="2" charset="-78"/>
              </a:rPr>
              <a:t>انگیزش فرادهنده و فراگیرنده </a:t>
            </a:r>
          </a:p>
        </p:txBody>
      </p:sp>
      <p:sp>
        <p:nvSpPr>
          <p:cNvPr id="7" name="Rectangle 6"/>
          <p:cNvSpPr/>
          <p:nvPr/>
        </p:nvSpPr>
        <p:spPr>
          <a:xfrm>
            <a:off x="1809720" y="1857365"/>
            <a:ext cx="4000512" cy="4524315"/>
          </a:xfrm>
          <a:prstGeom prst="rect">
            <a:avLst/>
          </a:prstGeom>
        </p:spPr>
        <p:txBody>
          <a:bodyPr wrap="square">
            <a:spAutoFit/>
          </a:bodyPr>
          <a:lstStyle/>
          <a:p>
            <a:pPr lvl="1" algn="r" rtl="1">
              <a:buFont typeface="Arial" pitchFamily="34" charset="0"/>
              <a:buChar char="•"/>
            </a:pPr>
            <a:r>
              <a:rPr lang="fa-IR" sz="3200" dirty="0">
                <a:cs typeface="B Zar" pitchFamily="2" charset="-78"/>
              </a:rPr>
              <a:t>آموزش مداوم</a:t>
            </a:r>
          </a:p>
          <a:p>
            <a:pPr lvl="1" algn="r" rtl="1">
              <a:buFont typeface="Arial" pitchFamily="34" charset="0"/>
              <a:buChar char="•"/>
            </a:pPr>
            <a:r>
              <a:rPr lang="fa-IR" sz="3200" dirty="0">
                <a:cs typeface="B Zar" pitchFamily="2" charset="-78"/>
              </a:rPr>
              <a:t>مهارتهای یادگیری</a:t>
            </a:r>
          </a:p>
          <a:p>
            <a:pPr lvl="1" algn="r" rtl="1">
              <a:buFont typeface="Arial" pitchFamily="34" charset="0"/>
              <a:buChar char="•"/>
            </a:pPr>
            <a:r>
              <a:rPr lang="fa-IR" sz="3200" dirty="0">
                <a:cs typeface="B Zar" pitchFamily="2" charset="-78"/>
              </a:rPr>
              <a:t>خطاهای آموزش</a:t>
            </a:r>
          </a:p>
          <a:p>
            <a:pPr lvl="1" algn="r" rtl="1">
              <a:buFont typeface="Arial" pitchFamily="34" charset="0"/>
              <a:buChar char="•"/>
            </a:pPr>
            <a:r>
              <a:rPr lang="fa-IR" sz="3200" dirty="0">
                <a:cs typeface="B Zar" pitchFamily="2" charset="-78"/>
              </a:rPr>
              <a:t>گزینش دانشجو</a:t>
            </a:r>
          </a:p>
          <a:p>
            <a:pPr lvl="1" algn="r" rtl="1">
              <a:buFont typeface="Arial" pitchFamily="34" charset="0"/>
              <a:buChar char="•"/>
            </a:pPr>
            <a:r>
              <a:rPr lang="fa-IR" sz="3200" dirty="0">
                <a:cs typeface="B Zar" pitchFamily="2" charset="-78"/>
              </a:rPr>
              <a:t>اخلاق در آموزش</a:t>
            </a:r>
          </a:p>
          <a:p>
            <a:pPr lvl="1" algn="r" rtl="1">
              <a:buFont typeface="Arial" pitchFamily="34" charset="0"/>
              <a:buChar char="•"/>
            </a:pPr>
            <a:r>
              <a:rPr lang="fa-IR" sz="3200" dirty="0">
                <a:cs typeface="B Zar" pitchFamily="2" charset="-78"/>
              </a:rPr>
              <a:t>پژوهش در آموزش</a:t>
            </a:r>
          </a:p>
          <a:p>
            <a:pPr lvl="1" algn="r" rtl="1">
              <a:buFont typeface="Arial" pitchFamily="34" charset="0"/>
              <a:buChar char="•"/>
            </a:pPr>
            <a:r>
              <a:rPr lang="fa-IR" sz="3200" dirty="0">
                <a:cs typeface="B Zar" pitchFamily="2" charset="-78"/>
              </a:rPr>
              <a:t>اعتباربخشی دوره آموزشی</a:t>
            </a:r>
          </a:p>
          <a:p>
            <a:pPr lvl="1" algn="r" rtl="1">
              <a:buFont typeface="Arial" pitchFamily="34" charset="0"/>
              <a:buChar char="•"/>
            </a:pPr>
            <a:r>
              <a:rPr lang="fa-IR" sz="3200" dirty="0">
                <a:cs typeface="B Zar" pitchFamily="2" charset="-78"/>
              </a:rPr>
              <a:t>پایش و ارزشیابی</a:t>
            </a:r>
          </a:p>
          <a:p>
            <a:pPr lvl="1" algn="r" rtl="1">
              <a:buFont typeface="Arial" pitchFamily="34" charset="0"/>
              <a:buChar char="•"/>
            </a:pPr>
            <a:r>
              <a:rPr lang="fa-IR" sz="3200" dirty="0">
                <a:cs typeface="B Zar" pitchFamily="2" charset="-78"/>
              </a:rPr>
              <a:t> .....................  </a:t>
            </a:r>
          </a:p>
        </p:txBody>
      </p:sp>
    </p:spTree>
  </p:cSld>
  <p:clrMapOvr>
    <a:masterClrMapping/>
  </p:clrMapOvr>
  <p:transition advTm="10992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97C1-302B-EE9A-9591-64E4E4FA1220}"/>
              </a:ext>
            </a:extLst>
          </p:cNvPr>
          <p:cNvSpPr>
            <a:spLocks noGrp="1"/>
          </p:cNvSpPr>
          <p:nvPr>
            <p:ph type="title"/>
          </p:nvPr>
        </p:nvSpPr>
        <p:spPr/>
        <p:txBody>
          <a:bodyPr/>
          <a:lstStyle/>
          <a:p>
            <a:r>
              <a:rPr lang="fa-IR" dirty="0"/>
              <a:t>چه مباحثی در روش تحقیق قابل طرح است؟</a:t>
            </a:r>
            <a:endParaRPr lang="en-US" dirty="0"/>
          </a:p>
        </p:txBody>
      </p:sp>
      <p:sp>
        <p:nvSpPr>
          <p:cNvPr id="3" name="Content Placeholder 2">
            <a:extLst>
              <a:ext uri="{FF2B5EF4-FFF2-40B4-BE49-F238E27FC236}">
                <a16:creationId xmlns:a16="http://schemas.microsoft.com/office/drawing/2014/main" id="{EB1F424F-8E12-430B-FDFB-C1F5E07337A9}"/>
              </a:ext>
            </a:extLst>
          </p:cNvPr>
          <p:cNvSpPr>
            <a:spLocks noGrp="1"/>
          </p:cNvSpPr>
          <p:nvPr>
            <p:ph idx="1"/>
          </p:nvPr>
        </p:nvSpPr>
        <p:spPr>
          <a:xfrm>
            <a:off x="838200" y="1690688"/>
            <a:ext cx="10515600" cy="4696955"/>
          </a:xfrm>
        </p:spPr>
        <p:txBody>
          <a:bodyPr>
            <a:normAutofit fontScale="85000" lnSpcReduction="20000"/>
          </a:bodyPr>
          <a:lstStyle/>
          <a:p>
            <a:r>
              <a:rPr lang="fa-IR" dirty="0"/>
              <a:t>تفکر خلاق</a:t>
            </a:r>
          </a:p>
          <a:p>
            <a:r>
              <a:rPr lang="fa-IR" dirty="0"/>
              <a:t>نگاه کنکاش‌گرایانه </a:t>
            </a:r>
          </a:p>
          <a:p>
            <a:r>
              <a:rPr lang="fa-IR" dirty="0"/>
              <a:t>فلسفه علم و مبانی بنیادین بر چرایی و چیستی علم</a:t>
            </a:r>
          </a:p>
          <a:p>
            <a:r>
              <a:rPr lang="fa-IR" dirty="0"/>
              <a:t>آشنایی با انواع مطالعات و اجزای آنها</a:t>
            </a:r>
          </a:p>
          <a:p>
            <a:r>
              <a:rPr lang="fa-IR" dirty="0"/>
              <a:t>شیوه تنظیم صحیح پروپزال تحقیق</a:t>
            </a:r>
          </a:p>
          <a:p>
            <a:r>
              <a:rPr lang="fa-IR" dirty="0"/>
              <a:t>شیوه مدیریت پژوهش و هدایت یک کار بزرگ تیمی</a:t>
            </a:r>
          </a:p>
          <a:p>
            <a:r>
              <a:rPr lang="fa-IR" dirty="0"/>
              <a:t>تفسیر صحیح و دقیق یافته‌ها و نگارش علمی</a:t>
            </a:r>
          </a:p>
          <a:p>
            <a:r>
              <a:rPr lang="fa-IR" dirty="0"/>
              <a:t>درک و برداشت مناسب از متون علمی</a:t>
            </a:r>
          </a:p>
          <a:p>
            <a:r>
              <a:rPr lang="fa-IR" dirty="0"/>
              <a:t>مدیریت زمان، منابع مالی و انسانی</a:t>
            </a:r>
          </a:p>
          <a:p>
            <a:r>
              <a:rPr lang="fa-IR" dirty="0"/>
              <a:t>آشنایی با مبانی اخلاق پژوهش در مراحل مختلف</a:t>
            </a:r>
          </a:p>
          <a:p>
            <a:r>
              <a:rPr lang="fa-IR" dirty="0"/>
              <a:t>ترجمان دانش</a:t>
            </a:r>
          </a:p>
          <a:p>
            <a:r>
              <a:rPr lang="fa-IR" dirty="0"/>
              <a:t>......</a:t>
            </a:r>
          </a:p>
          <a:p>
            <a:endParaRPr lang="en-US" dirty="0"/>
          </a:p>
        </p:txBody>
      </p:sp>
    </p:spTree>
    <p:extLst>
      <p:ext uri="{BB962C8B-B14F-4D97-AF65-F5344CB8AC3E}">
        <p14:creationId xmlns:p14="http://schemas.microsoft.com/office/powerpoint/2010/main" val="527911952"/>
      </p:ext>
    </p:extLst>
  </p:cSld>
  <p:clrMapOvr>
    <a:masterClrMapping/>
  </p:clrMapOvr>
  <p:transition advTm="10992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مشخصات موضوع</a:t>
            </a:r>
            <a:endParaRPr lang="en-US" dirty="0"/>
          </a:p>
        </p:txBody>
      </p:sp>
      <p:sp>
        <p:nvSpPr>
          <p:cNvPr id="3" name="Content Placeholder 2"/>
          <p:cNvSpPr>
            <a:spLocks noGrp="1"/>
          </p:cNvSpPr>
          <p:nvPr>
            <p:ph idx="1"/>
          </p:nvPr>
        </p:nvSpPr>
        <p:spPr/>
        <p:txBody>
          <a:bodyPr>
            <a:normAutofit lnSpcReduction="10000"/>
          </a:bodyPr>
          <a:lstStyle/>
          <a:p>
            <a:r>
              <a:rPr lang="fa-IR" dirty="0"/>
              <a:t>نو و بدیع بودن (نقطه مقابل تکراری بودن)</a:t>
            </a:r>
          </a:p>
          <a:p>
            <a:r>
              <a:rPr lang="fa-IR" dirty="0"/>
              <a:t>کاربردی بودن</a:t>
            </a:r>
          </a:p>
          <a:p>
            <a:r>
              <a:rPr lang="fa-IR" dirty="0"/>
              <a:t>جذبیت</a:t>
            </a:r>
          </a:p>
          <a:p>
            <a:r>
              <a:rPr lang="fa-IR" dirty="0"/>
              <a:t>مورد توجه افراد صاحب نظر بودن</a:t>
            </a:r>
          </a:p>
          <a:p>
            <a:r>
              <a:rPr lang="fa-IR" dirty="0"/>
              <a:t>قابل انجام بودن</a:t>
            </a:r>
          </a:p>
          <a:p>
            <a:r>
              <a:rPr lang="fa-IR" dirty="0"/>
              <a:t>نداشتن مشکل اخلاقی</a:t>
            </a:r>
          </a:p>
          <a:p>
            <a:r>
              <a:rPr lang="fa-IR" dirty="0"/>
              <a:t>باصرفه بودن</a:t>
            </a:r>
          </a:p>
          <a:p>
            <a:r>
              <a:rPr lang="fa-IR" dirty="0"/>
              <a:t>علمی بودن</a:t>
            </a:r>
          </a:p>
          <a:p>
            <a:r>
              <a:rPr lang="fa-IR" dirty="0"/>
              <a:t>قابل درک برای مخاطبین</a:t>
            </a:r>
          </a:p>
          <a:p>
            <a:endParaRPr lang="fa-IR" dirty="0"/>
          </a:p>
          <a:p>
            <a:endParaRPr lang="fa-IR" dirty="0"/>
          </a:p>
        </p:txBody>
      </p:sp>
    </p:spTree>
  </p:cSld>
  <p:clrMapOvr>
    <a:masterClrMapping/>
  </p:clrMapOvr>
  <p:transition advTm="10992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مشخصات عنوان مناسب</a:t>
            </a:r>
            <a:endParaRPr lang="en-US" dirty="0"/>
          </a:p>
        </p:txBody>
      </p:sp>
      <p:sp>
        <p:nvSpPr>
          <p:cNvPr id="3" name="Content Placeholder 2"/>
          <p:cNvSpPr>
            <a:spLocks noGrp="1"/>
          </p:cNvSpPr>
          <p:nvPr>
            <p:ph idx="1"/>
          </p:nvPr>
        </p:nvSpPr>
        <p:spPr/>
        <p:txBody>
          <a:bodyPr/>
          <a:lstStyle/>
          <a:p>
            <a:r>
              <a:rPr lang="fa-IR" dirty="0"/>
              <a:t>جامع بودن</a:t>
            </a:r>
          </a:p>
          <a:p>
            <a:r>
              <a:rPr lang="fa-IR" dirty="0"/>
              <a:t>کوتاه و مختصر بودن</a:t>
            </a:r>
          </a:p>
          <a:p>
            <a:r>
              <a:rPr lang="fa-IR" dirty="0"/>
              <a:t>خبری بودن</a:t>
            </a:r>
          </a:p>
          <a:p>
            <a:r>
              <a:rPr lang="fa-IR" dirty="0"/>
              <a:t>در صورت نیاز داشتن زمان و مکان</a:t>
            </a:r>
          </a:p>
          <a:p>
            <a:r>
              <a:rPr lang="fa-IR" dirty="0"/>
              <a:t>جذاب بودن</a:t>
            </a:r>
          </a:p>
          <a:p>
            <a:r>
              <a:rPr lang="fa-IR" dirty="0"/>
              <a:t>رعایت جنبه های اخلاقی</a:t>
            </a:r>
          </a:p>
          <a:p>
            <a:r>
              <a:rPr lang="fa-IR" dirty="0"/>
              <a:t>خنثی بودن</a:t>
            </a:r>
            <a:endParaRPr lang="en-US" dirty="0"/>
          </a:p>
        </p:txBody>
      </p:sp>
    </p:spTree>
  </p:cSld>
  <p:clrMapOvr>
    <a:masterClrMapping/>
  </p:clrMapOvr>
  <p:transition advTm="10992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چگونه عنوان تحقیق نوشته شود؟</a:t>
            </a:r>
            <a:endParaRPr lang="en-US" dirty="0"/>
          </a:p>
        </p:txBody>
      </p:sp>
      <p:sp>
        <p:nvSpPr>
          <p:cNvPr id="3" name="Content Placeholder 2"/>
          <p:cNvSpPr>
            <a:spLocks noGrp="1"/>
          </p:cNvSpPr>
          <p:nvPr>
            <p:ph idx="1"/>
          </p:nvPr>
        </p:nvSpPr>
        <p:spPr>
          <a:xfrm>
            <a:off x="1524000" y="1785927"/>
            <a:ext cx="9144000" cy="4625975"/>
          </a:xfrm>
        </p:spPr>
        <p:txBody>
          <a:bodyPr/>
          <a:lstStyle/>
          <a:p>
            <a:r>
              <a:rPr lang="fa-IR" dirty="0"/>
              <a:t>ابتدا به کاملترین شکل ممکن عنوان خود را بنویسید و بعد سعی نمایید به ترتیب تک تک کلمات عنوان نوشته شده را بپوشانید؛ در صورتی که پوشاندن یک کلمه از عنوان معنا و مفهوم آن را ناقص ننمود بدانید که آن کلمه زائد است و لذا بیان آن ضرورتی ندارد. فقط کلماتی را نگاه دارید که حذف آنها معنای عبارت را از بین می برد.</a:t>
            </a:r>
          </a:p>
          <a:p>
            <a:r>
              <a:rPr lang="fa-IR" dirty="0"/>
              <a:t>بهتر است عنوان با کلماتی مانند ”بررسی“، ”ارزیابی“، ”سنجش“ و </a:t>
            </a:r>
            <a:r>
              <a:rPr lang="fa-IR"/>
              <a:t>یا کلمات </a:t>
            </a:r>
            <a:r>
              <a:rPr lang="fa-IR" dirty="0"/>
              <a:t>مشابه شروع شود</a:t>
            </a:r>
          </a:p>
          <a:p>
            <a:r>
              <a:rPr lang="fa-IR" dirty="0"/>
              <a:t>بیان زمان و مکان تحقیق در عنوان فقط در صورتی ضرورت دارد که پاسخ به سوال تحقیق در زمانها و مکانهای مختلف تغییر یابد.</a:t>
            </a:r>
            <a:endParaRPr lang="en-US" dirty="0"/>
          </a:p>
        </p:txBody>
      </p:sp>
    </p:spTree>
  </p:cSld>
  <p:clrMapOvr>
    <a:masterClrMapping/>
  </p:clrMapOvr>
  <p:transition advTm="10992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5448"/>
            <a:ext cx="9144000" cy="1252728"/>
          </a:xfrm>
        </p:spPr>
        <p:txBody>
          <a:bodyPr>
            <a:normAutofit/>
          </a:bodyPr>
          <a:lstStyle/>
          <a:p>
            <a:r>
              <a:rPr lang="fa-IR" dirty="0"/>
              <a:t>به نظر شما عناوین زیر دارای چه ایرادتی هستند؟</a:t>
            </a:r>
            <a:endParaRPr lang="en-US" dirty="0"/>
          </a:p>
        </p:txBody>
      </p:sp>
      <p:sp>
        <p:nvSpPr>
          <p:cNvPr id="3" name="Content Placeholder 2"/>
          <p:cNvSpPr>
            <a:spLocks noGrp="1"/>
          </p:cNvSpPr>
          <p:nvPr>
            <p:ph idx="1"/>
          </p:nvPr>
        </p:nvSpPr>
        <p:spPr>
          <a:xfrm>
            <a:off x="1738282" y="1774826"/>
            <a:ext cx="8715436" cy="4625975"/>
          </a:xfrm>
        </p:spPr>
        <p:txBody>
          <a:bodyPr/>
          <a:lstStyle/>
          <a:p>
            <a:r>
              <a:rPr lang="fa-IR" dirty="0"/>
              <a:t>رعایت اخلاق در آموزش: </a:t>
            </a:r>
            <a:r>
              <a:rPr lang="fa-IR" i="1" dirty="0">
                <a:solidFill>
                  <a:srgbClr val="FF0000"/>
                </a:solidFill>
                <a:effectLst>
                  <a:outerShdw blurRad="38100" dist="38100" dir="2700000" algn="tl">
                    <a:srgbClr val="000000">
                      <a:alpha val="43137"/>
                    </a:srgbClr>
                  </a:outerShdw>
                </a:effectLst>
              </a:rPr>
              <a:t>جامع نیست</a:t>
            </a:r>
          </a:p>
          <a:p>
            <a:r>
              <a:rPr lang="fa-IR" dirty="0"/>
              <a:t>بررسی قدرت ارتباط بین مهارتهای یادگیری مدرس در افزایش قدرت بیان و تدریس وی در آموزش به دانشجویان پزشکی: </a:t>
            </a:r>
            <a:r>
              <a:rPr lang="fa-IR" i="1" dirty="0">
                <a:solidFill>
                  <a:srgbClr val="FF0000"/>
                </a:solidFill>
                <a:effectLst>
                  <a:outerShdw blurRad="38100" dist="38100" dir="2700000" algn="tl">
                    <a:srgbClr val="000000">
                      <a:alpha val="43137"/>
                    </a:srgbClr>
                  </a:outerShdw>
                </a:effectLst>
              </a:rPr>
              <a:t>طولانی است، جذابیت ندارد، خنثی نیست، درک آن دشوار است</a:t>
            </a:r>
          </a:p>
          <a:p>
            <a:r>
              <a:rPr lang="fa-IR" dirty="0"/>
              <a:t>بررسی فراوانی کری در نوزادان مادران مصرف کننده مواد مخدر خطرناک: </a:t>
            </a:r>
            <a:r>
              <a:rPr lang="fa-IR" i="1" dirty="0">
                <a:solidFill>
                  <a:srgbClr val="FF0000"/>
                </a:solidFill>
                <a:effectLst>
                  <a:outerShdw blurRad="38100" dist="38100" dir="2700000" algn="tl">
                    <a:srgbClr val="000000">
                      <a:alpha val="43137"/>
                    </a:srgbClr>
                  </a:outerShdw>
                </a:effectLst>
              </a:rPr>
              <a:t>جذابیت کم، کلمات تند و خشن، کلمه ناشنا بسیار زیباتر است</a:t>
            </a:r>
          </a:p>
          <a:p>
            <a:r>
              <a:rPr lang="fa-IR" dirty="0"/>
              <a:t>ارزیابی میزان اثربخشی آموزش روش تحقیق از طریق خودآموزهای صوتی-تصویری برای دانشجویان دوره های کارشناسی ارشد: </a:t>
            </a:r>
            <a:r>
              <a:rPr lang="fa-IR" i="1" dirty="0">
                <a:solidFill>
                  <a:srgbClr val="FF0000"/>
                </a:solidFill>
                <a:effectLst>
                  <a:outerShdw blurRad="38100" dist="38100" dir="2700000" algn="tl">
                    <a:srgbClr val="000000">
                      <a:alpha val="43137"/>
                    </a:srgbClr>
                  </a:outerShdw>
                </a:effectLst>
              </a:rPr>
              <a:t>نسبتاً خوب و مناسب است ولی باز می توان آن را ساده تر نوشت</a:t>
            </a:r>
            <a:endParaRPr lang="en-US" i="1" dirty="0">
              <a:solidFill>
                <a:srgbClr val="FF0000"/>
              </a:solidFill>
              <a:effectLst>
                <a:outerShdw blurRad="38100" dist="38100" dir="2700000" algn="tl">
                  <a:srgbClr val="000000">
                    <a:alpha val="43137"/>
                  </a:srgbClr>
                </a:outerShdw>
              </a:effectLst>
            </a:endParaRPr>
          </a:p>
        </p:txBody>
      </p:sp>
    </p:spTree>
  </p:cSld>
  <p:clrMapOvr>
    <a:masterClrMapping/>
  </p:clrMapOvr>
  <p:transition advTm="10992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چرا به بیان مسئله نیاز داریم</a:t>
            </a:r>
            <a:endParaRPr lang="en-US" dirty="0"/>
          </a:p>
        </p:txBody>
      </p:sp>
      <p:sp>
        <p:nvSpPr>
          <p:cNvPr id="3" name="Content Placeholder 2"/>
          <p:cNvSpPr>
            <a:spLocks noGrp="1"/>
          </p:cNvSpPr>
          <p:nvPr>
            <p:ph idx="1"/>
          </p:nvPr>
        </p:nvSpPr>
        <p:spPr/>
        <p:txBody>
          <a:bodyPr/>
          <a:lstStyle/>
          <a:p>
            <a:r>
              <a:rPr lang="fa-IR" dirty="0"/>
              <a:t>به خود و خواننده تحقیق نشان دهیم که چرا تحقیقمان مهم است؟</a:t>
            </a:r>
          </a:p>
          <a:p>
            <a:r>
              <a:rPr lang="fa-IR" dirty="0"/>
              <a:t>ابعاد تحقیق را روشن کنیم.</a:t>
            </a:r>
          </a:p>
          <a:p>
            <a:r>
              <a:rPr lang="fa-IR" dirty="0"/>
              <a:t>خلاهای علمی موجود در آن زمینه را پر رنگ نمودن و هنرمندان نشان دهیم که نتایج تحقیقمان چگونه در پاسخ به خلاهای موجود میتواند موثر باشد.</a:t>
            </a:r>
          </a:p>
          <a:p>
            <a:r>
              <a:rPr lang="fa-IR" dirty="0"/>
              <a:t>کلمات و واژه های تخصصی و یا خاص در تحقیق خود را بیان نماییم.</a:t>
            </a:r>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آیا بیان مساله همان بررسی متون است؟</a:t>
            </a:r>
            <a:endParaRPr lang="en-US" dirty="0"/>
          </a:p>
        </p:txBody>
      </p:sp>
      <p:sp>
        <p:nvSpPr>
          <p:cNvPr id="3" name="Content Placeholder 2"/>
          <p:cNvSpPr>
            <a:spLocks noGrp="1"/>
          </p:cNvSpPr>
          <p:nvPr>
            <p:ph idx="1"/>
          </p:nvPr>
        </p:nvSpPr>
        <p:spPr/>
        <p:txBody>
          <a:bodyPr/>
          <a:lstStyle/>
          <a:p>
            <a:r>
              <a:rPr lang="fa-IR" dirty="0"/>
              <a:t>بررسی متون و مرور مستندات جزیی از بیان مساله هست ولی تمام آن نیست.</a:t>
            </a:r>
          </a:p>
          <a:p>
            <a:r>
              <a:rPr lang="fa-IR" dirty="0"/>
              <a:t>باید با مرور مستندات و منابع نشان دهیم که در زمینه علمی مورد نظر چه خلاهایی وجود دارد و ما چگونه می خواهیم این خلاها را با تحقیق خود پر نماییم؟</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خصوصیات بیان مساله (1)</a:t>
            </a:r>
            <a:endParaRPr lang="en-US" dirty="0"/>
          </a:p>
        </p:txBody>
      </p:sp>
      <p:sp>
        <p:nvSpPr>
          <p:cNvPr id="3" name="Content Placeholder 2"/>
          <p:cNvSpPr>
            <a:spLocks noGrp="1"/>
          </p:cNvSpPr>
          <p:nvPr>
            <p:ph idx="1"/>
          </p:nvPr>
        </p:nvSpPr>
        <p:spPr/>
        <p:txBody>
          <a:bodyPr/>
          <a:lstStyle/>
          <a:p>
            <a:r>
              <a:rPr lang="fa-IR" dirty="0"/>
              <a:t>کوتاه و مختصر و مفید بودن، گاه بیان می شود که حداکثر 700 کلمه باشد؛ اگرچه واقعا نوشتن بیان مساله در این اندازه برای بسیاری از موضوعات تقریباً غیر ممکن است.</a:t>
            </a:r>
          </a:p>
          <a:p>
            <a:r>
              <a:rPr lang="fa-IR" dirty="0"/>
              <a:t>همبستگی و انسجام مطالب در بیان مساله بسیار مهم است. پراکنده گویی و عدم وجود ارتباط منطقی بین قسمتهای مختلف بیان مساله امری بسیار رایج است. زمانی می توان بیان نمود که انسجام کافی وجود دارد که حذف و یا جابجایی حتی یک پاراگراف باعث دشوار شدن درک مطالب شود.</a:t>
            </a:r>
          </a:p>
          <a:p>
            <a:endParaRPr lang="fa-IR"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خصوصیات بیان مساله (2)</a:t>
            </a:r>
            <a:endParaRPr lang="en-US" dirty="0"/>
          </a:p>
        </p:txBody>
      </p:sp>
      <p:sp>
        <p:nvSpPr>
          <p:cNvPr id="3" name="Content Placeholder 2"/>
          <p:cNvSpPr>
            <a:spLocks noGrp="1"/>
          </p:cNvSpPr>
          <p:nvPr>
            <p:ph idx="1"/>
          </p:nvPr>
        </p:nvSpPr>
        <p:spPr/>
        <p:txBody>
          <a:bodyPr/>
          <a:lstStyle/>
          <a:p>
            <a:r>
              <a:rPr lang="fa-IR" dirty="0"/>
              <a:t>بیان مساله خوب از یک کل شروع شده و به تدریج به جزئیات می پردازد. شروع از یک کل باعث جذابیت بیشتر متن شده و باعث جلب بهتر توجه می باشد.</a:t>
            </a:r>
          </a:p>
          <a:p>
            <a:r>
              <a:rPr lang="fa-IR" dirty="0"/>
              <a:t>استفاده از منابع و مستندات باید در راستای تبیین بهتر و دقیقتر موضوع و برای نشان دادن اهمیت کار باشد و نشان دهد که موضوع مورد پژوهش چه خلا علمی را پر خواهد نمود. استفاده زیاد از منابع توصیه نمی شود. همچنین انشای روان بیان مساله نباید تحت تاثیر منابع قرار گرفته و به نظر برسد که متن دارای گسستهای معنایی و انشایی است.</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خصوصیات بیان مساله (3)</a:t>
            </a:r>
            <a:endParaRPr lang="en-US" dirty="0"/>
          </a:p>
        </p:txBody>
      </p:sp>
      <p:sp>
        <p:nvSpPr>
          <p:cNvPr id="3" name="Content Placeholder 2"/>
          <p:cNvSpPr>
            <a:spLocks noGrp="1"/>
          </p:cNvSpPr>
          <p:nvPr>
            <p:ph idx="1"/>
          </p:nvPr>
        </p:nvSpPr>
        <p:spPr/>
        <p:txBody>
          <a:bodyPr/>
          <a:lstStyle/>
          <a:p>
            <a:r>
              <a:rPr lang="fa-IR" dirty="0"/>
              <a:t>حتماً باید کلمات و مصادیق جدیدی که در منشور تحقیق زیاد مورد استفاده قرار می گیرد و یا کلماتی که اختصاصاً شما برای تحقیق خود ساخته اید را در بیان مساله وارد نمایید.</a:t>
            </a:r>
          </a:p>
          <a:p>
            <a:r>
              <a:rPr lang="fa-IR" dirty="0"/>
              <a:t>پاراگراف آخر بیان مساله باید روشن و دقیق هدف عالی و نهایی تحقیق را بیان نماید. البته ممکن است این پاراگراف شباهت زیادی با هدف کلی تحقیق بیابد که ایرادی ندارد ولی شما در این پاراگراف فضای بیشتری دارید تا هدف را در قالب عبارات و جملات مبسوط تری بیان نمایید.</a:t>
            </a:r>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شما می توانید در بیان مساله</a:t>
            </a:r>
            <a:endParaRPr lang="en-US" dirty="0"/>
          </a:p>
        </p:txBody>
      </p:sp>
      <p:sp>
        <p:nvSpPr>
          <p:cNvPr id="3" name="Content Placeholder 2"/>
          <p:cNvSpPr>
            <a:spLocks noGrp="1"/>
          </p:cNvSpPr>
          <p:nvPr>
            <p:ph idx="1"/>
          </p:nvPr>
        </p:nvSpPr>
        <p:spPr/>
        <p:txBody>
          <a:bodyPr/>
          <a:lstStyle/>
          <a:p>
            <a:r>
              <a:rPr lang="fa-IR" dirty="0"/>
              <a:t>از اشکال استفاده نمایید تا موضوع را بهتر شرح دهید</a:t>
            </a:r>
          </a:p>
          <a:p>
            <a:r>
              <a:rPr lang="fa-IR" dirty="0"/>
              <a:t>آوردن نمودارهای مختلف به خصوص در جهت باز نمودن ابعاد تحقیق و تبیین دقیق موضوع مانند </a:t>
            </a:r>
            <a:r>
              <a:rPr lang="en-US" dirty="0"/>
              <a:t>conceptual framework</a:t>
            </a:r>
            <a:r>
              <a:rPr lang="fa-IR" dirty="0"/>
              <a:t> توصیه می شود</a:t>
            </a:r>
          </a:p>
          <a:p>
            <a:r>
              <a:rPr lang="fa-IR" dirty="0"/>
              <a:t>حتی می توانید از جداول استفاده نمایید</a:t>
            </a:r>
          </a:p>
          <a:p>
            <a:r>
              <a:rPr lang="fa-IR" dirty="0"/>
              <a:t>منابع زیاد و متعدد به صورت عمومی توصیه نمی شود. به صورت عرف 20 تا 30 منبع کافی است</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B7A-1922-4801-9411-19C592FB23BF}"/>
              </a:ext>
            </a:extLst>
          </p:cNvPr>
          <p:cNvSpPr>
            <a:spLocks noGrp="1"/>
          </p:cNvSpPr>
          <p:nvPr>
            <p:ph type="title"/>
          </p:nvPr>
        </p:nvSpPr>
        <p:spPr/>
        <p:txBody>
          <a:bodyPr/>
          <a:lstStyle/>
          <a:p>
            <a:r>
              <a:rPr lang="fa-IR" dirty="0"/>
              <a:t>تفکر خلاق</a:t>
            </a:r>
            <a:endParaRPr lang="en-US" dirty="0"/>
          </a:p>
        </p:txBody>
      </p:sp>
      <p:pic>
        <p:nvPicPr>
          <p:cNvPr id="4" name="Picture 2" descr="C:\Documents and Settings\Alireza\My Documents\interesting ppts2\4GAvbgnQdxpj.jpg">
            <a:extLst>
              <a:ext uri="{FF2B5EF4-FFF2-40B4-BE49-F238E27FC236}">
                <a16:creationId xmlns:a16="http://schemas.microsoft.com/office/drawing/2014/main" id="{540CEAB8-61DA-4676-92A5-61E646C73AE0}"/>
              </a:ext>
            </a:extLst>
          </p:cNvPr>
          <p:cNvPicPr>
            <a:picLocks noGrp="1" noChangeAspect="1" noChangeArrowheads="1"/>
          </p:cNvPicPr>
          <p:nvPr>
            <p:ph idx="1"/>
          </p:nvPr>
        </p:nvPicPr>
        <p:blipFill>
          <a:blip r:embed="rId2"/>
          <a:srcRect/>
          <a:stretch>
            <a:fillRect/>
          </a:stretch>
        </p:blipFill>
        <p:spPr bwMode="auto">
          <a:xfrm>
            <a:off x="2305707" y="1422920"/>
            <a:ext cx="7580586" cy="4946332"/>
          </a:xfrm>
          <a:prstGeom prst="rect">
            <a:avLst/>
          </a:prstGeom>
          <a:noFill/>
          <a:ln w="9525">
            <a:noFill/>
            <a:miter lim="800000"/>
            <a:headEnd/>
            <a:tailEnd/>
          </a:ln>
        </p:spPr>
      </p:pic>
    </p:spTree>
    <p:extLst>
      <p:ext uri="{BB962C8B-B14F-4D97-AF65-F5344CB8AC3E}">
        <p14:creationId xmlns:p14="http://schemas.microsoft.com/office/powerpoint/2010/main" val="607427321"/>
      </p:ext>
    </p:extLst>
  </p:cSld>
  <p:clrMapOvr>
    <a:masterClrMapping/>
  </p:clrMapOvr>
  <p:transition advTm="10992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در بیان مساله نباید</a:t>
            </a:r>
            <a:endParaRPr lang="en-US" dirty="0"/>
          </a:p>
        </p:txBody>
      </p:sp>
      <p:sp>
        <p:nvSpPr>
          <p:cNvPr id="3" name="Content Placeholder 2"/>
          <p:cNvSpPr>
            <a:spLocks noGrp="1"/>
          </p:cNvSpPr>
          <p:nvPr>
            <p:ph idx="1"/>
          </p:nvPr>
        </p:nvSpPr>
        <p:spPr/>
        <p:txBody>
          <a:bodyPr/>
          <a:lstStyle/>
          <a:p>
            <a:r>
              <a:rPr lang="fa-IR" dirty="0"/>
              <a:t>فرافکنی زیاد داشته باشید و ادعاهای بزرگ بنمایید</a:t>
            </a:r>
          </a:p>
          <a:p>
            <a:r>
              <a:rPr lang="fa-IR" dirty="0"/>
              <a:t>به شکل تمسخرآمیزی نتایج تحقیقات دیگران را زیر سوال ببرید</a:t>
            </a:r>
          </a:p>
          <a:p>
            <a:r>
              <a:rPr lang="fa-IR" dirty="0"/>
              <a:t>سالادی از جملات و عبارات علمی را ردیف نمایید</a:t>
            </a:r>
          </a:p>
          <a:p>
            <a:r>
              <a:rPr lang="fa-IR" dirty="0"/>
              <a:t>از نتایج و نوشته های دیگران کپی برداری نمایید</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advTm="109920"/>
    </mc:Choice>
    <mc:Fallback xmlns="">
      <p:transition spd="slow" advTm="10992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از کجا شروع کنیم؟</a:t>
            </a:r>
            <a:endParaRPr lang="en-US" dirty="0"/>
          </a:p>
        </p:txBody>
      </p:sp>
      <p:sp>
        <p:nvSpPr>
          <p:cNvPr id="3" name="Content Placeholder 2"/>
          <p:cNvSpPr>
            <a:spLocks noGrp="1"/>
          </p:cNvSpPr>
          <p:nvPr>
            <p:ph idx="1"/>
          </p:nvPr>
        </p:nvSpPr>
        <p:spPr/>
        <p:txBody>
          <a:bodyPr/>
          <a:lstStyle/>
          <a:p>
            <a:r>
              <a:rPr lang="fa-IR" dirty="0"/>
              <a:t>بعد از خواندن دقیق مقالات و گزارشات مرتبط و یافتن دید جامع به موضوع باید برای نوشتن دست به قلم شد.</a:t>
            </a:r>
          </a:p>
          <a:p>
            <a:r>
              <a:rPr lang="fa-IR" dirty="0"/>
              <a:t>در ابتدا حتما فهرست وار آنچه که لازم می دانید را بیان نمایید. یعنی مشخص کنید که پیام پاراگرافهای مختلف بیان مساله چه خواهد بود و بعد شروع به نوشتن بنمایید</a:t>
            </a:r>
            <a:r>
              <a:rPr lang="en-US" dirty="0"/>
              <a:t>.</a:t>
            </a:r>
            <a:endParaRPr lang="fa-IR" dirty="0"/>
          </a:p>
          <a:p>
            <a:r>
              <a:rPr lang="fa-IR" dirty="0"/>
              <a:t>سعی کنید بر اساس دانش خود، ابتدا انشای بیان مساله را تکمیل کنید و سپس جملات و عبارات خود را به منابع متصل نمایید.</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5000" advTm="109920"/>
    </mc:Choice>
    <mc:Fallback xmlns="">
      <p:transition spd="slow" advTm="10992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242F-E8F0-CDF3-C439-C920C5701AF1}"/>
              </a:ext>
            </a:extLst>
          </p:cNvPr>
          <p:cNvSpPr>
            <a:spLocks noGrp="1"/>
          </p:cNvSpPr>
          <p:nvPr>
            <p:ph type="title"/>
          </p:nvPr>
        </p:nvSpPr>
        <p:spPr/>
        <p:txBody>
          <a:bodyPr/>
          <a:lstStyle/>
          <a:p>
            <a:r>
              <a:rPr lang="fa-IR" dirty="0"/>
              <a:t>اهداف</a:t>
            </a:r>
            <a:endParaRPr lang="en-US" dirty="0"/>
          </a:p>
        </p:txBody>
      </p:sp>
      <p:sp>
        <p:nvSpPr>
          <p:cNvPr id="3" name="Content Placeholder 2">
            <a:extLst>
              <a:ext uri="{FF2B5EF4-FFF2-40B4-BE49-F238E27FC236}">
                <a16:creationId xmlns:a16="http://schemas.microsoft.com/office/drawing/2014/main" id="{0C4AF884-FE0F-D88E-7E3D-1BF906AA4D03}"/>
              </a:ext>
            </a:extLst>
          </p:cNvPr>
          <p:cNvSpPr>
            <a:spLocks noGrp="1"/>
          </p:cNvSpPr>
          <p:nvPr>
            <p:ph idx="1"/>
          </p:nvPr>
        </p:nvSpPr>
        <p:spPr/>
        <p:txBody>
          <a:bodyPr/>
          <a:lstStyle/>
          <a:p>
            <a:r>
              <a:rPr lang="fa-IR" dirty="0">
                <a:solidFill>
                  <a:srgbClr val="FF0000"/>
                </a:solidFill>
                <a:effectLst>
                  <a:outerShdw blurRad="38100" dist="38100" dir="2700000" algn="tl">
                    <a:srgbClr val="000000">
                      <a:alpha val="43137"/>
                    </a:srgbClr>
                  </a:outerShdw>
                </a:effectLst>
              </a:rPr>
              <a:t>هدف کلی</a:t>
            </a:r>
            <a:r>
              <a:rPr lang="fa-IR" dirty="0"/>
              <a:t>: نقطه نهایی و غایت مطالعه چه خواهدبود؟</a:t>
            </a:r>
          </a:p>
          <a:p>
            <a:r>
              <a:rPr lang="fa-IR" dirty="0">
                <a:solidFill>
                  <a:srgbClr val="FF0000"/>
                </a:solidFill>
                <a:effectLst>
                  <a:outerShdw blurRad="38100" dist="38100" dir="2700000" algn="tl">
                    <a:srgbClr val="000000">
                      <a:alpha val="43137"/>
                    </a:srgbClr>
                  </a:outerShdw>
                </a:effectLst>
              </a:rPr>
              <a:t>اهداف جزئی (</a:t>
            </a:r>
            <a:r>
              <a:rPr lang="en-US" dirty="0">
                <a:solidFill>
                  <a:srgbClr val="FF0000"/>
                </a:solidFill>
                <a:effectLst>
                  <a:outerShdw blurRad="38100" dist="38100" dir="2700000" algn="tl">
                    <a:srgbClr val="000000">
                      <a:alpha val="43137"/>
                    </a:srgbClr>
                  </a:outerShdw>
                </a:effectLst>
              </a:rPr>
              <a:t>specific objective</a:t>
            </a:r>
            <a:r>
              <a:rPr lang="fa-IR" dirty="0">
                <a:solidFill>
                  <a:srgbClr val="FF0000"/>
                </a:solidFill>
                <a:effectLst>
                  <a:outerShdw blurRad="38100" dist="38100" dir="2700000" algn="tl">
                    <a:srgbClr val="000000">
                      <a:alpha val="43137"/>
                    </a:srgbClr>
                  </a:outerShdw>
                </a:effectLst>
              </a:rPr>
              <a:t>)</a:t>
            </a:r>
            <a:r>
              <a:rPr lang="fa-IR" dirty="0"/>
              <a:t>:</a:t>
            </a:r>
            <a:r>
              <a:rPr lang="fa-IR" dirty="0">
                <a:solidFill>
                  <a:srgbClr val="FF0000"/>
                </a:solidFill>
                <a:effectLst>
                  <a:outerShdw blurRad="38100" dist="38100" dir="2700000" algn="tl">
                    <a:srgbClr val="000000">
                      <a:alpha val="43137"/>
                    </a:srgbClr>
                  </a:outerShdw>
                </a:effectLst>
              </a:rPr>
              <a:t> </a:t>
            </a:r>
            <a:r>
              <a:rPr lang="fa-IR" dirty="0"/>
              <a:t>نقاط مهم و بینابینی است که مسیر حرکت به سمت هدف کلی را نشان می‌دهد.</a:t>
            </a:r>
          </a:p>
          <a:p>
            <a:r>
              <a:rPr lang="fa-IR" dirty="0">
                <a:solidFill>
                  <a:srgbClr val="FF0000"/>
                </a:solidFill>
                <a:effectLst>
                  <a:outerShdw blurRad="38100" dist="38100" dir="2700000" algn="tl">
                    <a:srgbClr val="000000">
                      <a:alpha val="43137"/>
                    </a:srgbClr>
                  </a:outerShdw>
                </a:effectLst>
              </a:rPr>
              <a:t>اهداف فرعی</a:t>
            </a:r>
            <a:r>
              <a:rPr lang="fa-IR" dirty="0"/>
              <a:t>: یافته‌های مهمی که احتمالا در طی مسیر به آنها دست پیدا خواهیم کرد ولی طراحی مطالعه برای رسیدن به آنها نخواهدبود</a:t>
            </a:r>
          </a:p>
          <a:p>
            <a:r>
              <a:rPr lang="fa-IR" dirty="0">
                <a:solidFill>
                  <a:srgbClr val="FF0000"/>
                </a:solidFill>
                <a:effectLst>
                  <a:outerShdw blurRad="38100" dist="38100" dir="2700000" algn="tl">
                    <a:srgbClr val="000000">
                      <a:alpha val="43137"/>
                    </a:srgbClr>
                  </a:outerShdw>
                </a:effectLst>
              </a:rPr>
              <a:t>اهداف کاربردی</a:t>
            </a:r>
            <a:r>
              <a:rPr lang="fa-IR" dirty="0"/>
              <a:t>: ضروری نیستند و فقط نشان می‌دهد که کاربرد یافته‌ها در عمل چه خواهدبود</a:t>
            </a:r>
            <a:endParaRPr lang="en-US" dirty="0"/>
          </a:p>
        </p:txBody>
      </p:sp>
    </p:spTree>
    <p:extLst>
      <p:ext uri="{BB962C8B-B14F-4D97-AF65-F5344CB8AC3E}">
        <p14:creationId xmlns:p14="http://schemas.microsoft.com/office/powerpoint/2010/main" val="3367721878"/>
      </p:ext>
    </p:extLst>
  </p:cSld>
  <p:clrMapOvr>
    <a:masterClrMapping/>
  </p:clrMapOvr>
  <p:transition advTm="10992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DE19-88F9-28DA-23DC-26B06E6DE954}"/>
              </a:ext>
            </a:extLst>
          </p:cNvPr>
          <p:cNvSpPr>
            <a:spLocks noGrp="1"/>
          </p:cNvSpPr>
          <p:nvPr>
            <p:ph type="title"/>
          </p:nvPr>
        </p:nvSpPr>
        <p:spPr/>
        <p:txBody>
          <a:bodyPr/>
          <a:lstStyle/>
          <a:p>
            <a:r>
              <a:rPr lang="fa-IR" dirty="0"/>
              <a:t>هدف کلی</a:t>
            </a:r>
            <a:endParaRPr lang="en-US" dirty="0"/>
          </a:p>
        </p:txBody>
      </p:sp>
      <p:sp>
        <p:nvSpPr>
          <p:cNvPr id="3" name="Content Placeholder 2">
            <a:extLst>
              <a:ext uri="{FF2B5EF4-FFF2-40B4-BE49-F238E27FC236}">
                <a16:creationId xmlns:a16="http://schemas.microsoft.com/office/drawing/2014/main" id="{2238E761-51A6-D097-C480-D3ACB880A256}"/>
              </a:ext>
            </a:extLst>
          </p:cNvPr>
          <p:cNvSpPr>
            <a:spLocks noGrp="1"/>
          </p:cNvSpPr>
          <p:nvPr>
            <p:ph idx="1"/>
          </p:nvPr>
        </p:nvSpPr>
        <p:spPr/>
        <p:txBody>
          <a:bodyPr/>
          <a:lstStyle/>
          <a:p>
            <a:r>
              <a:rPr lang="fa-IR" dirty="0"/>
              <a:t>شباهت زیادی به عنوان دارد ولی جزئیات بیشتری را ارایه می‌کند</a:t>
            </a:r>
          </a:p>
          <a:p>
            <a:endParaRPr lang="fa-IR" dirty="0"/>
          </a:p>
          <a:p>
            <a:pPr marL="0" indent="0">
              <a:buNone/>
            </a:pPr>
            <a:r>
              <a:rPr lang="fa-IR" dirty="0">
                <a:solidFill>
                  <a:srgbClr val="FF0000"/>
                </a:solidFill>
              </a:rPr>
              <a:t>عنوان</a:t>
            </a:r>
            <a:r>
              <a:rPr lang="fa-IR" dirty="0"/>
              <a:t>: بررسی رابطه بین ابتلا به اچ‌آی‌وی و شدت بیماری کووید19 در افراد بزرگسال</a:t>
            </a:r>
          </a:p>
          <a:p>
            <a:pPr marL="0" indent="0">
              <a:buNone/>
            </a:pPr>
            <a:r>
              <a:rPr lang="fa-IR" dirty="0">
                <a:solidFill>
                  <a:srgbClr val="FF0000"/>
                </a:solidFill>
              </a:rPr>
              <a:t>هدف کلی1</a:t>
            </a:r>
            <a:r>
              <a:rPr lang="fa-IR" dirty="0"/>
              <a:t>: مقایسه بین شدت ابتلا به بیماری کووید19 در افراد بالای 18 سال مبتلا به اچ‌آی‌وی با افراد سالم</a:t>
            </a:r>
          </a:p>
          <a:p>
            <a:pPr marL="0" indent="0">
              <a:buNone/>
            </a:pPr>
            <a:r>
              <a:rPr lang="fa-IR" dirty="0">
                <a:solidFill>
                  <a:srgbClr val="FF0000"/>
                </a:solidFill>
              </a:rPr>
              <a:t>هدف کلی2</a:t>
            </a:r>
            <a:r>
              <a:rPr lang="fa-IR" dirty="0"/>
              <a:t>: مقایسه بین شدت تکثیر ویروس در بافت‌های مختلف بدن افراد در افراد بالای 18 سال مبتلا به اچ‌آی‌وی با افراد سالم</a:t>
            </a:r>
          </a:p>
          <a:p>
            <a:pPr marL="0" indent="0">
              <a:buNone/>
            </a:pPr>
            <a:r>
              <a:rPr lang="fa-IR" dirty="0">
                <a:solidFill>
                  <a:srgbClr val="FF0000"/>
                </a:solidFill>
              </a:rPr>
              <a:t>هدف کلی 3</a:t>
            </a:r>
            <a:r>
              <a:rPr lang="fa-IR" dirty="0"/>
              <a:t>: مقایسه سطح آنتی‌بادی تولید شده و سلول‌های ایمنی حساس شده بر علیه ویروس کووید19 در افراد بالای 18 سال مبتلا به اچ‌آی‌وی با افراد سالم</a:t>
            </a:r>
            <a:endParaRPr lang="en-US" dirty="0"/>
          </a:p>
        </p:txBody>
      </p:sp>
    </p:spTree>
    <p:extLst>
      <p:ext uri="{BB962C8B-B14F-4D97-AF65-F5344CB8AC3E}">
        <p14:creationId xmlns:p14="http://schemas.microsoft.com/office/powerpoint/2010/main" val="1814444930"/>
      </p:ext>
    </p:extLst>
  </p:cSld>
  <p:clrMapOvr>
    <a:masterClrMapping/>
  </p:clrMapOvr>
  <p:transition advTm="10992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42C5-5FFF-95C2-5DF4-84688824E059}"/>
              </a:ext>
            </a:extLst>
          </p:cNvPr>
          <p:cNvSpPr>
            <a:spLocks noGrp="1"/>
          </p:cNvSpPr>
          <p:nvPr>
            <p:ph type="title"/>
          </p:nvPr>
        </p:nvSpPr>
        <p:spPr/>
        <p:txBody>
          <a:bodyPr/>
          <a:lstStyle/>
          <a:p>
            <a:r>
              <a:rPr lang="fa-IR" dirty="0"/>
              <a:t>اهداف جزئی</a:t>
            </a:r>
            <a:endParaRPr lang="en-US" dirty="0"/>
          </a:p>
        </p:txBody>
      </p:sp>
      <p:sp>
        <p:nvSpPr>
          <p:cNvPr id="3" name="Content Placeholder 2">
            <a:extLst>
              <a:ext uri="{FF2B5EF4-FFF2-40B4-BE49-F238E27FC236}">
                <a16:creationId xmlns:a16="http://schemas.microsoft.com/office/drawing/2014/main" id="{7C50A861-C509-A885-6A6C-E825F9E10CB4}"/>
              </a:ext>
            </a:extLst>
          </p:cNvPr>
          <p:cNvSpPr>
            <a:spLocks noGrp="1"/>
          </p:cNvSpPr>
          <p:nvPr>
            <p:ph idx="1"/>
          </p:nvPr>
        </p:nvSpPr>
        <p:spPr/>
        <p:txBody>
          <a:bodyPr>
            <a:normAutofit lnSpcReduction="10000"/>
          </a:bodyPr>
          <a:lstStyle/>
          <a:p>
            <a:r>
              <a:rPr lang="fa-IR" dirty="0"/>
              <a:t>گاهی با عناوین دیگر مانند اهداف بینابینی، اهداف خاص، اهداف ویژه و ... بیان می‌شوند</a:t>
            </a:r>
          </a:p>
          <a:p>
            <a:r>
              <a:rPr lang="fa-IR" dirty="0"/>
              <a:t>تمامی تحقیقات ممکن است اهداف جزئی نداشته‌باشند</a:t>
            </a:r>
          </a:p>
          <a:p>
            <a:endParaRPr lang="fa-IR" dirty="0"/>
          </a:p>
          <a:p>
            <a:pPr marL="514350" indent="-514350">
              <a:buFont typeface="+mj-lt"/>
              <a:buAutoNum type="arabicPeriod"/>
            </a:pPr>
            <a:r>
              <a:rPr lang="fa-IR" dirty="0"/>
              <a:t>تعیین درصد بیماران مبتلا به کووید19 که در بیمارستان بستری می‌شوند در گروه مبتلا به اچ‌آی‌وی و سالم</a:t>
            </a:r>
          </a:p>
          <a:p>
            <a:pPr marL="514350" indent="-514350">
              <a:buFont typeface="+mj-lt"/>
              <a:buAutoNum type="arabicPeriod"/>
            </a:pPr>
            <a:r>
              <a:rPr lang="fa-IR" dirty="0"/>
              <a:t>تعیین درصد بیماران مبتلا به کووید19 که در بخش‌های مراقبت‌های ویژه بستری می‌شوند در گروه مبتلا به اچ‌آی‌وی و سالم</a:t>
            </a:r>
          </a:p>
          <a:p>
            <a:pPr marL="514350" indent="-514350">
              <a:buFont typeface="+mj-lt"/>
              <a:buAutoNum type="arabicPeriod"/>
            </a:pPr>
            <a:r>
              <a:rPr lang="fa-IR" dirty="0"/>
              <a:t>تعیین درصد فوت در بیماران مبتلا به کووید19 در گروه مبتلا به اچ‌آی‌وی و سالم</a:t>
            </a:r>
          </a:p>
          <a:p>
            <a:pPr marL="514350" indent="-514350">
              <a:buFont typeface="+mj-lt"/>
              <a:buAutoNum type="arabicPeriod"/>
            </a:pPr>
            <a:r>
              <a:rPr lang="fa-IR" dirty="0"/>
              <a:t>مقایسه شاخص‌های فوق در گروه مبتلا و سالم</a:t>
            </a:r>
          </a:p>
          <a:p>
            <a:endParaRPr lang="fa-IR" dirty="0"/>
          </a:p>
        </p:txBody>
      </p:sp>
    </p:spTree>
    <p:extLst>
      <p:ext uri="{BB962C8B-B14F-4D97-AF65-F5344CB8AC3E}">
        <p14:creationId xmlns:p14="http://schemas.microsoft.com/office/powerpoint/2010/main" val="1133183932"/>
      </p:ext>
    </p:extLst>
  </p:cSld>
  <p:clrMapOvr>
    <a:masterClrMapping/>
  </p:clrMapOvr>
  <p:transition advTm="10992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0168-5F97-36B7-5AF0-507DE594B1D4}"/>
              </a:ext>
            </a:extLst>
          </p:cNvPr>
          <p:cNvSpPr>
            <a:spLocks noGrp="1"/>
          </p:cNvSpPr>
          <p:nvPr>
            <p:ph type="title"/>
          </p:nvPr>
        </p:nvSpPr>
        <p:spPr/>
        <p:txBody>
          <a:bodyPr/>
          <a:lstStyle/>
          <a:p>
            <a:r>
              <a:rPr lang="fa-IR" dirty="0"/>
              <a:t>اهداف فرعی</a:t>
            </a:r>
            <a:endParaRPr lang="en-US" dirty="0"/>
          </a:p>
        </p:txBody>
      </p:sp>
      <p:sp>
        <p:nvSpPr>
          <p:cNvPr id="3" name="Content Placeholder 2">
            <a:extLst>
              <a:ext uri="{FF2B5EF4-FFF2-40B4-BE49-F238E27FC236}">
                <a16:creationId xmlns:a16="http://schemas.microsoft.com/office/drawing/2014/main" id="{C6F4F07B-9537-9419-0892-C1186029CC3E}"/>
              </a:ext>
            </a:extLst>
          </p:cNvPr>
          <p:cNvSpPr>
            <a:spLocks noGrp="1"/>
          </p:cNvSpPr>
          <p:nvPr>
            <p:ph idx="1"/>
          </p:nvPr>
        </p:nvSpPr>
        <p:spPr/>
        <p:txBody>
          <a:bodyPr/>
          <a:lstStyle/>
          <a:p>
            <a:r>
              <a:rPr lang="fa-IR" dirty="0"/>
              <a:t>برای پاسخ بسیار دقیق به آنها حجم نمونه و رعایت همه نکات متدلوژیک مقدور نیست ولی برای ساختن فرضیات جدید می‌توان از آنها کمک گرفت</a:t>
            </a:r>
          </a:p>
          <a:p>
            <a:endParaRPr lang="fa-IR" dirty="0"/>
          </a:p>
          <a:p>
            <a:pPr marL="0" indent="0" algn="ctr">
              <a:buNone/>
            </a:pPr>
            <a:r>
              <a:rPr lang="fa-IR" dirty="0"/>
              <a:t>مقایسه طول مدت بستری، داروهایی که دریافت می‌کنند و عوارض بیماری شاید در گروه مبتلا به اچ‌آی‌وی و سالم مهم باشد ولی به اندازه کافی با رعایت همه شرایط دقیق متدلوژیک برای مقایسه آنها شرایط فراهم نباشد. این موارد ذیل اهداف فرعی می‌آیند.</a:t>
            </a:r>
            <a:endParaRPr lang="en-US" dirty="0"/>
          </a:p>
        </p:txBody>
      </p:sp>
    </p:spTree>
    <p:extLst>
      <p:ext uri="{BB962C8B-B14F-4D97-AF65-F5344CB8AC3E}">
        <p14:creationId xmlns:p14="http://schemas.microsoft.com/office/powerpoint/2010/main" val="2052608499"/>
      </p:ext>
    </p:extLst>
  </p:cSld>
  <p:clrMapOvr>
    <a:masterClrMapping/>
  </p:clrMapOvr>
  <p:transition advTm="10992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EF01-AE74-8A03-E180-5DD38B74EADA}"/>
              </a:ext>
            </a:extLst>
          </p:cNvPr>
          <p:cNvSpPr>
            <a:spLocks noGrp="1"/>
          </p:cNvSpPr>
          <p:nvPr>
            <p:ph type="title"/>
          </p:nvPr>
        </p:nvSpPr>
        <p:spPr/>
        <p:txBody>
          <a:bodyPr/>
          <a:lstStyle/>
          <a:p>
            <a:r>
              <a:rPr lang="fa-IR" dirty="0"/>
              <a:t>اهداف کاربردی</a:t>
            </a:r>
            <a:endParaRPr lang="en-US" dirty="0"/>
          </a:p>
        </p:txBody>
      </p:sp>
      <p:sp>
        <p:nvSpPr>
          <p:cNvPr id="3" name="Content Placeholder 2">
            <a:extLst>
              <a:ext uri="{FF2B5EF4-FFF2-40B4-BE49-F238E27FC236}">
                <a16:creationId xmlns:a16="http://schemas.microsoft.com/office/drawing/2014/main" id="{9B701841-D140-6D9B-A482-0A40579B3B03}"/>
              </a:ext>
            </a:extLst>
          </p:cNvPr>
          <p:cNvSpPr>
            <a:spLocks noGrp="1"/>
          </p:cNvSpPr>
          <p:nvPr>
            <p:ph idx="1"/>
          </p:nvPr>
        </p:nvSpPr>
        <p:spPr/>
        <p:txBody>
          <a:bodyPr/>
          <a:lstStyle/>
          <a:p>
            <a:r>
              <a:rPr lang="fa-IR" dirty="0"/>
              <a:t>به شکل انشا و متنی آورده‌می‌شوند و خیلی لازم نیست استاندارد مشخصی داشته‌باشند.</a:t>
            </a:r>
          </a:p>
          <a:p>
            <a:r>
              <a:rPr lang="fa-IR" dirty="0"/>
              <a:t>در بعضی پروپزالهای چنین قسمتی وجود ندارد و نوشتن آنها الزامی نیست.</a:t>
            </a:r>
          </a:p>
          <a:p>
            <a:endParaRPr lang="fa-IR" dirty="0"/>
          </a:p>
          <a:p>
            <a:pPr marL="0" indent="0" algn="ctr">
              <a:buNone/>
            </a:pPr>
            <a:r>
              <a:rPr lang="fa-IR" dirty="0"/>
              <a:t>با مشخص شدن تفاوت بین شدت بیماری در افراد مبتلا به اچ‌آی‌وی و سالم ممکن است بتوان علاوه بر درک بهتر از فیزیوپاتولوژی بیماری کووید19 و مکانیسم ایجاد آسیب، برای مراقبت بهتر از افراد مبتلا به اچ‌آی‌وی راهکارهای مناسب‌تری ارایه شود.</a:t>
            </a:r>
            <a:endParaRPr lang="en-US" dirty="0"/>
          </a:p>
        </p:txBody>
      </p:sp>
    </p:spTree>
    <p:extLst>
      <p:ext uri="{BB962C8B-B14F-4D97-AF65-F5344CB8AC3E}">
        <p14:creationId xmlns:p14="http://schemas.microsoft.com/office/powerpoint/2010/main" val="2321698039"/>
      </p:ext>
    </p:extLst>
  </p:cSld>
  <p:clrMapOvr>
    <a:masterClrMapping/>
  </p:clrMapOvr>
  <p:transition advTm="10992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9947-2EC7-BA4A-622C-791DA9B31134}"/>
              </a:ext>
            </a:extLst>
          </p:cNvPr>
          <p:cNvSpPr>
            <a:spLocks noGrp="1"/>
          </p:cNvSpPr>
          <p:nvPr>
            <p:ph type="title"/>
          </p:nvPr>
        </p:nvSpPr>
        <p:spPr/>
        <p:txBody>
          <a:bodyPr/>
          <a:lstStyle/>
          <a:p>
            <a:r>
              <a:rPr lang="fa-IR" dirty="0"/>
              <a:t>اشتباهات رایج در نوشتن اهداف</a:t>
            </a:r>
            <a:endParaRPr lang="en-US" dirty="0"/>
          </a:p>
        </p:txBody>
      </p:sp>
      <p:sp>
        <p:nvSpPr>
          <p:cNvPr id="3" name="Content Placeholder 2">
            <a:extLst>
              <a:ext uri="{FF2B5EF4-FFF2-40B4-BE49-F238E27FC236}">
                <a16:creationId xmlns:a16="http://schemas.microsoft.com/office/drawing/2014/main" id="{F474F4E8-804D-9B08-12C7-8DBEE209B377}"/>
              </a:ext>
            </a:extLst>
          </p:cNvPr>
          <p:cNvSpPr>
            <a:spLocks noGrp="1"/>
          </p:cNvSpPr>
          <p:nvPr>
            <p:ph idx="1"/>
          </p:nvPr>
        </p:nvSpPr>
        <p:spPr/>
        <p:txBody>
          <a:bodyPr/>
          <a:lstStyle/>
          <a:p>
            <a:r>
              <a:rPr lang="fa-IR" dirty="0"/>
              <a:t>جهت‌دار و سوگیرانه</a:t>
            </a:r>
          </a:p>
          <a:p>
            <a:r>
              <a:rPr lang="fa-IR" dirty="0"/>
              <a:t>تعداد زیاد</a:t>
            </a:r>
          </a:p>
          <a:p>
            <a:r>
              <a:rPr lang="fa-IR" dirty="0"/>
              <a:t>بیان روش کار به جای اشاره به اهداف بینابینی و هدف کلی</a:t>
            </a:r>
          </a:p>
          <a:p>
            <a:r>
              <a:rPr lang="fa-IR" dirty="0"/>
              <a:t>تکرار مطالب بدون نشان دادن مسیر حرکت</a:t>
            </a:r>
          </a:p>
          <a:p>
            <a:r>
              <a:rPr lang="fa-IR" dirty="0"/>
              <a:t>عدم همخوانی با روش کار و متغیرها</a:t>
            </a:r>
            <a:endParaRPr lang="en-US" dirty="0"/>
          </a:p>
        </p:txBody>
      </p:sp>
    </p:spTree>
    <p:extLst>
      <p:ext uri="{BB962C8B-B14F-4D97-AF65-F5344CB8AC3E}">
        <p14:creationId xmlns:p14="http://schemas.microsoft.com/office/powerpoint/2010/main" val="4133017454"/>
      </p:ext>
    </p:extLst>
  </p:cSld>
  <p:clrMapOvr>
    <a:masterClrMapping/>
  </p:clrMapOvr>
  <p:transition advTm="10992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37DA-5A4A-17CF-B594-6DF5D0D62619}"/>
              </a:ext>
            </a:extLst>
          </p:cNvPr>
          <p:cNvSpPr>
            <a:spLocks noGrp="1"/>
          </p:cNvSpPr>
          <p:nvPr>
            <p:ph type="title"/>
          </p:nvPr>
        </p:nvSpPr>
        <p:spPr/>
        <p:txBody>
          <a:bodyPr/>
          <a:lstStyle/>
          <a:p>
            <a:r>
              <a:rPr lang="fa-IR" dirty="0"/>
              <a:t>فرضیات و سوالات</a:t>
            </a:r>
            <a:endParaRPr lang="en-US" dirty="0"/>
          </a:p>
        </p:txBody>
      </p:sp>
      <p:sp>
        <p:nvSpPr>
          <p:cNvPr id="3" name="Content Placeholder 2">
            <a:extLst>
              <a:ext uri="{FF2B5EF4-FFF2-40B4-BE49-F238E27FC236}">
                <a16:creationId xmlns:a16="http://schemas.microsoft.com/office/drawing/2014/main" id="{1EAA6962-DD05-033D-40B9-F44D94708AB4}"/>
              </a:ext>
            </a:extLst>
          </p:cNvPr>
          <p:cNvSpPr>
            <a:spLocks noGrp="1"/>
          </p:cNvSpPr>
          <p:nvPr>
            <p:ph idx="1"/>
          </p:nvPr>
        </p:nvSpPr>
        <p:spPr/>
        <p:txBody>
          <a:bodyPr/>
          <a:lstStyle/>
          <a:p>
            <a:r>
              <a:rPr lang="fa-IR" dirty="0"/>
              <a:t>آنچه در پروپزالهای ایرانی باید مد نظر باشد</a:t>
            </a:r>
          </a:p>
          <a:p>
            <a:pPr lvl="1"/>
            <a:r>
              <a:rPr lang="fa-IR" dirty="0"/>
              <a:t>باید منطبق بر اهداف باشد</a:t>
            </a:r>
          </a:p>
          <a:p>
            <a:pPr lvl="1"/>
            <a:r>
              <a:rPr lang="fa-IR" dirty="0"/>
              <a:t>برای اهداف جزئی توصیفی سوال و برای اهداف جزئی تحلیلی فرضیه نوشته‌شود</a:t>
            </a:r>
          </a:p>
          <a:p>
            <a:pPr lvl="1"/>
            <a:r>
              <a:rPr lang="fa-IR" dirty="0"/>
              <a:t>بهتر است فرضیات به صورت خنثی و به شکل فرضیه صفر نوشته‌شود</a:t>
            </a:r>
          </a:p>
          <a:p>
            <a:r>
              <a:rPr lang="fa-IR" dirty="0"/>
              <a:t>آنچه در سطح بین‌المللی معمولا مطرح است</a:t>
            </a:r>
          </a:p>
          <a:p>
            <a:pPr lvl="1"/>
            <a:r>
              <a:rPr lang="fa-IR" dirty="0"/>
              <a:t>در خیلی از پروپزال‌ها دقیقاً عنوانی برای فرضیات و سوالات وجود ندارد و شما باید فرضیه خود را در بیان مساله به شکلی انشایی بیاورید</a:t>
            </a:r>
          </a:p>
          <a:p>
            <a:pPr lvl="1"/>
            <a:r>
              <a:rPr lang="fa-IR" dirty="0"/>
              <a:t>منظور از فرضیه در بسیاری از پروپزال‌های بین‌المللی بیشتر نگاه تئوریک و ساختار مفهومی است که زیربنای پژوهش است و منظور فرضیه آماری که مورد آزمون قرار می‌گیرد نیست.</a:t>
            </a:r>
            <a:endParaRPr lang="en-US" dirty="0"/>
          </a:p>
        </p:txBody>
      </p:sp>
    </p:spTree>
    <p:extLst>
      <p:ext uri="{BB962C8B-B14F-4D97-AF65-F5344CB8AC3E}">
        <p14:creationId xmlns:p14="http://schemas.microsoft.com/office/powerpoint/2010/main" val="1952882017"/>
      </p:ext>
    </p:extLst>
  </p:cSld>
  <p:clrMapOvr>
    <a:masterClrMapping/>
  </p:clrMapOvr>
  <p:transition advTm="10992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BA77-4181-9E99-A629-38752E57CB21}"/>
              </a:ext>
            </a:extLst>
          </p:cNvPr>
          <p:cNvSpPr>
            <a:spLocks noGrp="1"/>
          </p:cNvSpPr>
          <p:nvPr>
            <p:ph type="title"/>
          </p:nvPr>
        </p:nvSpPr>
        <p:spPr/>
        <p:txBody>
          <a:bodyPr/>
          <a:lstStyle/>
          <a:p>
            <a:r>
              <a:rPr lang="fa-IR" dirty="0"/>
              <a:t>مثالی از انطباق اهداف با فرضیات و سوالات</a:t>
            </a:r>
            <a:endParaRPr lang="en-US" dirty="0"/>
          </a:p>
        </p:txBody>
      </p:sp>
      <p:sp>
        <p:nvSpPr>
          <p:cNvPr id="3" name="Content Placeholder 2">
            <a:extLst>
              <a:ext uri="{FF2B5EF4-FFF2-40B4-BE49-F238E27FC236}">
                <a16:creationId xmlns:a16="http://schemas.microsoft.com/office/drawing/2014/main" id="{F4716337-F0D6-C97E-33D5-7A4EC2D89D04}"/>
              </a:ext>
            </a:extLst>
          </p:cNvPr>
          <p:cNvSpPr>
            <a:spLocks noGrp="1"/>
          </p:cNvSpPr>
          <p:nvPr>
            <p:ph idx="1"/>
          </p:nvPr>
        </p:nvSpPr>
        <p:spPr>
          <a:xfrm>
            <a:off x="838200" y="1825624"/>
            <a:ext cx="10515600" cy="5032375"/>
          </a:xfrm>
        </p:spPr>
        <p:txBody>
          <a:bodyPr>
            <a:normAutofit fontScale="92500" lnSpcReduction="20000"/>
          </a:bodyPr>
          <a:lstStyle/>
          <a:p>
            <a:r>
              <a:rPr lang="fa-IR" dirty="0"/>
              <a:t>تعیین درصد بیماران مبتلا به کووید19 که در بیمارستان بستری می‌شوند در گروه مبتلا به اچ‌آی‌وی و سالم</a:t>
            </a:r>
          </a:p>
          <a:p>
            <a:pPr marL="0" indent="0">
              <a:buNone/>
            </a:pPr>
            <a:r>
              <a:rPr lang="fa-IR" dirty="0">
                <a:solidFill>
                  <a:srgbClr val="FF0000"/>
                </a:solidFill>
              </a:rPr>
              <a:t>درصد بستری در بیمارستان افراد مبتلا به کووید19 به تفکیک مبتلا به اچ‌آی‌وی و سالم چقدر است؟</a:t>
            </a:r>
          </a:p>
          <a:p>
            <a:r>
              <a:rPr lang="fa-IR" dirty="0"/>
              <a:t>تعیین درصد بیماران مبتلا به کووید19 که در بخش‌های مراقبت‌های ویژه بستری می‌شوند در گروه مبتلا به اچ‌آی‌وی و سالم</a:t>
            </a:r>
          </a:p>
          <a:p>
            <a:pPr marL="0" indent="0">
              <a:buNone/>
            </a:pPr>
            <a:r>
              <a:rPr lang="fa-IR" dirty="0">
                <a:solidFill>
                  <a:srgbClr val="FF0000"/>
                </a:solidFill>
              </a:rPr>
              <a:t>درصد بستری در بخش‌های مراقبت‌های ویژه بیمارستان افراد مبتلا به کووید19 به تفکیک مبتلا به اچ‌آی‌وی و سالم چقدر است؟</a:t>
            </a:r>
            <a:endParaRPr lang="fa-IR" dirty="0"/>
          </a:p>
          <a:p>
            <a:r>
              <a:rPr lang="fa-IR" dirty="0"/>
              <a:t>تعیین درصد فوت در بیماران مبتلا به کووید19 در گروه مبتلا به اچ‌آی‌وی و سالم</a:t>
            </a:r>
          </a:p>
          <a:p>
            <a:pPr marL="0" indent="0">
              <a:buNone/>
            </a:pPr>
            <a:r>
              <a:rPr lang="fa-IR" dirty="0">
                <a:solidFill>
                  <a:srgbClr val="FF0000"/>
                </a:solidFill>
              </a:rPr>
              <a:t>درصد مرگ در افراد مبتلا به کووید19 به تفکیک مبتلا به اچ‌آی‌وی و سالم چقدر است؟</a:t>
            </a:r>
            <a:endParaRPr lang="fa-IR" dirty="0"/>
          </a:p>
          <a:p>
            <a:pPr marL="514350" indent="-514350">
              <a:buFont typeface="+mj-lt"/>
              <a:buAutoNum type="arabicPeriod"/>
            </a:pPr>
            <a:r>
              <a:rPr lang="fa-IR" dirty="0"/>
              <a:t>مقایسه شاخص‌های فوق در گروه مبتلا و سالم</a:t>
            </a:r>
          </a:p>
          <a:p>
            <a:pPr marL="0" indent="0">
              <a:buNone/>
            </a:pPr>
            <a:r>
              <a:rPr lang="fa-IR" dirty="0">
                <a:solidFill>
                  <a:srgbClr val="FF0000"/>
                </a:solidFill>
              </a:rPr>
              <a:t>درصدهای بستری در بیمارستان، در بخشهای مراقبت‌های ویژه و مرگ در دو گروه تفاوت معنی‌داری ندارند.</a:t>
            </a:r>
          </a:p>
          <a:p>
            <a:endParaRPr lang="en-US" dirty="0"/>
          </a:p>
        </p:txBody>
      </p:sp>
    </p:spTree>
    <p:extLst>
      <p:ext uri="{BB962C8B-B14F-4D97-AF65-F5344CB8AC3E}">
        <p14:creationId xmlns:p14="http://schemas.microsoft.com/office/powerpoint/2010/main" val="967135109"/>
      </p:ext>
    </p:extLst>
  </p:cSld>
  <p:clrMapOvr>
    <a:masterClrMapping/>
  </p:clrMapOvr>
  <p:transition advTm="10992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اجزا اصلی خلاقيت</a:t>
            </a:r>
            <a:endParaRPr lang="en-US" dirty="0"/>
          </a:p>
        </p:txBody>
      </p:sp>
      <p:sp>
        <p:nvSpPr>
          <p:cNvPr id="5" name="Slide Number Placeholder 4"/>
          <p:cNvSpPr>
            <a:spLocks noGrp="1"/>
          </p:cNvSpPr>
          <p:nvPr>
            <p:ph type="sldNum" sz="quarter" idx="12"/>
          </p:nvPr>
        </p:nvSpPr>
        <p:spPr/>
        <p:txBody>
          <a:bodyPr/>
          <a:lstStyle/>
          <a:p>
            <a:pPr>
              <a:defRPr/>
            </a:pPr>
            <a:fld id="{F2DCD77C-200B-4F1D-8D04-2CDCDB447EFD}" type="slidenum">
              <a:rPr lang="en-US" smtClean="0"/>
              <a:pPr>
                <a:defRPr/>
              </a:pPr>
              <a:t>7</a:t>
            </a:fld>
            <a:endParaRPr lang="en-US"/>
          </a:p>
        </p:txBody>
      </p:sp>
      <p:graphicFrame>
        <p:nvGraphicFramePr>
          <p:cNvPr id="11" name="Diagram 10"/>
          <p:cNvGraphicFramePr/>
          <p:nvPr/>
        </p:nvGraphicFramePr>
        <p:xfrm>
          <a:off x="4422962" y="2285993"/>
          <a:ext cx="5959319" cy="381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661243" y="4443661"/>
            <a:ext cx="1356534"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خلاقيت   </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ounded Rectangle 12"/>
          <p:cNvSpPr>
            <a:spLocks noChangeArrowheads="1"/>
          </p:cNvSpPr>
          <p:nvPr/>
        </p:nvSpPr>
        <p:spPr bwMode="auto">
          <a:xfrm>
            <a:off x="4422962" y="1943328"/>
            <a:ext cx="5493924" cy="4625975"/>
          </a:xfrm>
          <a:prstGeom prst="roundRect">
            <a:avLst>
              <a:gd name="adj" fmla="val 16667"/>
            </a:avLst>
          </a:prstGeom>
          <a:solidFill>
            <a:schemeClr val="accent6">
              <a:lumMod val="40000"/>
              <a:lumOff val="60000"/>
              <a:alpha val="21960"/>
            </a:schemeClr>
          </a:solidFill>
          <a:ln w="9525" algn="ctr">
            <a:solidFill>
              <a:schemeClr val="bg1">
                <a:lumMod val="95000"/>
              </a:schemeClr>
            </a:solidFill>
            <a:round/>
            <a:headEnd/>
            <a:tailEnd/>
          </a:ln>
          <a:scene3d>
            <a:camera prst="orthographicFront"/>
            <a:lightRig rig="threePt" dir="t"/>
          </a:scene3d>
          <a:sp3d>
            <a:bevelT/>
          </a:sp3d>
        </p:spPr>
        <p:txBody>
          <a:bodyPr/>
          <a:lstStyle/>
          <a:p>
            <a:pPr algn="ctr" rtl="0"/>
            <a:r>
              <a:rPr lang="fa-IR" sz="2400" b="1">
                <a:cs typeface="B Nazanin" pitchFamily="2" charset="-78"/>
              </a:rPr>
              <a:t>استعداد ذاتی خلاقيت</a:t>
            </a:r>
          </a:p>
        </p:txBody>
      </p:sp>
      <p:grpSp>
        <p:nvGrpSpPr>
          <p:cNvPr id="21" name="Group 20"/>
          <p:cNvGrpSpPr/>
          <p:nvPr/>
        </p:nvGrpSpPr>
        <p:grpSpPr>
          <a:xfrm>
            <a:off x="3881423" y="2428868"/>
            <a:ext cx="1191713" cy="3771094"/>
            <a:chOff x="2017229" y="2486513"/>
            <a:chExt cx="746088" cy="3499135"/>
          </a:xfrm>
          <a:solidFill>
            <a:srgbClr val="FFC000"/>
          </a:solidFill>
        </p:grpSpPr>
        <p:sp>
          <p:nvSpPr>
            <p:cNvPr id="14" name="Right Arrow 5"/>
            <p:cNvSpPr>
              <a:spLocks noChangeArrowheads="1"/>
            </p:cNvSpPr>
            <p:nvPr/>
          </p:nvSpPr>
          <p:spPr bwMode="auto">
            <a:xfrm rot="10800000">
              <a:off x="2017229" y="3791276"/>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5" name="Right Arrow 8"/>
            <p:cNvSpPr>
              <a:spLocks noChangeArrowheads="1"/>
            </p:cNvSpPr>
            <p:nvPr/>
          </p:nvSpPr>
          <p:spPr bwMode="auto">
            <a:xfrm rot="10800000">
              <a:off x="2017229" y="4384349"/>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6" name="Right Arrow 9"/>
            <p:cNvSpPr>
              <a:spLocks noChangeArrowheads="1"/>
            </p:cNvSpPr>
            <p:nvPr/>
          </p:nvSpPr>
          <p:spPr bwMode="auto">
            <a:xfrm rot="10800000">
              <a:off x="2017229" y="5036730"/>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7" name="Right Arrow 10"/>
            <p:cNvSpPr>
              <a:spLocks noChangeArrowheads="1"/>
            </p:cNvSpPr>
            <p:nvPr/>
          </p:nvSpPr>
          <p:spPr bwMode="auto">
            <a:xfrm rot="10800000">
              <a:off x="2017229" y="5629804"/>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8" name="Right Arrow 11"/>
            <p:cNvSpPr>
              <a:spLocks noChangeArrowheads="1"/>
            </p:cNvSpPr>
            <p:nvPr/>
          </p:nvSpPr>
          <p:spPr bwMode="auto">
            <a:xfrm rot="10800000">
              <a:off x="2017229" y="3079587"/>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sp>
          <p:nvSpPr>
            <p:cNvPr id="19" name="Right Arrow 12"/>
            <p:cNvSpPr>
              <a:spLocks noChangeArrowheads="1"/>
            </p:cNvSpPr>
            <p:nvPr/>
          </p:nvSpPr>
          <p:spPr bwMode="auto">
            <a:xfrm rot="10800000">
              <a:off x="2017229" y="2486513"/>
              <a:ext cx="746088" cy="355844"/>
            </a:xfrm>
            <a:prstGeom prst="rightArrow">
              <a:avLst>
                <a:gd name="adj1" fmla="val 50000"/>
                <a:gd name="adj2" fmla="val 50001"/>
              </a:avLst>
            </a:prstGeom>
            <a:grpFill/>
            <a:ln w="9525" algn="ctr">
              <a:noFill/>
              <a:round/>
              <a:headEnd/>
              <a:tailEnd/>
            </a:ln>
          </p:spPr>
          <p:txBody>
            <a:bodyPr/>
            <a:lstStyle/>
            <a:p>
              <a:pPr algn="l" rtl="0"/>
              <a:endParaRPr lang="fa-IR">
                <a:cs typeface="B Nazanin" pitchFamily="2" charset="-78"/>
              </a:endParaRPr>
            </a:p>
          </p:txBody>
        </p:sp>
      </p:grpSp>
      <p:pic>
        <p:nvPicPr>
          <p:cNvPr id="20" name="Picture 2" descr="C:\Documents and Settings\Alireza\My Documents\My Pictures\innovation guide.bmp"/>
          <p:cNvPicPr>
            <a:picLocks noChangeAspect="1" noChangeArrowheads="1"/>
          </p:cNvPicPr>
          <p:nvPr/>
        </p:nvPicPr>
        <p:blipFill>
          <a:blip r:embed="rId8"/>
          <a:srcRect l="15999" t="11723" r="12000" b="-2573"/>
          <a:stretch>
            <a:fillRect/>
          </a:stretch>
        </p:blipFill>
        <p:spPr bwMode="auto">
          <a:xfrm>
            <a:off x="1738282" y="2714620"/>
            <a:ext cx="2239148" cy="3371963"/>
          </a:xfrm>
          <a:prstGeom prst="rect">
            <a:avLst/>
          </a:prstGeom>
          <a:noFill/>
          <a:effectLst>
            <a:softEdge rad="63500"/>
          </a:effectLst>
        </p:spPr>
      </p:pic>
    </p:spTree>
  </p:cSld>
  <p:clrMapOvr>
    <a:masterClrMapping/>
  </p:clrMapOvr>
  <p:transition advTm="10992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1C7D-0A60-1438-BB4B-026CE3F7D233}"/>
              </a:ext>
            </a:extLst>
          </p:cNvPr>
          <p:cNvSpPr>
            <a:spLocks noGrp="1"/>
          </p:cNvSpPr>
          <p:nvPr>
            <p:ph type="title"/>
          </p:nvPr>
        </p:nvSpPr>
        <p:spPr/>
        <p:txBody>
          <a:bodyPr/>
          <a:lstStyle/>
          <a:p>
            <a:r>
              <a:rPr lang="fa-IR" dirty="0"/>
              <a:t>تفاوت بین تعاریف پایه و متغیر</a:t>
            </a:r>
            <a:endParaRPr lang="en-US" dirty="0"/>
          </a:p>
        </p:txBody>
      </p:sp>
      <p:sp>
        <p:nvSpPr>
          <p:cNvPr id="3" name="Content Placeholder 2">
            <a:extLst>
              <a:ext uri="{FF2B5EF4-FFF2-40B4-BE49-F238E27FC236}">
                <a16:creationId xmlns:a16="http://schemas.microsoft.com/office/drawing/2014/main" id="{D6000334-4AFF-E3C6-B069-61611FFF0F18}"/>
              </a:ext>
            </a:extLst>
          </p:cNvPr>
          <p:cNvSpPr>
            <a:spLocks noGrp="1"/>
          </p:cNvSpPr>
          <p:nvPr>
            <p:ph idx="1"/>
          </p:nvPr>
        </p:nvSpPr>
        <p:spPr/>
        <p:txBody>
          <a:bodyPr>
            <a:normAutofit lnSpcReduction="10000"/>
          </a:bodyPr>
          <a:lstStyle/>
          <a:p>
            <a:r>
              <a:rPr lang="fa-IR" dirty="0"/>
              <a:t>متغیر: هر چیزی که در بین نمونه‌های وارد شده به مطالعه تغییر کند و امکان پذیرش مقادیر مختلف را داشته‌باشد</a:t>
            </a:r>
          </a:p>
          <a:p>
            <a:pPr marL="914400" lvl="2" indent="0">
              <a:buNone/>
            </a:pPr>
            <a:r>
              <a:rPr lang="fa-IR" b="1" dirty="0">
                <a:solidFill>
                  <a:srgbClr val="FF0000"/>
                </a:solidFill>
                <a:effectLst>
                  <a:outerShdw blurRad="38100" dist="38100" dir="2700000" algn="tl">
                    <a:srgbClr val="000000">
                      <a:alpha val="43137"/>
                    </a:srgbClr>
                  </a:outerShdw>
                </a:effectLst>
              </a:rPr>
              <a:t>بررسی شیوع دیابت در شهر کرمان</a:t>
            </a:r>
            <a:endParaRPr lang="en-US" b="1" dirty="0">
              <a:solidFill>
                <a:srgbClr val="FF0000"/>
              </a:solidFill>
              <a:effectLst>
                <a:outerShdw blurRad="38100" dist="38100" dir="2700000" algn="tl">
                  <a:srgbClr val="000000">
                    <a:alpha val="43137"/>
                  </a:srgbClr>
                </a:outerShdw>
              </a:effectLst>
            </a:endParaRPr>
          </a:p>
          <a:p>
            <a:pPr marL="457200" lvl="1" indent="0">
              <a:buNone/>
            </a:pPr>
            <a:r>
              <a:rPr lang="fa-IR" b="1" dirty="0">
                <a:effectLst>
                  <a:outerShdw blurRad="38100" dist="38100" dir="2700000" algn="tl">
                    <a:srgbClr val="000000">
                      <a:alpha val="43137"/>
                    </a:srgbClr>
                  </a:outerShdw>
                </a:effectLst>
                <a:cs typeface="B Mitra" panose="00000400000000000000" pitchFamily="2" charset="-78"/>
              </a:rPr>
              <a:t>متغیر اصلی ابتلا به دیابت است که از یک نمونه به نمونه دیگر می‌تواند تغییر کند</a:t>
            </a:r>
            <a:endParaRPr lang="en-US" b="1" dirty="0">
              <a:effectLst>
                <a:outerShdw blurRad="38100" dist="38100" dir="2700000" algn="tl">
                  <a:srgbClr val="000000">
                    <a:alpha val="43137"/>
                  </a:srgbClr>
                </a:outerShdw>
              </a:effectLst>
              <a:cs typeface="B Mitra" panose="00000400000000000000" pitchFamily="2" charset="-78"/>
            </a:endParaRPr>
          </a:p>
          <a:p>
            <a:pPr marL="457200" lvl="1" indent="0">
              <a:buNone/>
            </a:pPr>
            <a:r>
              <a:rPr lang="fa-IR" b="1" dirty="0">
                <a:effectLst>
                  <a:outerShdw blurRad="38100" dist="38100" dir="2700000" algn="tl">
                    <a:srgbClr val="000000">
                      <a:alpha val="43137"/>
                    </a:srgbClr>
                  </a:outerShdw>
                </a:effectLst>
                <a:cs typeface="B Mitra" panose="00000400000000000000" pitchFamily="2" charset="-78"/>
              </a:rPr>
              <a:t>آیا جنس نیز متغیر است؟ </a:t>
            </a:r>
          </a:p>
          <a:p>
            <a:pPr marL="457200" lvl="1" indent="0">
              <a:buNone/>
            </a:pPr>
            <a:endParaRPr lang="fa-IR" dirty="0"/>
          </a:p>
          <a:p>
            <a:r>
              <a:rPr lang="fa-IR" dirty="0"/>
              <a:t>تعاریف پایه: ورود نمونه‌ها به مطالعه بر اساس یک سری معیارهای ورود و خروج و یا معیارهای برازندگی (</a:t>
            </a:r>
            <a:r>
              <a:rPr lang="en-US" dirty="0"/>
              <a:t>eligibility</a:t>
            </a:r>
            <a:r>
              <a:rPr lang="fa-IR" dirty="0"/>
              <a:t>) است، در این صورت این معیارها جزو متغیرها نیست چراکه قاعدتاً در بین نمونه‌ها ثابت خواهندبود.</a:t>
            </a:r>
          </a:p>
          <a:p>
            <a:pPr marL="0" indent="0" algn="ctr">
              <a:buNone/>
            </a:pPr>
            <a:r>
              <a:rPr lang="fa-IR" sz="2400" b="1" dirty="0">
                <a:effectLst>
                  <a:outerShdw blurRad="38100" dist="38100" dir="2700000" algn="tl">
                    <a:srgbClr val="000000">
                      <a:alpha val="43137"/>
                    </a:srgbClr>
                  </a:outerShdw>
                </a:effectLst>
                <a:cs typeface="B Mitra" panose="00000400000000000000" pitchFamily="2" charset="-78"/>
              </a:rPr>
              <a:t>محل سکونت (ساکن شهر کرمان بودن یا نبودن)، متغیر نیست چراکه قاعدتاً انتظار می‌رود تمامی نمونه‌های وارد شده به مطالعه طبق تعریفی مشخص، ساکن این شهر باشند.</a:t>
            </a:r>
            <a:endParaRPr lang="en-US" sz="24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483010074"/>
      </p:ext>
    </p:extLst>
  </p:cSld>
  <p:clrMapOvr>
    <a:masterClrMapping/>
  </p:clrMapOvr>
  <p:transition advTm="109920"/>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B5CB-02E8-BFC9-2423-8F026CF759DF}"/>
              </a:ext>
            </a:extLst>
          </p:cNvPr>
          <p:cNvSpPr>
            <a:spLocks noGrp="1"/>
          </p:cNvSpPr>
          <p:nvPr>
            <p:ph type="title"/>
          </p:nvPr>
        </p:nvSpPr>
        <p:spPr/>
        <p:txBody>
          <a:bodyPr/>
          <a:lstStyle/>
          <a:p>
            <a:r>
              <a:rPr lang="fa-IR" dirty="0"/>
              <a:t>شناسایی متغیرها</a:t>
            </a:r>
            <a:endParaRPr lang="en-US" dirty="0"/>
          </a:p>
        </p:txBody>
      </p:sp>
      <p:sp>
        <p:nvSpPr>
          <p:cNvPr id="3" name="Content Placeholder 2">
            <a:extLst>
              <a:ext uri="{FF2B5EF4-FFF2-40B4-BE49-F238E27FC236}">
                <a16:creationId xmlns:a16="http://schemas.microsoft.com/office/drawing/2014/main" id="{1EE07281-EF3F-1714-82BB-DFBD5ADC5327}"/>
              </a:ext>
            </a:extLst>
          </p:cNvPr>
          <p:cNvSpPr>
            <a:spLocks noGrp="1"/>
          </p:cNvSpPr>
          <p:nvPr>
            <p:ph idx="1"/>
          </p:nvPr>
        </p:nvSpPr>
        <p:spPr/>
        <p:txBody>
          <a:bodyPr/>
          <a:lstStyle/>
          <a:p>
            <a:r>
              <a:rPr lang="fa-IR" dirty="0"/>
              <a:t>متغیرها باید بر اساس اهداف جزئی و اهداف فرعی شناسایی و لیست شوند.</a:t>
            </a:r>
          </a:p>
          <a:p>
            <a:r>
              <a:rPr lang="fa-IR" dirty="0"/>
              <a:t>باید دقت شود که برای رسیدن به اهداف چه چیزهایی باید اندازه‌گیری شوند و بدین شکل متغیرها مشخص و لیست گردند.</a:t>
            </a:r>
          </a:p>
          <a:p>
            <a:endParaRPr lang="fa-IR" dirty="0"/>
          </a:p>
          <a:p>
            <a:pPr marL="0" indent="0">
              <a:buNone/>
            </a:pPr>
            <a:r>
              <a:rPr lang="fa-IR" sz="2400" b="1" dirty="0">
                <a:effectLst>
                  <a:outerShdw blurRad="38100" dist="38100" dir="2700000" algn="tl">
                    <a:srgbClr val="000000">
                      <a:alpha val="43137"/>
                    </a:srgbClr>
                  </a:outerShdw>
                </a:effectLst>
                <a:cs typeface="B Mitra" panose="00000400000000000000" pitchFamily="2" charset="-78"/>
              </a:rPr>
              <a:t>تعیین درصد بیماران مبتلا به کووید19 بستری در بیمارستان در گروه اچ‌آی‌وی مثبت و منفی</a:t>
            </a:r>
          </a:p>
          <a:p>
            <a:pPr marL="0" indent="0">
              <a:buNone/>
            </a:pPr>
            <a:r>
              <a:rPr lang="fa-IR" sz="2400" b="1" dirty="0">
                <a:effectLst>
                  <a:outerShdw blurRad="38100" dist="38100" dir="2700000" algn="tl">
                    <a:srgbClr val="000000">
                      <a:alpha val="43137"/>
                    </a:srgbClr>
                  </a:outerShdw>
                </a:effectLst>
                <a:cs typeface="B Mitra" panose="00000400000000000000" pitchFamily="2" charset="-78"/>
              </a:rPr>
              <a:t>برای رسیدن به این هدف باید دو متغیر اصلی اندازه‌گیری شوند</a:t>
            </a:r>
          </a:p>
          <a:p>
            <a:pPr marL="457200" lvl="1" indent="0">
              <a:buNone/>
            </a:pPr>
            <a:r>
              <a:rPr lang="fa-IR" sz="2000" b="1" dirty="0">
                <a:effectLst>
                  <a:outerShdw blurRad="38100" dist="38100" dir="2700000" algn="tl">
                    <a:srgbClr val="000000">
                      <a:alpha val="43137"/>
                    </a:srgbClr>
                  </a:outerShdw>
                </a:effectLst>
                <a:cs typeface="B Mitra" panose="00000400000000000000" pitchFamily="2" charset="-78"/>
              </a:rPr>
              <a:t>1) تعلق داشتن فرد به گروه اچ‌آی‌وی مثبت یا منفی</a:t>
            </a:r>
          </a:p>
          <a:p>
            <a:pPr marL="457200" lvl="1" indent="0">
              <a:buNone/>
            </a:pPr>
            <a:r>
              <a:rPr lang="fa-IR" sz="2000" b="1" dirty="0">
                <a:effectLst>
                  <a:outerShdw blurRad="38100" dist="38100" dir="2700000" algn="tl">
                    <a:srgbClr val="000000">
                      <a:alpha val="43137"/>
                    </a:srgbClr>
                  </a:outerShdw>
                </a:effectLst>
                <a:cs typeface="B Mitra" panose="00000400000000000000" pitchFamily="2" charset="-78"/>
              </a:rPr>
              <a:t>2) بستری شدن یا بستری نشدن در بیمارستان بعد از ابتلا به کووید19</a:t>
            </a:r>
            <a:endParaRPr lang="en-US" sz="20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1382046315"/>
      </p:ext>
    </p:extLst>
  </p:cSld>
  <p:clrMapOvr>
    <a:overrideClrMapping bg1="lt1" tx1="dk1" bg2="lt2" tx2="dk2" accent1="accent1" accent2="accent2" accent3="accent3" accent4="accent4" accent5="accent5" accent6="accent6" hlink="hlink" folHlink="folHlink"/>
  </p:clrMapOvr>
  <p:transition advTm="109920"/>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8130-1153-A900-D78F-BC3054AA47F4}"/>
              </a:ext>
            </a:extLst>
          </p:cNvPr>
          <p:cNvSpPr>
            <a:spLocks noGrp="1"/>
          </p:cNvSpPr>
          <p:nvPr>
            <p:ph type="title"/>
          </p:nvPr>
        </p:nvSpPr>
        <p:spPr/>
        <p:txBody>
          <a:bodyPr/>
          <a:lstStyle/>
          <a:p>
            <a:r>
              <a:rPr lang="fa-IR" dirty="0"/>
              <a:t>متغیرهای ساده و متغیرهای ترکیبی</a:t>
            </a:r>
            <a:endParaRPr lang="en-US" dirty="0"/>
          </a:p>
        </p:txBody>
      </p:sp>
      <p:sp>
        <p:nvSpPr>
          <p:cNvPr id="3" name="Content Placeholder 2">
            <a:extLst>
              <a:ext uri="{FF2B5EF4-FFF2-40B4-BE49-F238E27FC236}">
                <a16:creationId xmlns:a16="http://schemas.microsoft.com/office/drawing/2014/main" id="{D26C6A74-E484-6A78-26B9-AADED63DCB02}"/>
              </a:ext>
            </a:extLst>
          </p:cNvPr>
          <p:cNvSpPr>
            <a:spLocks noGrp="1"/>
          </p:cNvSpPr>
          <p:nvPr>
            <p:ph idx="1"/>
          </p:nvPr>
        </p:nvSpPr>
        <p:spPr/>
        <p:txBody>
          <a:bodyPr>
            <a:normAutofit fontScale="92500" lnSpcReduction="20000"/>
          </a:bodyPr>
          <a:lstStyle/>
          <a:p>
            <a:r>
              <a:rPr lang="fa-IR" dirty="0"/>
              <a:t>متغیرهای ساده مستقیماً و بدون واسطه در مطالعه اندازه‌گیری و ما را به هدف مورد نظر می‌رساند در حالی که متغیر ترکیبی، با واسطه اندازه‌گیری متغیرهای ساده دیگر محاسبه خواهندشد.</a:t>
            </a:r>
          </a:p>
          <a:p>
            <a:endParaRPr lang="fa-IR" dirty="0"/>
          </a:p>
          <a:p>
            <a:pPr marL="0" indent="0">
              <a:buNone/>
            </a:pPr>
            <a:r>
              <a:rPr lang="fa-IR" sz="2000" b="1" dirty="0">
                <a:solidFill>
                  <a:srgbClr val="FF0000"/>
                </a:solidFill>
                <a:effectLst>
                  <a:outerShdw blurRad="38100" dist="38100" dir="2700000" algn="tl">
                    <a:srgbClr val="000000">
                      <a:alpha val="43137"/>
                    </a:srgbClr>
                  </a:outerShdw>
                </a:effectLst>
                <a:cs typeface="B Mitra" panose="00000400000000000000" pitchFamily="2" charset="-78"/>
              </a:rPr>
              <a:t>تعیین درصد دیابت در شهر کرمان</a:t>
            </a: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با اندازه‌گیری قندخون و یا </a:t>
            </a:r>
            <a:r>
              <a:rPr lang="en-US" sz="2000" b="1" dirty="0">
                <a:effectLst>
                  <a:outerShdw blurRad="38100" dist="38100" dir="2700000" algn="tl">
                    <a:srgbClr val="000000">
                      <a:alpha val="43137"/>
                    </a:srgbClr>
                  </a:outerShdw>
                </a:effectLst>
                <a:cs typeface="B Mitra" panose="00000400000000000000" pitchFamily="2" charset="-78"/>
              </a:rPr>
              <a:t>HbA1C</a:t>
            </a:r>
            <a:r>
              <a:rPr lang="fa-IR" sz="2000" b="1" dirty="0">
                <a:effectLst>
                  <a:outerShdw blurRad="38100" dist="38100" dir="2700000" algn="tl">
                    <a:srgbClr val="000000">
                      <a:alpha val="43137"/>
                    </a:srgbClr>
                  </a:outerShdw>
                </a:effectLst>
                <a:cs typeface="B Mitra" panose="00000400000000000000" pitchFamily="2" charset="-78"/>
              </a:rPr>
              <a:t> ابتلا به دیابت یک نفر مشخص و به سادگی به هدف تحقیق پاسخ داده‌خواهدشد. </a:t>
            </a:r>
          </a:p>
          <a:p>
            <a:pPr marL="0" indent="0">
              <a:buNone/>
            </a:pPr>
            <a:r>
              <a:rPr lang="fa-IR" sz="2000" b="1" dirty="0">
                <a:solidFill>
                  <a:srgbClr val="FF0000"/>
                </a:solidFill>
                <a:effectLst>
                  <a:outerShdw blurRad="38100" dist="38100" dir="2700000" algn="tl">
                    <a:srgbClr val="000000">
                      <a:alpha val="43137"/>
                    </a:srgbClr>
                  </a:outerShdw>
                </a:effectLst>
                <a:cs typeface="B Mitra" panose="00000400000000000000" pitchFamily="2" charset="-78"/>
              </a:rPr>
              <a:t>تعیین میانگین توده بدنی مردم در شهر کرمان</a:t>
            </a: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باید قد و وزن نمونه‌ها اندازه‌گیری شود و از ترکیب این دو به متغیر اصلی یعنی توده بدنی خواهیم رسید. لذا توده بدنی یک متغیر ترکیبی است.</a:t>
            </a:r>
          </a:p>
          <a:p>
            <a:pPr marL="0" indent="0">
              <a:buNone/>
            </a:pPr>
            <a:endParaRPr lang="fa-IR" sz="2000" b="1" dirty="0">
              <a:effectLst>
                <a:outerShdw blurRad="38100" dist="38100" dir="2700000" algn="tl">
                  <a:srgbClr val="000000">
                    <a:alpha val="43137"/>
                  </a:srgbClr>
                </a:outerShdw>
              </a:effectLst>
              <a:cs typeface="B Mitra" panose="00000400000000000000" pitchFamily="2" charset="-78"/>
            </a:endParaRP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به نظر شما برای تعیین درصد افسردگی مردم شهر کرمان، چه باید بکنیم؟ متغیر ابتلا به افسردگی یک متغیر ساده است یا ترکیبی؟</a:t>
            </a:r>
          </a:p>
          <a:p>
            <a:pPr marL="0" indent="0">
              <a:buNone/>
            </a:pPr>
            <a:r>
              <a:rPr lang="fa-IR" sz="2000" b="1" dirty="0">
                <a:effectLst>
                  <a:outerShdw blurRad="38100" dist="38100" dir="2700000" algn="tl">
                    <a:srgbClr val="000000">
                      <a:alpha val="43137"/>
                    </a:srgbClr>
                  </a:outerShdw>
                </a:effectLst>
                <a:cs typeface="B Mitra" panose="00000400000000000000" pitchFamily="2" charset="-78"/>
              </a:rPr>
              <a:t>اگر برای تعیین افسردگی از پرسشنامه استانداردی با 20 سوال استفاده شود، آیا تک‌تک سوالات یک متغیر محسوب می‌شوند؟ در صورت مثبت بودن پاسخ آیا باید در جدول متغیرها وارد شوند؟</a:t>
            </a:r>
          </a:p>
        </p:txBody>
      </p:sp>
    </p:spTree>
    <p:extLst>
      <p:ext uri="{BB962C8B-B14F-4D97-AF65-F5344CB8AC3E}">
        <p14:creationId xmlns:p14="http://schemas.microsoft.com/office/powerpoint/2010/main" val="666428477"/>
      </p:ext>
    </p:extLst>
  </p:cSld>
  <p:clrMapOvr>
    <a:overrideClrMapping bg1="lt1" tx1="dk1" bg2="lt2" tx2="dk2" accent1="accent1" accent2="accent2" accent3="accent3" accent4="accent4" accent5="accent5" accent6="accent6" hlink="hlink" folHlink="folHlink"/>
  </p:clrMapOvr>
  <p:transition advTm="10992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EB90-61C6-63BB-4CAC-E8C97ED256B6}"/>
              </a:ext>
            </a:extLst>
          </p:cNvPr>
          <p:cNvSpPr>
            <a:spLocks noGrp="1"/>
          </p:cNvSpPr>
          <p:nvPr>
            <p:ph type="title"/>
          </p:nvPr>
        </p:nvSpPr>
        <p:spPr/>
        <p:txBody>
          <a:bodyPr/>
          <a:lstStyle/>
          <a:p>
            <a:r>
              <a:rPr lang="fa-IR" dirty="0"/>
              <a:t>معرفی متغیرها: تعریف متغیر</a:t>
            </a:r>
            <a:endParaRPr lang="en-US" dirty="0"/>
          </a:p>
        </p:txBody>
      </p:sp>
      <p:sp>
        <p:nvSpPr>
          <p:cNvPr id="3" name="Content Placeholder 2">
            <a:extLst>
              <a:ext uri="{FF2B5EF4-FFF2-40B4-BE49-F238E27FC236}">
                <a16:creationId xmlns:a16="http://schemas.microsoft.com/office/drawing/2014/main" id="{1795C5DB-12B4-9952-B023-09F6DBA80622}"/>
              </a:ext>
            </a:extLst>
          </p:cNvPr>
          <p:cNvSpPr>
            <a:spLocks noGrp="1"/>
          </p:cNvSpPr>
          <p:nvPr>
            <p:ph idx="1"/>
          </p:nvPr>
        </p:nvSpPr>
        <p:spPr>
          <a:xfrm>
            <a:off x="838200" y="1414464"/>
            <a:ext cx="10515600" cy="5443536"/>
          </a:xfrm>
        </p:spPr>
        <p:txBody>
          <a:bodyPr>
            <a:normAutofit/>
          </a:bodyPr>
          <a:lstStyle/>
          <a:p>
            <a:r>
              <a:rPr lang="fa-IR" dirty="0"/>
              <a:t>منظور آن است که از نظر علمی و از نظر عملی چگونه متغیر قابل شناسایی و اندازه‌گیری است</a:t>
            </a:r>
          </a:p>
          <a:p>
            <a:r>
              <a:rPr lang="fa-IR" dirty="0"/>
              <a:t>ابتلا به دیابت</a:t>
            </a:r>
          </a:p>
          <a:p>
            <a:pPr lvl="1"/>
            <a:r>
              <a:rPr lang="fa-IR" sz="1900" b="1" dirty="0">
                <a:effectLst>
                  <a:outerShdw blurRad="38100" dist="38100" dir="2700000" algn="tl">
                    <a:srgbClr val="000000">
                      <a:alpha val="43137"/>
                    </a:srgbClr>
                  </a:outerShdw>
                </a:effectLst>
                <a:cs typeface="B Mitra" panose="00000400000000000000" pitchFamily="2" charset="-78"/>
              </a:rPr>
              <a:t>تعریف علمی: باید بر اساس یک کتاب و رفرنس استاندارد شرح داده و یا ارجاع شود. مثلا فردی که قند خون ناشنای گرفته شده از وی در دو نوبت بالای 125 میلی‌گرم در دسی‌لیتر باشد و یا یکبار قند خون ناشنای بالای 140 داشته‌باشد و یا مقدار </a:t>
            </a:r>
            <a:r>
              <a:rPr lang="en-US" sz="1900" b="1" dirty="0">
                <a:effectLst>
                  <a:outerShdw blurRad="38100" dist="38100" dir="2700000" algn="tl">
                    <a:srgbClr val="000000">
                      <a:alpha val="43137"/>
                    </a:srgbClr>
                  </a:outerShdw>
                </a:effectLst>
                <a:cs typeface="B Mitra" panose="00000400000000000000" pitchFamily="2" charset="-78"/>
              </a:rPr>
              <a:t>HbA1C</a:t>
            </a:r>
            <a:r>
              <a:rPr lang="fa-IR" sz="1900" b="1" dirty="0">
                <a:effectLst>
                  <a:outerShdw blurRad="38100" dist="38100" dir="2700000" algn="tl">
                    <a:srgbClr val="000000">
                      <a:alpha val="43137"/>
                    </a:srgbClr>
                  </a:outerShdw>
                </a:effectLst>
                <a:cs typeface="B Mitra" panose="00000400000000000000" pitchFamily="2" charset="-78"/>
              </a:rPr>
              <a:t> وی بالای هفت باشد.</a:t>
            </a:r>
          </a:p>
          <a:p>
            <a:pPr lvl="1"/>
            <a:r>
              <a:rPr lang="fa-IR" sz="1900" b="1" dirty="0">
                <a:effectLst>
                  <a:outerShdw blurRad="38100" dist="38100" dir="2700000" algn="tl">
                    <a:srgbClr val="000000">
                      <a:alpha val="43137"/>
                    </a:srgbClr>
                  </a:outerShdw>
                </a:effectLst>
                <a:cs typeface="B Mitra" panose="00000400000000000000" pitchFamily="2" charset="-78"/>
              </a:rPr>
              <a:t>تعریف عملی: چگونه این اندازه‌گیریها صورت می‌گیرد. آیا یک نوبت خون‌گیری صورت می‌گیرد؟ قندخون توسط چه دستگاهی اندازه‌گیری خواهدشد؟ آیا از گلوکومتر و سرپایی انجام می‌شود یا نمونه وریدی گرفته‌می‌شود؟ ......</a:t>
            </a:r>
          </a:p>
          <a:p>
            <a:r>
              <a:rPr lang="fa-IR" dirty="0"/>
              <a:t>جنس</a:t>
            </a:r>
          </a:p>
          <a:p>
            <a:r>
              <a:rPr lang="fa-IR" sz="1900" b="1" dirty="0">
                <a:effectLst>
                  <a:outerShdw blurRad="38100" dist="38100" dir="2700000" algn="tl">
                    <a:srgbClr val="000000">
                      <a:alpha val="43137"/>
                    </a:srgbClr>
                  </a:outerShdw>
                </a:effectLst>
                <a:cs typeface="B Mitra" panose="00000400000000000000" pitchFamily="2" charset="-78"/>
              </a:rPr>
              <a:t>تعریف علمی: هویت قابل شناسایی هر فرد از نظر مرد یا زن بودن</a:t>
            </a:r>
          </a:p>
          <a:p>
            <a:r>
              <a:rPr lang="fa-IR" sz="1900" b="1" dirty="0">
                <a:effectLst>
                  <a:outerShdw blurRad="38100" dist="38100" dir="2700000" algn="tl">
                    <a:srgbClr val="000000">
                      <a:alpha val="43137"/>
                    </a:srgbClr>
                  </a:outerShdw>
                </a:effectLst>
                <a:cs typeface="B Mitra" panose="00000400000000000000" pitchFamily="2" charset="-78"/>
              </a:rPr>
              <a:t>تعریف عملی: آیا از خود فرد سوال می‌شود و یا پرسشگر آن را ثبت می‌کند و یا بر اساس اسم مشخص می‌شود و یا شما شناسنامه فرد را نگاه می‌کنید و یا بر اساس کاریوتایپ مرد و زن بودن فرد تعیین می‌شود؟</a:t>
            </a:r>
            <a:endParaRPr lang="en-US" sz="19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452809835"/>
      </p:ext>
    </p:extLst>
  </p:cSld>
  <p:clrMapOvr>
    <a:masterClrMapping/>
  </p:clrMapOvr>
  <p:transition advTm="10992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2B6-7276-B155-8C63-CD1EEE755DED}"/>
              </a:ext>
            </a:extLst>
          </p:cNvPr>
          <p:cNvSpPr>
            <a:spLocks noGrp="1"/>
          </p:cNvSpPr>
          <p:nvPr>
            <p:ph type="title"/>
          </p:nvPr>
        </p:nvSpPr>
        <p:spPr/>
        <p:txBody>
          <a:bodyPr/>
          <a:lstStyle/>
          <a:p>
            <a:r>
              <a:rPr lang="fa-IR" dirty="0"/>
              <a:t>معرفی متغیرها: نقش متغیر</a:t>
            </a:r>
            <a:endParaRPr lang="en-US" dirty="0"/>
          </a:p>
        </p:txBody>
      </p:sp>
      <p:sp>
        <p:nvSpPr>
          <p:cNvPr id="3" name="Content Placeholder 2">
            <a:extLst>
              <a:ext uri="{FF2B5EF4-FFF2-40B4-BE49-F238E27FC236}">
                <a16:creationId xmlns:a16="http://schemas.microsoft.com/office/drawing/2014/main" id="{F8278B58-12C4-7C9F-36C7-4144B45EFAB9}"/>
              </a:ext>
            </a:extLst>
          </p:cNvPr>
          <p:cNvSpPr>
            <a:spLocks noGrp="1"/>
          </p:cNvSpPr>
          <p:nvPr>
            <p:ph idx="1"/>
          </p:nvPr>
        </p:nvSpPr>
        <p:spPr/>
        <p:txBody>
          <a:bodyPr>
            <a:normAutofit lnSpcReduction="10000"/>
          </a:bodyPr>
          <a:lstStyle/>
          <a:p>
            <a:r>
              <a:rPr lang="fa-IR" dirty="0"/>
              <a:t>مطالعات توصیفی</a:t>
            </a:r>
          </a:p>
          <a:p>
            <a:pPr lvl="1"/>
            <a:r>
              <a:rPr lang="fa-IR" dirty="0"/>
              <a:t>متغیر اصلی مانند ابتلا به دیابت یا افسردگی و یا مقدار توده بدنی زمانی که هدف اصلی مطالعه تعیین فراوانی و یا میانگین این متغیرها در جامعه هدف باشد</a:t>
            </a:r>
          </a:p>
          <a:p>
            <a:pPr lvl="1"/>
            <a:r>
              <a:rPr lang="fa-IR" dirty="0"/>
              <a:t>متغیرهای زمینه‌ای مانند جنس و یا گروه سنی و یا وضعیت اقتصادی و اجتماعی، زمانی که بخواهیم متغیرهای اصلی در مثال بالا را در این زیر گروه‎ها نیز بررسی کنید و این موارد در اهداف فرعی مطالعه ذکر شده‌باشند</a:t>
            </a:r>
          </a:p>
          <a:p>
            <a:r>
              <a:rPr lang="fa-IR" dirty="0"/>
              <a:t>مطالعات تحلیلی</a:t>
            </a:r>
          </a:p>
          <a:p>
            <a:pPr lvl="1"/>
            <a:r>
              <a:rPr lang="fa-IR" dirty="0"/>
              <a:t>متغیر مستقل: متغیری است که اثرگذار است، مانند ابتلا به اچ‌آی‌وی</a:t>
            </a:r>
          </a:p>
          <a:p>
            <a:pPr lvl="1"/>
            <a:r>
              <a:rPr lang="fa-IR" dirty="0"/>
              <a:t>متغیر وابسته: متغیر اثرپذیر است، مانند بستری شدن یا بستری نشدن در بیمارستان</a:t>
            </a:r>
          </a:p>
          <a:p>
            <a:pPr lvl="1"/>
            <a:r>
              <a:rPr lang="fa-IR" dirty="0"/>
              <a:t>متغیر زمینه‌ای: مانند شدت پیشرفت عفونت اچ‌آی‌وی با اندازه‌گیری </a:t>
            </a:r>
            <a:r>
              <a:rPr lang="en-US" dirty="0"/>
              <a:t>CD4</a:t>
            </a:r>
            <a:r>
              <a:rPr lang="fa-IR" dirty="0"/>
              <a:t> بیماران</a:t>
            </a:r>
          </a:p>
          <a:p>
            <a:pPr lvl="1"/>
            <a:r>
              <a:rPr lang="fa-IR" dirty="0"/>
              <a:t>متغیرهای مخدوش کننده: متغیرهایی که ممکن است رابطه بین متغیرهای مستقل و وابسته را تحت تاثیر قرار دهند.</a:t>
            </a:r>
            <a:endParaRPr lang="en-US" dirty="0"/>
          </a:p>
        </p:txBody>
      </p:sp>
    </p:spTree>
    <p:extLst>
      <p:ext uri="{BB962C8B-B14F-4D97-AF65-F5344CB8AC3E}">
        <p14:creationId xmlns:p14="http://schemas.microsoft.com/office/powerpoint/2010/main" val="1361338328"/>
      </p:ext>
    </p:extLst>
  </p:cSld>
  <p:clrMapOvr>
    <a:masterClrMapping/>
  </p:clrMapOvr>
  <p:transition advTm="10992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F420-693A-0926-ED32-E82A85B946F5}"/>
              </a:ext>
            </a:extLst>
          </p:cNvPr>
          <p:cNvSpPr>
            <a:spLocks noGrp="1"/>
          </p:cNvSpPr>
          <p:nvPr>
            <p:ph type="title"/>
          </p:nvPr>
        </p:nvSpPr>
        <p:spPr/>
        <p:txBody>
          <a:bodyPr/>
          <a:lstStyle/>
          <a:p>
            <a:r>
              <a:rPr lang="fa-IR" dirty="0"/>
              <a:t>معرفی متغیرها: نوع متغیر</a:t>
            </a:r>
            <a:endParaRPr lang="en-US" dirty="0"/>
          </a:p>
        </p:txBody>
      </p:sp>
      <p:sp>
        <p:nvSpPr>
          <p:cNvPr id="3" name="Content Placeholder 2">
            <a:extLst>
              <a:ext uri="{FF2B5EF4-FFF2-40B4-BE49-F238E27FC236}">
                <a16:creationId xmlns:a16="http://schemas.microsoft.com/office/drawing/2014/main" id="{E7A7A40F-9FAE-EDA4-5649-C4E9C53DED25}"/>
              </a:ext>
            </a:extLst>
          </p:cNvPr>
          <p:cNvSpPr>
            <a:spLocks noGrp="1"/>
          </p:cNvSpPr>
          <p:nvPr>
            <p:ph idx="1"/>
          </p:nvPr>
        </p:nvSpPr>
        <p:spPr/>
        <p:txBody>
          <a:bodyPr/>
          <a:lstStyle/>
          <a:p>
            <a:r>
              <a:rPr lang="fa-IR" dirty="0"/>
              <a:t>کمّی: با عدد مشخص می‌شود</a:t>
            </a:r>
          </a:p>
          <a:p>
            <a:pPr lvl="1"/>
            <a:r>
              <a:rPr lang="fa-IR" dirty="0"/>
              <a:t>نسبتی: عددی واقعی با صفر مطلق مانند سن و یا وزن</a:t>
            </a:r>
          </a:p>
          <a:p>
            <a:pPr lvl="1"/>
            <a:r>
              <a:rPr lang="fa-IR" dirty="0"/>
              <a:t>فاصله‌ای: عدد واقعی که فواصل بین مقادیر آن ثابت است ولی صفر مطلق ندارد مانند ارتفاع از سطح دریا و یا دمای هوا</a:t>
            </a:r>
          </a:p>
          <a:p>
            <a:pPr lvl="1"/>
            <a:r>
              <a:rPr lang="fa-IR" dirty="0"/>
              <a:t>رتبه‌ای: گاهی مقادیر با عدد نشان داده‌می‌شود ولی فواصل بین واحدها برابر نیست مانند نمره امتحانی و یا نمره افسردگی یک فرد که بر اساس یک پرسشنامه سنجیده‌می‌شود</a:t>
            </a:r>
          </a:p>
          <a:p>
            <a:r>
              <a:rPr lang="fa-IR" dirty="0"/>
              <a:t>کیفی: معنای عدد ندارد</a:t>
            </a:r>
          </a:p>
          <a:p>
            <a:pPr lvl="1"/>
            <a:r>
              <a:rPr lang="fa-IR" dirty="0"/>
              <a:t>اسمی دو حالته: مانند جنس و یا زنده ماندن و یا فوت شدن</a:t>
            </a:r>
          </a:p>
          <a:p>
            <a:pPr lvl="1"/>
            <a:r>
              <a:rPr lang="fa-IR" dirty="0"/>
              <a:t>اسمی چند حالته: مانند گروه‌های خونی</a:t>
            </a:r>
          </a:p>
          <a:p>
            <a:pPr lvl="1"/>
            <a:r>
              <a:rPr lang="fa-IR" dirty="0"/>
              <a:t>رتبه‌ای: ترتیب بین واحدها وجود دارد ولی کمیت پذیر نیستند مانند گروه سنی و یا شدت افسردگی</a:t>
            </a:r>
          </a:p>
        </p:txBody>
      </p:sp>
    </p:spTree>
    <p:extLst>
      <p:ext uri="{BB962C8B-B14F-4D97-AF65-F5344CB8AC3E}">
        <p14:creationId xmlns:p14="http://schemas.microsoft.com/office/powerpoint/2010/main" val="225960659"/>
      </p:ext>
    </p:extLst>
  </p:cSld>
  <p:clrMapOvr>
    <a:masterClrMapping/>
  </p:clrMapOvr>
  <p:transition advTm="10992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BD98-0F91-DD83-729C-E05577B57D95}"/>
              </a:ext>
            </a:extLst>
          </p:cNvPr>
          <p:cNvSpPr>
            <a:spLocks noGrp="1"/>
          </p:cNvSpPr>
          <p:nvPr>
            <p:ph type="title"/>
          </p:nvPr>
        </p:nvSpPr>
        <p:spPr/>
        <p:txBody>
          <a:bodyPr/>
          <a:lstStyle/>
          <a:p>
            <a:r>
              <a:rPr lang="fa-IR" dirty="0"/>
              <a:t>سوالات کلیدی</a:t>
            </a:r>
            <a:endParaRPr lang="en-US" dirty="0"/>
          </a:p>
        </p:txBody>
      </p:sp>
      <p:sp>
        <p:nvSpPr>
          <p:cNvPr id="3" name="Content Placeholder 2">
            <a:extLst>
              <a:ext uri="{FF2B5EF4-FFF2-40B4-BE49-F238E27FC236}">
                <a16:creationId xmlns:a16="http://schemas.microsoft.com/office/drawing/2014/main" id="{AAE43E40-29AA-E1A2-7D79-970645DBEC88}"/>
              </a:ext>
            </a:extLst>
          </p:cNvPr>
          <p:cNvSpPr>
            <a:spLocks noGrp="1"/>
          </p:cNvSpPr>
          <p:nvPr>
            <p:ph idx="1"/>
          </p:nvPr>
        </p:nvSpPr>
        <p:spPr/>
        <p:txBody>
          <a:bodyPr/>
          <a:lstStyle/>
          <a:p>
            <a:r>
              <a:rPr lang="fa-IR" dirty="0"/>
              <a:t>آیا در مطالعات کیفی متغیر وجود دارد؟</a:t>
            </a:r>
          </a:p>
          <a:p>
            <a:r>
              <a:rPr lang="fa-IR" dirty="0"/>
              <a:t>آیا در مطالعات ثانویه مانند مرورساختارمند متغیر وجود دارد؟</a:t>
            </a:r>
          </a:p>
          <a:p>
            <a:r>
              <a:rPr lang="fa-IR" dirty="0"/>
              <a:t>آیا تعاریف و مشخصات متغیرها حتما باید در یک جدول به صورت مبسوط نوشته‌شود؟</a:t>
            </a:r>
          </a:p>
          <a:p>
            <a:r>
              <a:rPr lang="fa-IR" dirty="0"/>
              <a:t>آیا حق داریم متغیرهایی که رد پای آنها در اهداف نیست را به عنوان متغیر بیاوریم؟</a:t>
            </a:r>
          </a:p>
          <a:p>
            <a:r>
              <a:rPr lang="fa-IR"/>
              <a:t>در مطالعات بسیار پیچیده و مساله محور که چندین جز دارند، چگونه باید متغیرها را تنظیم کنیم؟</a:t>
            </a:r>
            <a:endParaRPr lang="en-US"/>
          </a:p>
        </p:txBody>
      </p:sp>
    </p:spTree>
    <p:extLst>
      <p:ext uri="{BB962C8B-B14F-4D97-AF65-F5344CB8AC3E}">
        <p14:creationId xmlns:p14="http://schemas.microsoft.com/office/powerpoint/2010/main" val="2622310322"/>
      </p:ext>
    </p:extLst>
  </p:cSld>
  <p:clrMapOvr>
    <a:masterClrMapping/>
  </p:clrMapOvr>
  <p:transition advTm="10992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BA6E-7C2D-4BB5-889A-AB48C65077FF}"/>
              </a:ext>
            </a:extLst>
          </p:cNvPr>
          <p:cNvSpPr>
            <a:spLocks noGrp="1"/>
          </p:cNvSpPr>
          <p:nvPr>
            <p:ph type="title"/>
          </p:nvPr>
        </p:nvSpPr>
        <p:spPr/>
        <p:txBody>
          <a:bodyPr/>
          <a:lstStyle/>
          <a:p>
            <a:r>
              <a:rPr lang="fa-IR" dirty="0"/>
              <a:t>نمونه‌گیری</a:t>
            </a:r>
            <a:endParaRPr lang="en-US" dirty="0"/>
          </a:p>
        </p:txBody>
      </p:sp>
      <p:sp>
        <p:nvSpPr>
          <p:cNvPr id="3" name="Content Placeholder 2">
            <a:extLst>
              <a:ext uri="{FF2B5EF4-FFF2-40B4-BE49-F238E27FC236}">
                <a16:creationId xmlns:a16="http://schemas.microsoft.com/office/drawing/2014/main" id="{C27FA811-25A7-4625-B368-328743952724}"/>
              </a:ext>
            </a:extLst>
          </p:cNvPr>
          <p:cNvSpPr>
            <a:spLocks noGrp="1"/>
          </p:cNvSpPr>
          <p:nvPr>
            <p:ph idx="1"/>
          </p:nvPr>
        </p:nvSpPr>
        <p:spPr/>
        <p:txBody>
          <a:bodyPr>
            <a:normAutofit/>
          </a:bodyPr>
          <a:lstStyle/>
          <a:p>
            <a:r>
              <a:rPr lang="fa-IR" dirty="0"/>
              <a:t>انتخاب مواردی از بین کل جمعیت هدف که نماینده خوبی برای پاسخ به سوال پژوهش باشد.</a:t>
            </a:r>
          </a:p>
          <a:p>
            <a:r>
              <a:rPr lang="fa-IR" dirty="0"/>
              <a:t>مفهوم نمونه‌گیری بسته به نوع مطالعه متفاوت است.</a:t>
            </a:r>
          </a:p>
          <a:p>
            <a:pPr lvl="1"/>
            <a:r>
              <a:rPr lang="fa-IR" u="sng" dirty="0">
                <a:effectLst>
                  <a:outerShdw blurRad="38100" dist="38100" dir="2700000" algn="tl">
                    <a:srgbClr val="000000">
                      <a:alpha val="43137"/>
                    </a:srgbClr>
                  </a:outerShdw>
                </a:effectLst>
              </a:rPr>
              <a:t>مطالعات مقطعی</a:t>
            </a:r>
            <a:r>
              <a:rPr lang="fa-IR" dirty="0"/>
              <a:t>: نمونه‌ای تصادفی از جامعه هدف</a:t>
            </a:r>
          </a:p>
          <a:p>
            <a:pPr lvl="1"/>
            <a:r>
              <a:rPr lang="fa-IR" u="sng" dirty="0">
                <a:effectLst>
                  <a:outerShdw blurRad="38100" dist="38100" dir="2700000" algn="tl">
                    <a:srgbClr val="000000">
                      <a:alpha val="43137"/>
                    </a:srgbClr>
                  </a:outerShdw>
                </a:effectLst>
              </a:rPr>
              <a:t>مطالعات کوهورت</a:t>
            </a:r>
            <a:r>
              <a:rPr lang="fa-IR" dirty="0"/>
              <a:t>: عمدتاً ریزش نمونه‌های ممکن است باعث سوگیری شود</a:t>
            </a:r>
          </a:p>
          <a:p>
            <a:pPr lvl="1"/>
            <a:r>
              <a:rPr lang="fa-IR" u="sng" dirty="0">
                <a:effectLst>
                  <a:outerShdw blurRad="38100" dist="38100" dir="2700000" algn="tl">
                    <a:srgbClr val="000000">
                      <a:alpha val="43137"/>
                    </a:srgbClr>
                  </a:outerShdw>
                </a:effectLst>
              </a:rPr>
              <a:t>مطالعات مورد-شاهدی</a:t>
            </a:r>
            <a:r>
              <a:rPr lang="fa-IR" dirty="0"/>
              <a:t>: شیوه انتخاب موارد و شاهدها باید با دقت بسیار زیاد باشد</a:t>
            </a:r>
          </a:p>
          <a:p>
            <a:pPr lvl="1"/>
            <a:r>
              <a:rPr lang="fa-IR" u="sng" dirty="0">
                <a:effectLst>
                  <a:outerShdw blurRad="38100" dist="38100" dir="2700000" algn="tl">
                    <a:srgbClr val="000000">
                      <a:alpha val="43137"/>
                    </a:srgbClr>
                  </a:outerShdw>
                </a:effectLst>
              </a:rPr>
              <a:t>مطالعات مداخله‌ای</a:t>
            </a:r>
            <a:r>
              <a:rPr lang="fa-IR" dirty="0"/>
              <a:t>: نمونه‌گیری معمولاً تصادفی نیست ولی شیوه تقسیم نمونه‌ها در گروه مداخله و شاهد باید با دقت انجام شود</a:t>
            </a:r>
          </a:p>
          <a:p>
            <a:pPr lvl="1"/>
            <a:r>
              <a:rPr lang="fa-IR" u="sng" dirty="0">
                <a:effectLst>
                  <a:outerShdw blurRad="38100" dist="38100" dir="2700000" algn="tl">
                    <a:srgbClr val="000000">
                      <a:alpha val="43137"/>
                    </a:srgbClr>
                  </a:outerShdw>
                </a:effectLst>
              </a:rPr>
              <a:t>مطالعات کیفی</a:t>
            </a:r>
            <a:r>
              <a:rPr lang="fa-IR" dirty="0"/>
              <a:t>: نمونه‌گیری هدفمند و با توجه به اهداف مطالعه انجام می‌شود.</a:t>
            </a:r>
          </a:p>
          <a:p>
            <a:pPr marL="0" indent="0">
              <a:buNone/>
            </a:pPr>
            <a:r>
              <a:rPr lang="fa-IR" dirty="0"/>
              <a:t>عمده مبانی تئوریکی که برای نمونه‌گیری ذکر می‌شود مربوط به مطالعات مقطعی است.</a:t>
            </a:r>
          </a:p>
        </p:txBody>
      </p:sp>
    </p:spTree>
    <p:extLst>
      <p:ext uri="{BB962C8B-B14F-4D97-AF65-F5344CB8AC3E}">
        <p14:creationId xmlns:p14="http://schemas.microsoft.com/office/powerpoint/2010/main" val="2936087046"/>
      </p:ext>
    </p:extLst>
  </p:cSld>
  <p:clrMapOvr>
    <a:masterClrMapping/>
  </p:clrMapOvr>
  <p:transition advTm="10992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9727" y="76200"/>
            <a:ext cx="11952514" cy="1252728"/>
          </a:xfrm>
        </p:spPr>
        <p:txBody>
          <a:bodyPr>
            <a:noAutofit/>
          </a:bodyPr>
          <a:lstStyle/>
          <a:p>
            <a:r>
              <a:rPr lang="fa-IR" dirty="0"/>
              <a:t>جامعه و نمونه: بررسی میزان مصرف سیگار در نوجوانان شهر کرمان</a:t>
            </a:r>
            <a:endParaRPr lang="en-US" dirty="0"/>
          </a:p>
        </p:txBody>
      </p:sp>
      <p:sp>
        <p:nvSpPr>
          <p:cNvPr id="10244" name="Rectangle 4"/>
          <p:cNvSpPr>
            <a:spLocks noChangeArrowheads="1"/>
          </p:cNvSpPr>
          <p:nvPr/>
        </p:nvSpPr>
        <p:spPr bwMode="auto">
          <a:xfrm>
            <a:off x="2452662" y="1643050"/>
            <a:ext cx="7286644" cy="5214950"/>
          </a:xfrm>
          <a:prstGeom prst="rect">
            <a:avLst/>
          </a:prstGeom>
          <a:solidFill>
            <a:srgbClr val="CCFFCC">
              <a:alpha val="37000"/>
            </a:srgbClr>
          </a:solidFill>
          <a:ln w="25400">
            <a:solidFill>
              <a:srgbClr val="000000"/>
            </a:solidFill>
            <a:miter lim="800000"/>
            <a:headEnd/>
            <a:tailEnd/>
          </a:ln>
          <a:effectLst/>
        </p:spPr>
        <p:txBody>
          <a:bodyPr wrap="none"/>
          <a:lstStyle/>
          <a:p>
            <a:pPr algn="ctr"/>
            <a:r>
              <a:rPr lang="fa-IR" sz="4800" b="1" dirty="0">
                <a:effectLst>
                  <a:outerShdw blurRad="38100" dist="38100" dir="2700000" algn="tl">
                    <a:srgbClr val="000000"/>
                  </a:outerShdw>
                </a:effectLst>
                <a:cs typeface="B Zar" pitchFamily="2" charset="-78"/>
              </a:rPr>
              <a:t>جامعه هدف: </a:t>
            </a:r>
            <a:r>
              <a:rPr lang="fa-IR" sz="4000" dirty="0">
                <a:cs typeface="B Zar" pitchFamily="2" charset="-78"/>
              </a:rPr>
              <a:t>نوجوانان شهر كرمان</a:t>
            </a:r>
            <a:endParaRPr lang="en-US" sz="4000" dirty="0">
              <a:cs typeface="B Zar" pitchFamily="2" charset="-78"/>
            </a:endParaRPr>
          </a:p>
        </p:txBody>
      </p:sp>
      <p:sp>
        <p:nvSpPr>
          <p:cNvPr id="10245" name="Rectangle 5"/>
          <p:cNvSpPr>
            <a:spLocks noChangeArrowheads="1"/>
          </p:cNvSpPr>
          <p:nvPr/>
        </p:nvSpPr>
        <p:spPr bwMode="auto">
          <a:xfrm>
            <a:off x="2528862" y="2995603"/>
            <a:ext cx="5667390" cy="3786197"/>
          </a:xfrm>
          <a:prstGeom prst="rect">
            <a:avLst/>
          </a:prstGeom>
          <a:solidFill>
            <a:srgbClr val="CCFFCC">
              <a:alpha val="37000"/>
            </a:srgbClr>
          </a:solidFill>
          <a:ln w="9525">
            <a:solidFill>
              <a:srgbClr val="000000"/>
            </a:solidFill>
            <a:miter lim="800000"/>
            <a:headEnd/>
            <a:tailEnd/>
          </a:ln>
          <a:effectLst/>
        </p:spPr>
        <p:txBody>
          <a:bodyPr wrap="none"/>
          <a:lstStyle/>
          <a:p>
            <a:pPr algn="ctr"/>
            <a:r>
              <a:rPr lang="fa-IR" sz="4000" b="1">
                <a:effectLst>
                  <a:outerShdw blurRad="38100" dist="38100" dir="2700000" algn="tl">
                    <a:srgbClr val="000000"/>
                  </a:outerShdw>
                </a:effectLst>
                <a:cs typeface="B Zar" pitchFamily="2" charset="-78"/>
              </a:rPr>
              <a:t>جامعه آماري: </a:t>
            </a:r>
            <a:r>
              <a:rPr lang="fa-IR" sz="3200">
                <a:cs typeface="B Zar" pitchFamily="2" charset="-78"/>
              </a:rPr>
              <a:t>دانش آموزان دبيرستاني</a:t>
            </a:r>
            <a:endParaRPr lang="en-US" sz="3200">
              <a:cs typeface="B Zar" pitchFamily="2" charset="-78"/>
            </a:endParaRPr>
          </a:p>
        </p:txBody>
      </p:sp>
      <p:sp>
        <p:nvSpPr>
          <p:cNvPr id="10246" name="Rectangle 6"/>
          <p:cNvSpPr>
            <a:spLocks noChangeArrowheads="1"/>
          </p:cNvSpPr>
          <p:nvPr/>
        </p:nvSpPr>
        <p:spPr bwMode="auto">
          <a:xfrm>
            <a:off x="2605063" y="3919531"/>
            <a:ext cx="4268943" cy="2786069"/>
          </a:xfrm>
          <a:prstGeom prst="rect">
            <a:avLst/>
          </a:prstGeom>
          <a:solidFill>
            <a:srgbClr val="CCFFCC">
              <a:alpha val="37000"/>
            </a:srgbClr>
          </a:solidFill>
          <a:ln w="9525">
            <a:solidFill>
              <a:srgbClr val="000000"/>
            </a:solidFill>
            <a:miter lim="800000"/>
            <a:headEnd/>
            <a:tailEnd/>
          </a:ln>
          <a:effectLst/>
        </p:spPr>
        <p:txBody>
          <a:bodyPr wrap="none"/>
          <a:lstStyle/>
          <a:p>
            <a:pPr algn="ctr"/>
            <a:endParaRPr lang="fa-IR" sz="1600" b="1" dirty="0">
              <a:effectLst>
                <a:outerShdw blurRad="38100" dist="38100" dir="2700000" algn="tl">
                  <a:srgbClr val="000000"/>
                </a:outerShdw>
              </a:effectLst>
              <a:cs typeface="B Zar" pitchFamily="2" charset="-78"/>
            </a:endParaRPr>
          </a:p>
          <a:p>
            <a:pPr algn="ctr" rtl="0"/>
            <a:r>
              <a:rPr lang="fa-IR" sz="4000" b="1" dirty="0">
                <a:effectLst>
                  <a:outerShdw blurRad="38100" dist="38100" dir="2700000" algn="tl">
                    <a:srgbClr val="000000"/>
                  </a:outerShdw>
                </a:effectLst>
                <a:cs typeface="B Zar" pitchFamily="2" charset="-78"/>
              </a:rPr>
              <a:t>نمونه: </a:t>
            </a:r>
            <a:r>
              <a:rPr lang="fa-IR" sz="3200" dirty="0">
                <a:cs typeface="B Zar" pitchFamily="2" charset="-78"/>
              </a:rPr>
              <a:t>200</a:t>
            </a:r>
            <a:r>
              <a:rPr lang="fa-IR" sz="4000" b="1" dirty="0">
                <a:effectLst>
                  <a:outerShdw blurRad="38100" dist="38100" dir="2700000" algn="tl">
                    <a:srgbClr val="000000"/>
                  </a:outerShdw>
                </a:effectLst>
                <a:cs typeface="B Zar" pitchFamily="2" charset="-78"/>
              </a:rPr>
              <a:t> </a:t>
            </a:r>
            <a:r>
              <a:rPr lang="fa-IR" sz="3200" dirty="0">
                <a:cs typeface="B Zar" pitchFamily="2" charset="-78"/>
              </a:rPr>
              <a:t>دانش آموز</a:t>
            </a:r>
            <a:r>
              <a:rPr lang="fa-IR" sz="4000" b="1" dirty="0">
                <a:effectLst>
                  <a:outerShdw blurRad="38100" dist="38100" dir="2700000" algn="tl">
                    <a:srgbClr val="000000"/>
                  </a:outerShdw>
                </a:effectLst>
                <a:cs typeface="B Zar" pitchFamily="2" charset="-78"/>
              </a:rPr>
              <a:t> </a:t>
            </a:r>
            <a:endParaRPr lang="en-US" sz="4000" b="1" dirty="0">
              <a:effectLst>
                <a:outerShdw blurRad="38100" dist="38100" dir="2700000" algn="tl">
                  <a:srgbClr val="000000"/>
                </a:outerShdw>
              </a:effectLst>
              <a:cs typeface="B Zar" pitchFamily="2" charset="-78"/>
            </a:endParaRPr>
          </a:p>
        </p:txBody>
      </p:sp>
      <p:sp>
        <p:nvSpPr>
          <p:cNvPr id="10247" name="Rectangle 7"/>
          <p:cNvSpPr>
            <a:spLocks noChangeArrowheads="1"/>
          </p:cNvSpPr>
          <p:nvPr/>
        </p:nvSpPr>
        <p:spPr bwMode="auto">
          <a:xfrm>
            <a:off x="2681262" y="5143512"/>
            <a:ext cx="3414738" cy="1485888"/>
          </a:xfrm>
          <a:prstGeom prst="rect">
            <a:avLst/>
          </a:prstGeom>
          <a:solidFill>
            <a:srgbClr val="CCFFCC">
              <a:alpha val="37000"/>
            </a:srgbClr>
          </a:solidFill>
          <a:ln w="9525">
            <a:solidFill>
              <a:srgbClr val="000000"/>
            </a:solidFill>
            <a:miter lim="800000"/>
            <a:headEnd/>
            <a:tailEnd/>
          </a:ln>
          <a:effectLst/>
        </p:spPr>
        <p:txBody>
          <a:bodyPr anchor="ctr"/>
          <a:lstStyle/>
          <a:p>
            <a:pPr algn="ctr"/>
            <a:r>
              <a:rPr lang="fa-IR" sz="3200" b="1" dirty="0">
                <a:effectLst>
                  <a:outerShdw blurRad="38100" dist="38100" dir="2700000" algn="tl">
                    <a:srgbClr val="000000"/>
                  </a:outerShdw>
                </a:effectLst>
                <a:cs typeface="B Zar" pitchFamily="2" charset="-78"/>
              </a:rPr>
              <a:t>نمونه هاي كامل شده:</a:t>
            </a:r>
          </a:p>
          <a:p>
            <a:pPr algn="ctr"/>
            <a:r>
              <a:rPr lang="fa-IR" sz="2800" dirty="0">
                <a:cs typeface="B Zar" pitchFamily="2" charset="-78"/>
              </a:rPr>
              <a:t>160 نفر كه به پرسشنامه پاسخ داده اند</a:t>
            </a:r>
            <a:endParaRPr lang="en-US" sz="2800" dirty="0">
              <a:cs typeface="B Zar" pitchFamily="2" charset="-78"/>
            </a:endParaRPr>
          </a:p>
        </p:txBody>
      </p:sp>
    </p:spTree>
  </p:cSld>
  <p:clrMapOvr>
    <a:masterClrMapping/>
  </p:clrMapOvr>
  <p:transition advTm="191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a-IR" dirty="0"/>
              <a:t>	مفهوم اعتبار در نمونه‌گيري</a:t>
            </a:r>
            <a:endParaRPr lang="en-US" dirty="0"/>
          </a:p>
        </p:txBody>
      </p:sp>
      <p:sp>
        <p:nvSpPr>
          <p:cNvPr id="11267" name="Rectangle 3"/>
          <p:cNvSpPr>
            <a:spLocks noGrp="1" noChangeArrowheads="1"/>
          </p:cNvSpPr>
          <p:nvPr>
            <p:ph type="body" idx="1"/>
          </p:nvPr>
        </p:nvSpPr>
        <p:spPr>
          <a:xfrm>
            <a:off x="2524100" y="2071678"/>
            <a:ext cx="7848600" cy="3276600"/>
          </a:xfrm>
        </p:spPr>
        <p:txBody>
          <a:bodyPr/>
          <a:lstStyle/>
          <a:p>
            <a:r>
              <a:rPr lang="fa-IR" dirty="0"/>
              <a:t>اعتبار داخلي </a:t>
            </a:r>
            <a:r>
              <a:rPr lang="en-US" dirty="0"/>
              <a:t>Internal validity</a:t>
            </a:r>
            <a:r>
              <a:rPr lang="fa-IR" dirty="0"/>
              <a:t>: چه میزان دقت در جمع آوری اطلاعات نمونه های مورد بررسی وجود داشته‌است</a:t>
            </a:r>
          </a:p>
          <a:p>
            <a:endParaRPr lang="fa-IR" dirty="0"/>
          </a:p>
          <a:p>
            <a:r>
              <a:rPr lang="fa-IR" dirty="0"/>
              <a:t>اعتبار خارجي </a:t>
            </a:r>
            <a:r>
              <a:rPr lang="en-US" dirty="0"/>
              <a:t>External validity</a:t>
            </a:r>
            <a:r>
              <a:rPr lang="fa-IR" dirty="0"/>
              <a:t>: نمونه گرفته‌شده چه میزان مشابهت با کل جامعه مورد مطالعه دارد</a:t>
            </a:r>
            <a:endParaRPr lang="en-US" dirty="0"/>
          </a:p>
          <a:p>
            <a:endParaRPr lang="fa-IR" dirty="0"/>
          </a:p>
          <a:p>
            <a:endParaRPr lang="en-US" dirty="0"/>
          </a:p>
        </p:txBody>
      </p:sp>
    </p:spTree>
  </p:cSld>
  <p:clrMapOvr>
    <a:masterClrMapping/>
  </p:clrMapOvr>
  <p:transition advTm="5995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890F-A61A-4628-9C4E-7AD2F2D1ABFB}"/>
              </a:ext>
            </a:extLst>
          </p:cNvPr>
          <p:cNvSpPr>
            <a:spLocks noGrp="1"/>
          </p:cNvSpPr>
          <p:nvPr>
            <p:ph type="title"/>
          </p:nvPr>
        </p:nvSpPr>
        <p:spPr/>
        <p:txBody>
          <a:bodyPr/>
          <a:lstStyle/>
          <a:p>
            <a:r>
              <a:rPr lang="fa-IR" dirty="0"/>
              <a:t>خلاقیت و نوآوری زیربنای تحقیق و کنکاش</a:t>
            </a:r>
            <a:endParaRPr lang="en-US" dirty="0"/>
          </a:p>
        </p:txBody>
      </p:sp>
      <p:pic>
        <p:nvPicPr>
          <p:cNvPr id="13" name="Picture 2" descr="C:\Documents and Settings\Alireza\My Documents\My Pictures\pic_12049519899941.jpg">
            <a:extLst>
              <a:ext uri="{FF2B5EF4-FFF2-40B4-BE49-F238E27FC236}">
                <a16:creationId xmlns:a16="http://schemas.microsoft.com/office/drawing/2014/main" id="{D0D87207-DFB3-4054-B77A-81EF3F9E2A76}"/>
              </a:ext>
            </a:extLst>
          </p:cNvPr>
          <p:cNvPicPr>
            <a:picLocks noChangeAspect="1" noChangeArrowheads="1"/>
          </p:cNvPicPr>
          <p:nvPr/>
        </p:nvPicPr>
        <p:blipFill>
          <a:blip r:embed="rId2"/>
          <a:srcRect/>
          <a:stretch>
            <a:fillRect/>
          </a:stretch>
        </p:blipFill>
        <p:spPr bwMode="auto">
          <a:xfrm>
            <a:off x="101157" y="1947321"/>
            <a:ext cx="4857758" cy="2963358"/>
          </a:xfrm>
          <a:prstGeom prst="rect">
            <a:avLst/>
          </a:prstGeom>
          <a:noFill/>
          <a:ln w="9525">
            <a:noFill/>
            <a:miter lim="800000"/>
            <a:headEnd/>
            <a:tailEnd/>
          </a:ln>
        </p:spPr>
      </p:pic>
      <p:sp>
        <p:nvSpPr>
          <p:cNvPr id="15" name="TextBox 14">
            <a:extLst>
              <a:ext uri="{FF2B5EF4-FFF2-40B4-BE49-F238E27FC236}">
                <a16:creationId xmlns:a16="http://schemas.microsoft.com/office/drawing/2014/main" id="{FCAC029F-2F2F-4B7C-83BD-57F512E7E2A4}"/>
              </a:ext>
            </a:extLst>
          </p:cNvPr>
          <p:cNvSpPr txBox="1"/>
          <p:nvPr/>
        </p:nvSpPr>
        <p:spPr>
          <a:xfrm>
            <a:off x="4277711" y="2462328"/>
            <a:ext cx="6741728" cy="2308324"/>
          </a:xfrm>
          <a:prstGeom prst="rect">
            <a:avLst/>
          </a:prstGeom>
          <a:noFill/>
        </p:spPr>
        <p:txBody>
          <a:bodyPr wrap="square">
            <a:spAutoFit/>
          </a:bodyPr>
          <a:lstStyle/>
          <a:p>
            <a:pPr algn="r" rtl="1"/>
            <a:r>
              <a:rPr lang="fa-IR" sz="3600" dirty="0">
                <a:cs typeface="B Koodak" panose="00000700000000000000" pitchFamily="2" charset="-78"/>
              </a:rPr>
              <a:t>هر سازمان/فرد خلاقی الزاما نوآور نيست، خلاقيت ايده‌های جديد توليد می‌کند، ولی برای نوآوری اين ايده‌ها بايد ارزيابی و پياده‌سازی شوند.</a:t>
            </a:r>
          </a:p>
        </p:txBody>
      </p:sp>
    </p:spTree>
    <p:extLst>
      <p:ext uri="{BB962C8B-B14F-4D97-AF65-F5344CB8AC3E}">
        <p14:creationId xmlns:p14="http://schemas.microsoft.com/office/powerpoint/2010/main" val="1682681694"/>
      </p:ext>
    </p:extLst>
  </p:cSld>
  <p:clrMapOvr>
    <a:masterClrMapping/>
  </p:clrMapOvr>
  <p:transition advTm="10992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a-IR" dirty="0"/>
              <a:t>	انواع نمونه‌گيري</a:t>
            </a:r>
            <a:endParaRPr lang="en-US" dirty="0"/>
          </a:p>
        </p:txBody>
      </p:sp>
      <p:sp>
        <p:nvSpPr>
          <p:cNvPr id="12291" name="Rectangle 3"/>
          <p:cNvSpPr>
            <a:spLocks noGrp="1" noChangeArrowheads="1"/>
          </p:cNvSpPr>
          <p:nvPr>
            <p:ph type="body" idx="1"/>
          </p:nvPr>
        </p:nvSpPr>
        <p:spPr>
          <a:xfrm>
            <a:off x="838200" y="2143116"/>
            <a:ext cx="10165080" cy="3900502"/>
          </a:xfrm>
        </p:spPr>
        <p:txBody>
          <a:bodyPr/>
          <a:lstStyle/>
          <a:p>
            <a:r>
              <a:rPr lang="fa-IR" dirty="0"/>
              <a:t>احتمالي: همه افراد جامعه شانس مشخص و قابل استحصال حضور در نمونه را دارند</a:t>
            </a:r>
          </a:p>
          <a:p>
            <a:endParaRPr lang="fa-IR" dirty="0"/>
          </a:p>
          <a:p>
            <a:r>
              <a:rPr lang="fa-IR" dirty="0"/>
              <a:t>غير احتمالي: همه افراد جامعه شانس حضور ندارند.</a:t>
            </a:r>
          </a:p>
          <a:p>
            <a:endParaRPr lang="fa-IR" dirty="0"/>
          </a:p>
          <a:p>
            <a:pPr>
              <a:buNone/>
            </a:pPr>
            <a:endParaRPr lang="fa-IR" dirty="0"/>
          </a:p>
        </p:txBody>
      </p:sp>
    </p:spTree>
  </p:cSld>
  <p:clrMapOvr>
    <a:masterClrMapping/>
  </p:clrMapOvr>
  <p:transition advTm="68448"/>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08932370"/>
              </p:ext>
            </p:extLst>
          </p:nvPr>
        </p:nvGraphicFramePr>
        <p:xfrm>
          <a:off x="1102662" y="794382"/>
          <a:ext cx="9986676" cy="526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Tm="28656">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a-IR" dirty="0"/>
              <a:t>نمونه گيري احتمالي ساده و منظم</a:t>
            </a:r>
            <a:endParaRPr lang="en-US" dirty="0"/>
          </a:p>
        </p:txBody>
      </p:sp>
      <p:sp>
        <p:nvSpPr>
          <p:cNvPr id="13315" name="Rectangle 3"/>
          <p:cNvSpPr>
            <a:spLocks noGrp="1" noChangeArrowheads="1"/>
          </p:cNvSpPr>
          <p:nvPr>
            <p:ph type="body" idx="1"/>
          </p:nvPr>
        </p:nvSpPr>
        <p:spPr>
          <a:xfrm>
            <a:off x="2024034" y="1500175"/>
            <a:ext cx="8229600" cy="4625975"/>
          </a:xfrm>
        </p:spPr>
        <p:txBody>
          <a:bodyPr/>
          <a:lstStyle/>
          <a:p>
            <a:r>
              <a:rPr lang="fa-IR" dirty="0"/>
              <a:t>تصادفي ساده: قرعه كشي</a:t>
            </a:r>
          </a:p>
          <a:p>
            <a:pPr lvl="1"/>
            <a:r>
              <a:rPr lang="fa-IR" dirty="0"/>
              <a:t>برای نمونه‌گیری تصادفی ساده نیاز به چارچوب نمونه‌گیری (</a:t>
            </a:r>
            <a:r>
              <a:rPr lang="en-US" dirty="0"/>
              <a:t>sampling frame</a:t>
            </a:r>
            <a:r>
              <a:rPr lang="fa-IR" dirty="0"/>
              <a:t>) داریم</a:t>
            </a:r>
          </a:p>
          <a:p>
            <a:r>
              <a:rPr lang="fa-IR" dirty="0"/>
              <a:t>تصادفي منظم: منطبق بر يك قاعده و قانون مشخص</a:t>
            </a:r>
          </a:p>
          <a:p>
            <a:endParaRPr lang="fa-IR" dirty="0"/>
          </a:p>
          <a:p>
            <a:endParaRPr lang="en-US" dirty="0"/>
          </a:p>
        </p:txBody>
      </p:sp>
      <p:grpSp>
        <p:nvGrpSpPr>
          <p:cNvPr id="9" name="Group 69"/>
          <p:cNvGrpSpPr>
            <a:grpSpLocks/>
          </p:cNvGrpSpPr>
          <p:nvPr/>
        </p:nvGrpSpPr>
        <p:grpSpPr bwMode="auto">
          <a:xfrm>
            <a:off x="3881422" y="3714752"/>
            <a:ext cx="4724400" cy="2971800"/>
            <a:chOff x="1488" y="2064"/>
            <a:chExt cx="2976" cy="1872"/>
          </a:xfrm>
        </p:grpSpPr>
        <p:grpSp>
          <p:nvGrpSpPr>
            <p:cNvPr id="10" name="Group 70"/>
            <p:cNvGrpSpPr>
              <a:grpSpLocks/>
            </p:cNvGrpSpPr>
            <p:nvPr/>
          </p:nvGrpSpPr>
          <p:grpSpPr bwMode="auto">
            <a:xfrm>
              <a:off x="1488" y="2784"/>
              <a:ext cx="1152" cy="1152"/>
              <a:chOff x="672" y="1680"/>
              <a:chExt cx="1152" cy="1152"/>
            </a:xfrm>
          </p:grpSpPr>
          <p:sp>
            <p:nvSpPr>
              <p:cNvPr id="13383" name="Oval 71"/>
              <p:cNvSpPr>
                <a:spLocks noChangeArrowheads="1"/>
              </p:cNvSpPr>
              <p:nvPr/>
            </p:nvSpPr>
            <p:spPr bwMode="auto">
              <a:xfrm>
                <a:off x="672" y="168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84" name="Oval 72"/>
              <p:cNvSpPr>
                <a:spLocks noChangeArrowheads="1"/>
              </p:cNvSpPr>
              <p:nvPr/>
            </p:nvSpPr>
            <p:spPr bwMode="auto">
              <a:xfrm>
                <a:off x="768" y="177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85" name="Oval 73"/>
              <p:cNvSpPr>
                <a:spLocks noChangeArrowheads="1"/>
              </p:cNvSpPr>
              <p:nvPr/>
            </p:nvSpPr>
            <p:spPr bwMode="auto">
              <a:xfrm>
                <a:off x="864" y="187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86" name="Oval 74"/>
              <p:cNvSpPr>
                <a:spLocks noChangeArrowheads="1"/>
              </p:cNvSpPr>
              <p:nvPr/>
            </p:nvSpPr>
            <p:spPr bwMode="auto">
              <a:xfrm>
                <a:off x="960" y="1968"/>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387" name="Oval 75"/>
              <p:cNvSpPr>
                <a:spLocks noChangeArrowheads="1"/>
              </p:cNvSpPr>
              <p:nvPr/>
            </p:nvSpPr>
            <p:spPr bwMode="auto">
              <a:xfrm>
                <a:off x="1056" y="206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88" name="Oval 76"/>
              <p:cNvSpPr>
                <a:spLocks noChangeArrowheads="1"/>
              </p:cNvSpPr>
              <p:nvPr/>
            </p:nvSpPr>
            <p:spPr bwMode="auto">
              <a:xfrm>
                <a:off x="1152" y="216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89" name="Oval 77"/>
              <p:cNvSpPr>
                <a:spLocks noChangeArrowheads="1"/>
              </p:cNvSpPr>
              <p:nvPr/>
            </p:nvSpPr>
            <p:spPr bwMode="auto">
              <a:xfrm>
                <a:off x="1248" y="225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90" name="Oval 78"/>
              <p:cNvSpPr>
                <a:spLocks noChangeArrowheads="1"/>
              </p:cNvSpPr>
              <p:nvPr/>
            </p:nvSpPr>
            <p:spPr bwMode="auto">
              <a:xfrm>
                <a:off x="1344" y="2352"/>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391" name="Oval 79"/>
              <p:cNvSpPr>
                <a:spLocks noChangeArrowheads="1"/>
              </p:cNvSpPr>
              <p:nvPr/>
            </p:nvSpPr>
            <p:spPr bwMode="auto">
              <a:xfrm>
                <a:off x="1440" y="244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92" name="Oval 80"/>
              <p:cNvSpPr>
                <a:spLocks noChangeArrowheads="1"/>
              </p:cNvSpPr>
              <p:nvPr/>
            </p:nvSpPr>
            <p:spPr bwMode="auto">
              <a:xfrm>
                <a:off x="1536" y="254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93" name="Oval 81"/>
              <p:cNvSpPr>
                <a:spLocks noChangeArrowheads="1"/>
              </p:cNvSpPr>
              <p:nvPr/>
            </p:nvSpPr>
            <p:spPr bwMode="auto">
              <a:xfrm>
                <a:off x="1632" y="2640"/>
                <a:ext cx="192" cy="192"/>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grpSp>
        <p:grpSp>
          <p:nvGrpSpPr>
            <p:cNvPr id="11" name="Group 82"/>
            <p:cNvGrpSpPr>
              <a:grpSpLocks/>
            </p:cNvGrpSpPr>
            <p:nvPr/>
          </p:nvGrpSpPr>
          <p:grpSpPr bwMode="auto">
            <a:xfrm>
              <a:off x="1920" y="2064"/>
              <a:ext cx="2544" cy="1680"/>
              <a:chOff x="1920" y="2064"/>
              <a:chExt cx="2544" cy="1680"/>
            </a:xfrm>
          </p:grpSpPr>
          <p:grpSp>
            <p:nvGrpSpPr>
              <p:cNvPr id="12" name="Group 83"/>
              <p:cNvGrpSpPr>
                <a:grpSpLocks/>
              </p:cNvGrpSpPr>
              <p:nvPr/>
            </p:nvGrpSpPr>
            <p:grpSpPr bwMode="auto">
              <a:xfrm>
                <a:off x="1920" y="2592"/>
                <a:ext cx="1152" cy="1152"/>
                <a:chOff x="672" y="1680"/>
                <a:chExt cx="1152" cy="1152"/>
              </a:xfrm>
            </p:grpSpPr>
            <p:sp>
              <p:nvSpPr>
                <p:cNvPr id="13396" name="Oval 84"/>
                <p:cNvSpPr>
                  <a:spLocks noChangeArrowheads="1"/>
                </p:cNvSpPr>
                <p:nvPr/>
              </p:nvSpPr>
              <p:spPr bwMode="auto">
                <a:xfrm>
                  <a:off x="672" y="1680"/>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397" name="Oval 85"/>
                <p:cNvSpPr>
                  <a:spLocks noChangeArrowheads="1"/>
                </p:cNvSpPr>
                <p:nvPr/>
              </p:nvSpPr>
              <p:spPr bwMode="auto">
                <a:xfrm>
                  <a:off x="768" y="177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98" name="Oval 86"/>
                <p:cNvSpPr>
                  <a:spLocks noChangeArrowheads="1"/>
                </p:cNvSpPr>
                <p:nvPr/>
              </p:nvSpPr>
              <p:spPr bwMode="auto">
                <a:xfrm>
                  <a:off x="864" y="187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99" name="Oval 87"/>
                <p:cNvSpPr>
                  <a:spLocks noChangeArrowheads="1"/>
                </p:cNvSpPr>
                <p:nvPr/>
              </p:nvSpPr>
              <p:spPr bwMode="auto">
                <a:xfrm>
                  <a:off x="960" y="196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00" name="Oval 88"/>
                <p:cNvSpPr>
                  <a:spLocks noChangeArrowheads="1"/>
                </p:cNvSpPr>
                <p:nvPr/>
              </p:nvSpPr>
              <p:spPr bwMode="auto">
                <a:xfrm>
                  <a:off x="1056" y="2064"/>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01" name="Oval 89"/>
                <p:cNvSpPr>
                  <a:spLocks noChangeArrowheads="1"/>
                </p:cNvSpPr>
                <p:nvPr/>
              </p:nvSpPr>
              <p:spPr bwMode="auto">
                <a:xfrm>
                  <a:off x="1152" y="216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02" name="Oval 90"/>
                <p:cNvSpPr>
                  <a:spLocks noChangeArrowheads="1"/>
                </p:cNvSpPr>
                <p:nvPr/>
              </p:nvSpPr>
              <p:spPr bwMode="auto">
                <a:xfrm>
                  <a:off x="1248" y="225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03" name="Oval 91"/>
                <p:cNvSpPr>
                  <a:spLocks noChangeArrowheads="1"/>
                </p:cNvSpPr>
                <p:nvPr/>
              </p:nvSpPr>
              <p:spPr bwMode="auto">
                <a:xfrm>
                  <a:off x="1344" y="235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04" name="Oval 92"/>
                <p:cNvSpPr>
                  <a:spLocks noChangeArrowheads="1"/>
                </p:cNvSpPr>
                <p:nvPr/>
              </p:nvSpPr>
              <p:spPr bwMode="auto">
                <a:xfrm>
                  <a:off x="1440" y="2448"/>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05" name="Oval 93"/>
                <p:cNvSpPr>
                  <a:spLocks noChangeArrowheads="1"/>
                </p:cNvSpPr>
                <p:nvPr/>
              </p:nvSpPr>
              <p:spPr bwMode="auto">
                <a:xfrm>
                  <a:off x="1536" y="254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06" name="Oval 94"/>
                <p:cNvSpPr>
                  <a:spLocks noChangeArrowheads="1"/>
                </p:cNvSpPr>
                <p:nvPr/>
              </p:nvSpPr>
              <p:spPr bwMode="auto">
                <a:xfrm>
                  <a:off x="1632" y="2640"/>
                  <a:ext cx="192" cy="192"/>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grpSp>
          <p:grpSp>
            <p:nvGrpSpPr>
              <p:cNvPr id="13" name="Group 95"/>
              <p:cNvGrpSpPr>
                <a:grpSpLocks/>
              </p:cNvGrpSpPr>
              <p:nvPr/>
            </p:nvGrpSpPr>
            <p:grpSpPr bwMode="auto">
              <a:xfrm>
                <a:off x="2400" y="2448"/>
                <a:ext cx="1152" cy="1152"/>
                <a:chOff x="672" y="1680"/>
                <a:chExt cx="1152" cy="1152"/>
              </a:xfrm>
            </p:grpSpPr>
            <p:sp>
              <p:nvSpPr>
                <p:cNvPr id="13408" name="Oval 96"/>
                <p:cNvSpPr>
                  <a:spLocks noChangeArrowheads="1"/>
                </p:cNvSpPr>
                <p:nvPr/>
              </p:nvSpPr>
              <p:spPr bwMode="auto">
                <a:xfrm>
                  <a:off x="672" y="168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09" name="Oval 97"/>
                <p:cNvSpPr>
                  <a:spLocks noChangeArrowheads="1"/>
                </p:cNvSpPr>
                <p:nvPr/>
              </p:nvSpPr>
              <p:spPr bwMode="auto">
                <a:xfrm>
                  <a:off x="768" y="1776"/>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10" name="Oval 98"/>
                <p:cNvSpPr>
                  <a:spLocks noChangeArrowheads="1"/>
                </p:cNvSpPr>
                <p:nvPr/>
              </p:nvSpPr>
              <p:spPr bwMode="auto">
                <a:xfrm>
                  <a:off x="864" y="187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11" name="Oval 99"/>
                <p:cNvSpPr>
                  <a:spLocks noChangeArrowheads="1"/>
                </p:cNvSpPr>
                <p:nvPr/>
              </p:nvSpPr>
              <p:spPr bwMode="auto">
                <a:xfrm>
                  <a:off x="960" y="1968"/>
                  <a:ext cx="192" cy="192"/>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sp>
              <p:nvSpPr>
                <p:cNvPr id="13412" name="Oval 100"/>
                <p:cNvSpPr>
                  <a:spLocks noChangeArrowheads="1"/>
                </p:cNvSpPr>
                <p:nvPr/>
              </p:nvSpPr>
              <p:spPr bwMode="auto">
                <a:xfrm>
                  <a:off x="1056" y="206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13" name="Oval 101"/>
                <p:cNvSpPr>
                  <a:spLocks noChangeArrowheads="1"/>
                </p:cNvSpPr>
                <p:nvPr/>
              </p:nvSpPr>
              <p:spPr bwMode="auto">
                <a:xfrm>
                  <a:off x="1152" y="2160"/>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14" name="Oval 102"/>
                <p:cNvSpPr>
                  <a:spLocks noChangeArrowheads="1"/>
                </p:cNvSpPr>
                <p:nvPr/>
              </p:nvSpPr>
              <p:spPr bwMode="auto">
                <a:xfrm>
                  <a:off x="1248" y="225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15" name="Oval 103"/>
                <p:cNvSpPr>
                  <a:spLocks noChangeArrowheads="1"/>
                </p:cNvSpPr>
                <p:nvPr/>
              </p:nvSpPr>
              <p:spPr bwMode="auto">
                <a:xfrm>
                  <a:off x="1344" y="235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16" name="Oval 104"/>
                <p:cNvSpPr>
                  <a:spLocks noChangeArrowheads="1"/>
                </p:cNvSpPr>
                <p:nvPr/>
              </p:nvSpPr>
              <p:spPr bwMode="auto">
                <a:xfrm>
                  <a:off x="1440" y="244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17" name="Oval 105"/>
                <p:cNvSpPr>
                  <a:spLocks noChangeArrowheads="1"/>
                </p:cNvSpPr>
                <p:nvPr/>
              </p:nvSpPr>
              <p:spPr bwMode="auto">
                <a:xfrm>
                  <a:off x="1536" y="2544"/>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18" name="Oval 106"/>
                <p:cNvSpPr>
                  <a:spLocks noChangeArrowheads="1"/>
                </p:cNvSpPr>
                <p:nvPr/>
              </p:nvSpPr>
              <p:spPr bwMode="auto">
                <a:xfrm>
                  <a:off x="1632" y="2640"/>
                  <a:ext cx="192" cy="192"/>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grpSp>
          <p:grpSp>
            <p:nvGrpSpPr>
              <p:cNvPr id="14" name="Group 107"/>
              <p:cNvGrpSpPr>
                <a:grpSpLocks/>
              </p:cNvGrpSpPr>
              <p:nvPr/>
            </p:nvGrpSpPr>
            <p:grpSpPr bwMode="auto">
              <a:xfrm>
                <a:off x="2832" y="2256"/>
                <a:ext cx="1152" cy="1152"/>
                <a:chOff x="672" y="1680"/>
                <a:chExt cx="1152" cy="1152"/>
              </a:xfrm>
            </p:grpSpPr>
            <p:sp>
              <p:nvSpPr>
                <p:cNvPr id="13420" name="Oval 108"/>
                <p:cNvSpPr>
                  <a:spLocks noChangeArrowheads="1"/>
                </p:cNvSpPr>
                <p:nvPr/>
              </p:nvSpPr>
              <p:spPr bwMode="auto">
                <a:xfrm>
                  <a:off x="672" y="168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21" name="Oval 109"/>
                <p:cNvSpPr>
                  <a:spLocks noChangeArrowheads="1"/>
                </p:cNvSpPr>
                <p:nvPr/>
              </p:nvSpPr>
              <p:spPr bwMode="auto">
                <a:xfrm>
                  <a:off x="768" y="177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22" name="Oval 110"/>
                <p:cNvSpPr>
                  <a:spLocks noChangeArrowheads="1"/>
                </p:cNvSpPr>
                <p:nvPr/>
              </p:nvSpPr>
              <p:spPr bwMode="auto">
                <a:xfrm>
                  <a:off x="864" y="1872"/>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23" name="Oval 111"/>
                <p:cNvSpPr>
                  <a:spLocks noChangeArrowheads="1"/>
                </p:cNvSpPr>
                <p:nvPr/>
              </p:nvSpPr>
              <p:spPr bwMode="auto">
                <a:xfrm>
                  <a:off x="960" y="196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24" name="Oval 112"/>
                <p:cNvSpPr>
                  <a:spLocks noChangeArrowheads="1"/>
                </p:cNvSpPr>
                <p:nvPr/>
              </p:nvSpPr>
              <p:spPr bwMode="auto">
                <a:xfrm>
                  <a:off x="1056" y="206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25" name="Oval 113"/>
                <p:cNvSpPr>
                  <a:spLocks noChangeArrowheads="1"/>
                </p:cNvSpPr>
                <p:nvPr/>
              </p:nvSpPr>
              <p:spPr bwMode="auto">
                <a:xfrm>
                  <a:off x="1152" y="216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26" name="Oval 114"/>
                <p:cNvSpPr>
                  <a:spLocks noChangeArrowheads="1"/>
                </p:cNvSpPr>
                <p:nvPr/>
              </p:nvSpPr>
              <p:spPr bwMode="auto">
                <a:xfrm>
                  <a:off x="1248" y="2256"/>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27" name="Oval 115"/>
                <p:cNvSpPr>
                  <a:spLocks noChangeArrowheads="1"/>
                </p:cNvSpPr>
                <p:nvPr/>
              </p:nvSpPr>
              <p:spPr bwMode="auto">
                <a:xfrm>
                  <a:off x="1344" y="235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28" name="Oval 116"/>
                <p:cNvSpPr>
                  <a:spLocks noChangeArrowheads="1"/>
                </p:cNvSpPr>
                <p:nvPr/>
              </p:nvSpPr>
              <p:spPr bwMode="auto">
                <a:xfrm>
                  <a:off x="1440" y="244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29" name="Oval 117"/>
                <p:cNvSpPr>
                  <a:spLocks noChangeArrowheads="1"/>
                </p:cNvSpPr>
                <p:nvPr/>
              </p:nvSpPr>
              <p:spPr bwMode="auto">
                <a:xfrm>
                  <a:off x="1536" y="254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30" name="Oval 118"/>
                <p:cNvSpPr>
                  <a:spLocks noChangeArrowheads="1"/>
                </p:cNvSpPr>
                <p:nvPr/>
              </p:nvSpPr>
              <p:spPr bwMode="auto">
                <a:xfrm>
                  <a:off x="1632" y="2640"/>
                  <a:ext cx="192" cy="192"/>
                </a:xfrm>
                <a:prstGeom prst="ellipse">
                  <a:avLst/>
                </a:prstGeom>
                <a:solidFill>
                  <a:schemeClr val="hlink"/>
                </a:solidFill>
                <a:ln w="9525">
                  <a:solidFill>
                    <a:schemeClr val="tx1"/>
                  </a:solidFill>
                  <a:round/>
                  <a:headEnd/>
                  <a:tailEnd/>
                </a:ln>
                <a:effectLst/>
              </p:spPr>
              <p:txBody>
                <a:bodyPr wrap="none" anchor="ctr"/>
                <a:lstStyle/>
                <a:p>
                  <a:pPr algn="ctr"/>
                  <a:endParaRPr lang="en-US"/>
                </a:p>
              </p:txBody>
            </p:sp>
          </p:grpSp>
          <p:grpSp>
            <p:nvGrpSpPr>
              <p:cNvPr id="15" name="Group 119"/>
              <p:cNvGrpSpPr>
                <a:grpSpLocks/>
              </p:cNvGrpSpPr>
              <p:nvPr/>
            </p:nvGrpSpPr>
            <p:grpSpPr bwMode="auto">
              <a:xfrm>
                <a:off x="3312" y="2064"/>
                <a:ext cx="1152" cy="1152"/>
                <a:chOff x="672" y="1680"/>
                <a:chExt cx="1152" cy="1152"/>
              </a:xfrm>
            </p:grpSpPr>
            <p:sp>
              <p:nvSpPr>
                <p:cNvPr id="13432" name="Oval 120"/>
                <p:cNvSpPr>
                  <a:spLocks noChangeArrowheads="1"/>
                </p:cNvSpPr>
                <p:nvPr/>
              </p:nvSpPr>
              <p:spPr bwMode="auto">
                <a:xfrm>
                  <a:off x="672" y="168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33" name="Oval 121"/>
                <p:cNvSpPr>
                  <a:spLocks noChangeArrowheads="1"/>
                </p:cNvSpPr>
                <p:nvPr/>
              </p:nvSpPr>
              <p:spPr bwMode="auto">
                <a:xfrm>
                  <a:off x="768" y="177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34" name="Oval 122"/>
                <p:cNvSpPr>
                  <a:spLocks noChangeArrowheads="1"/>
                </p:cNvSpPr>
                <p:nvPr/>
              </p:nvSpPr>
              <p:spPr bwMode="auto">
                <a:xfrm>
                  <a:off x="864" y="1872"/>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35" name="Oval 123"/>
                <p:cNvSpPr>
                  <a:spLocks noChangeArrowheads="1"/>
                </p:cNvSpPr>
                <p:nvPr/>
              </p:nvSpPr>
              <p:spPr bwMode="auto">
                <a:xfrm>
                  <a:off x="960" y="1968"/>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36" name="Oval 124"/>
                <p:cNvSpPr>
                  <a:spLocks noChangeArrowheads="1"/>
                </p:cNvSpPr>
                <p:nvPr/>
              </p:nvSpPr>
              <p:spPr bwMode="auto">
                <a:xfrm>
                  <a:off x="1056" y="206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37" name="Oval 125"/>
                <p:cNvSpPr>
                  <a:spLocks noChangeArrowheads="1"/>
                </p:cNvSpPr>
                <p:nvPr/>
              </p:nvSpPr>
              <p:spPr bwMode="auto">
                <a:xfrm>
                  <a:off x="1152" y="2160"/>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38" name="Oval 126"/>
                <p:cNvSpPr>
                  <a:spLocks noChangeArrowheads="1"/>
                </p:cNvSpPr>
                <p:nvPr/>
              </p:nvSpPr>
              <p:spPr bwMode="auto">
                <a:xfrm>
                  <a:off x="1248" y="2256"/>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39" name="Oval 127"/>
                <p:cNvSpPr>
                  <a:spLocks noChangeArrowheads="1"/>
                </p:cNvSpPr>
                <p:nvPr/>
              </p:nvSpPr>
              <p:spPr bwMode="auto">
                <a:xfrm>
                  <a:off x="1344" y="2352"/>
                  <a:ext cx="192" cy="192"/>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3440" name="Oval 128"/>
                <p:cNvSpPr>
                  <a:spLocks noChangeArrowheads="1"/>
                </p:cNvSpPr>
                <p:nvPr/>
              </p:nvSpPr>
              <p:spPr bwMode="auto">
                <a:xfrm>
                  <a:off x="1440" y="2448"/>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41" name="Oval 129"/>
                <p:cNvSpPr>
                  <a:spLocks noChangeArrowheads="1"/>
                </p:cNvSpPr>
                <p:nvPr/>
              </p:nvSpPr>
              <p:spPr bwMode="auto">
                <a:xfrm>
                  <a:off x="1536" y="2544"/>
                  <a:ext cx="192" cy="19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442" name="Oval 130"/>
                <p:cNvSpPr>
                  <a:spLocks noChangeArrowheads="1"/>
                </p:cNvSpPr>
                <p:nvPr/>
              </p:nvSpPr>
              <p:spPr bwMode="auto">
                <a:xfrm>
                  <a:off x="1632" y="2640"/>
                  <a:ext cx="192" cy="192"/>
                </a:xfrm>
                <a:prstGeom prst="ellipse">
                  <a:avLst/>
                </a:prstGeom>
                <a:solidFill>
                  <a:schemeClr val="accent1"/>
                </a:solidFill>
                <a:ln w="9525">
                  <a:solidFill>
                    <a:schemeClr val="tx1"/>
                  </a:solidFill>
                  <a:round/>
                  <a:headEnd/>
                  <a:tailEnd/>
                </a:ln>
                <a:effectLst/>
              </p:spPr>
              <p:txBody>
                <a:bodyPr wrap="none" anchor="ctr"/>
                <a:lstStyle/>
                <a:p>
                  <a:pPr algn="ctr"/>
                  <a:endParaRPr lang="en-US"/>
                </a:p>
              </p:txBody>
            </p:sp>
          </p:grpSp>
        </p:grpSp>
      </p:grpSp>
    </p:spTree>
  </p:cSld>
  <p:clrMapOvr>
    <a:masterClrMapping/>
  </p:clrMapOvr>
  <p:transition advTm="133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8"/>
          <p:cNvGrpSpPr>
            <a:grpSpLocks/>
          </p:cNvGrpSpPr>
          <p:nvPr/>
        </p:nvGrpSpPr>
        <p:grpSpPr bwMode="auto">
          <a:xfrm>
            <a:off x="3167042" y="3429000"/>
            <a:ext cx="5638800" cy="2590800"/>
            <a:chOff x="576" y="1248"/>
            <a:chExt cx="3552" cy="1632"/>
          </a:xfrm>
        </p:grpSpPr>
        <p:sp>
          <p:nvSpPr>
            <p:cNvPr id="14445" name="Oval 109"/>
            <p:cNvSpPr>
              <a:spLocks noChangeArrowheads="1"/>
            </p:cNvSpPr>
            <p:nvPr/>
          </p:nvSpPr>
          <p:spPr bwMode="auto">
            <a:xfrm>
              <a:off x="912" y="124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46" name="Oval 110"/>
            <p:cNvSpPr>
              <a:spLocks noChangeArrowheads="1"/>
            </p:cNvSpPr>
            <p:nvPr/>
          </p:nvSpPr>
          <p:spPr bwMode="auto">
            <a:xfrm>
              <a:off x="864" y="1584"/>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47" name="Oval 111"/>
            <p:cNvSpPr>
              <a:spLocks noChangeArrowheads="1"/>
            </p:cNvSpPr>
            <p:nvPr/>
          </p:nvSpPr>
          <p:spPr bwMode="auto">
            <a:xfrm>
              <a:off x="1488" y="139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48" name="Oval 112"/>
            <p:cNvSpPr>
              <a:spLocks noChangeArrowheads="1"/>
            </p:cNvSpPr>
            <p:nvPr/>
          </p:nvSpPr>
          <p:spPr bwMode="auto">
            <a:xfrm>
              <a:off x="1200" y="2640"/>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49" name="Oval 113"/>
            <p:cNvSpPr>
              <a:spLocks noChangeArrowheads="1"/>
            </p:cNvSpPr>
            <p:nvPr/>
          </p:nvSpPr>
          <p:spPr bwMode="auto">
            <a:xfrm>
              <a:off x="1920" y="2016"/>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50" name="Oval 114"/>
            <p:cNvSpPr>
              <a:spLocks noChangeArrowheads="1"/>
            </p:cNvSpPr>
            <p:nvPr/>
          </p:nvSpPr>
          <p:spPr bwMode="auto">
            <a:xfrm>
              <a:off x="624" y="187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51" name="Oval 115"/>
            <p:cNvSpPr>
              <a:spLocks noChangeArrowheads="1"/>
            </p:cNvSpPr>
            <p:nvPr/>
          </p:nvSpPr>
          <p:spPr bwMode="auto">
            <a:xfrm>
              <a:off x="672" y="2256"/>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52" name="Oval 116"/>
            <p:cNvSpPr>
              <a:spLocks noChangeArrowheads="1"/>
            </p:cNvSpPr>
            <p:nvPr/>
          </p:nvSpPr>
          <p:spPr bwMode="auto">
            <a:xfrm>
              <a:off x="576" y="144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53" name="Oval 117"/>
            <p:cNvSpPr>
              <a:spLocks noChangeArrowheads="1"/>
            </p:cNvSpPr>
            <p:nvPr/>
          </p:nvSpPr>
          <p:spPr bwMode="auto">
            <a:xfrm>
              <a:off x="912" y="2016"/>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54" name="Oval 118"/>
            <p:cNvSpPr>
              <a:spLocks noChangeArrowheads="1"/>
            </p:cNvSpPr>
            <p:nvPr/>
          </p:nvSpPr>
          <p:spPr bwMode="auto">
            <a:xfrm>
              <a:off x="1056" y="230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55" name="Oval 119"/>
            <p:cNvSpPr>
              <a:spLocks noChangeArrowheads="1"/>
            </p:cNvSpPr>
            <p:nvPr/>
          </p:nvSpPr>
          <p:spPr bwMode="auto">
            <a:xfrm>
              <a:off x="1776" y="1392"/>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56" name="Oval 120"/>
            <p:cNvSpPr>
              <a:spLocks noChangeArrowheads="1"/>
            </p:cNvSpPr>
            <p:nvPr/>
          </p:nvSpPr>
          <p:spPr bwMode="auto">
            <a:xfrm>
              <a:off x="864" y="254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57" name="Oval 121"/>
            <p:cNvSpPr>
              <a:spLocks noChangeArrowheads="1"/>
            </p:cNvSpPr>
            <p:nvPr/>
          </p:nvSpPr>
          <p:spPr bwMode="auto">
            <a:xfrm>
              <a:off x="3408" y="196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58" name="Oval 122"/>
            <p:cNvSpPr>
              <a:spLocks noChangeArrowheads="1"/>
            </p:cNvSpPr>
            <p:nvPr/>
          </p:nvSpPr>
          <p:spPr bwMode="auto">
            <a:xfrm>
              <a:off x="1632" y="1680"/>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59" name="Oval 123"/>
            <p:cNvSpPr>
              <a:spLocks noChangeArrowheads="1"/>
            </p:cNvSpPr>
            <p:nvPr/>
          </p:nvSpPr>
          <p:spPr bwMode="auto">
            <a:xfrm>
              <a:off x="2832" y="158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0" name="Oval 124"/>
            <p:cNvSpPr>
              <a:spLocks noChangeArrowheads="1"/>
            </p:cNvSpPr>
            <p:nvPr/>
          </p:nvSpPr>
          <p:spPr bwMode="auto">
            <a:xfrm>
              <a:off x="1728" y="2256"/>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1" name="Oval 125"/>
            <p:cNvSpPr>
              <a:spLocks noChangeArrowheads="1"/>
            </p:cNvSpPr>
            <p:nvPr/>
          </p:nvSpPr>
          <p:spPr bwMode="auto">
            <a:xfrm>
              <a:off x="2400" y="139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2" name="Oval 126"/>
            <p:cNvSpPr>
              <a:spLocks noChangeArrowheads="1"/>
            </p:cNvSpPr>
            <p:nvPr/>
          </p:nvSpPr>
          <p:spPr bwMode="auto">
            <a:xfrm>
              <a:off x="1968" y="168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3" name="Oval 127"/>
            <p:cNvSpPr>
              <a:spLocks noChangeArrowheads="1"/>
            </p:cNvSpPr>
            <p:nvPr/>
          </p:nvSpPr>
          <p:spPr bwMode="auto">
            <a:xfrm>
              <a:off x="2592" y="163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4" name="Oval 128"/>
            <p:cNvSpPr>
              <a:spLocks noChangeArrowheads="1"/>
            </p:cNvSpPr>
            <p:nvPr/>
          </p:nvSpPr>
          <p:spPr bwMode="auto">
            <a:xfrm>
              <a:off x="2592" y="1920"/>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65" name="Oval 129"/>
            <p:cNvSpPr>
              <a:spLocks noChangeArrowheads="1"/>
            </p:cNvSpPr>
            <p:nvPr/>
          </p:nvSpPr>
          <p:spPr bwMode="auto">
            <a:xfrm>
              <a:off x="3312" y="134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6" name="Oval 130"/>
            <p:cNvSpPr>
              <a:spLocks noChangeArrowheads="1"/>
            </p:cNvSpPr>
            <p:nvPr/>
          </p:nvSpPr>
          <p:spPr bwMode="auto">
            <a:xfrm>
              <a:off x="3696" y="168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7" name="Oval 131"/>
            <p:cNvSpPr>
              <a:spLocks noChangeArrowheads="1"/>
            </p:cNvSpPr>
            <p:nvPr/>
          </p:nvSpPr>
          <p:spPr bwMode="auto">
            <a:xfrm>
              <a:off x="3600" y="1392"/>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68" name="Oval 132"/>
            <p:cNvSpPr>
              <a:spLocks noChangeArrowheads="1"/>
            </p:cNvSpPr>
            <p:nvPr/>
          </p:nvSpPr>
          <p:spPr bwMode="auto">
            <a:xfrm>
              <a:off x="2880" y="192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69" name="Oval 133"/>
            <p:cNvSpPr>
              <a:spLocks noChangeArrowheads="1"/>
            </p:cNvSpPr>
            <p:nvPr/>
          </p:nvSpPr>
          <p:spPr bwMode="auto">
            <a:xfrm>
              <a:off x="2016" y="240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70" name="Oval 134"/>
            <p:cNvSpPr>
              <a:spLocks noChangeArrowheads="1"/>
            </p:cNvSpPr>
            <p:nvPr/>
          </p:nvSpPr>
          <p:spPr bwMode="auto">
            <a:xfrm>
              <a:off x="2736" y="1296"/>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71" name="Oval 135"/>
            <p:cNvSpPr>
              <a:spLocks noChangeArrowheads="1"/>
            </p:cNvSpPr>
            <p:nvPr/>
          </p:nvSpPr>
          <p:spPr bwMode="auto">
            <a:xfrm>
              <a:off x="3360" y="163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72" name="Oval 136"/>
            <p:cNvSpPr>
              <a:spLocks noChangeArrowheads="1"/>
            </p:cNvSpPr>
            <p:nvPr/>
          </p:nvSpPr>
          <p:spPr bwMode="auto">
            <a:xfrm>
              <a:off x="3744" y="2064"/>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73" name="Oval 137"/>
            <p:cNvSpPr>
              <a:spLocks noChangeArrowheads="1"/>
            </p:cNvSpPr>
            <p:nvPr/>
          </p:nvSpPr>
          <p:spPr bwMode="auto">
            <a:xfrm>
              <a:off x="3456" y="230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74" name="Oval 138"/>
            <p:cNvSpPr>
              <a:spLocks noChangeArrowheads="1"/>
            </p:cNvSpPr>
            <p:nvPr/>
          </p:nvSpPr>
          <p:spPr bwMode="auto">
            <a:xfrm>
              <a:off x="1584" y="196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75" name="Oval 139"/>
            <p:cNvSpPr>
              <a:spLocks noChangeArrowheads="1"/>
            </p:cNvSpPr>
            <p:nvPr/>
          </p:nvSpPr>
          <p:spPr bwMode="auto">
            <a:xfrm>
              <a:off x="2544" y="220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76" name="Oval 140"/>
            <p:cNvSpPr>
              <a:spLocks noChangeArrowheads="1"/>
            </p:cNvSpPr>
            <p:nvPr/>
          </p:nvSpPr>
          <p:spPr bwMode="auto">
            <a:xfrm>
              <a:off x="2880" y="2256"/>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477" name="Oval 141"/>
            <p:cNvSpPr>
              <a:spLocks noChangeArrowheads="1"/>
            </p:cNvSpPr>
            <p:nvPr/>
          </p:nvSpPr>
          <p:spPr bwMode="auto">
            <a:xfrm>
              <a:off x="2640" y="244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78" name="Oval 142"/>
            <p:cNvSpPr>
              <a:spLocks noChangeArrowheads="1"/>
            </p:cNvSpPr>
            <p:nvPr/>
          </p:nvSpPr>
          <p:spPr bwMode="auto">
            <a:xfrm>
              <a:off x="3888" y="240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479" name="Oval 143"/>
            <p:cNvSpPr>
              <a:spLocks noChangeArrowheads="1"/>
            </p:cNvSpPr>
            <p:nvPr/>
          </p:nvSpPr>
          <p:spPr bwMode="auto">
            <a:xfrm>
              <a:off x="3600" y="2544"/>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grpSp>
      <p:sp>
        <p:nvSpPr>
          <p:cNvPr id="14338" name="Rectangle 2"/>
          <p:cNvSpPr>
            <a:spLocks noGrp="1" noChangeArrowheads="1"/>
          </p:cNvSpPr>
          <p:nvPr>
            <p:ph type="title"/>
          </p:nvPr>
        </p:nvSpPr>
        <p:spPr/>
        <p:txBody>
          <a:bodyPr/>
          <a:lstStyle/>
          <a:p>
            <a:r>
              <a:rPr lang="fa-IR" dirty="0"/>
              <a:t>نمونه گيري طبقه‌ای</a:t>
            </a:r>
            <a:endParaRPr lang="en-US" dirty="0"/>
          </a:p>
        </p:txBody>
      </p:sp>
      <p:sp>
        <p:nvSpPr>
          <p:cNvPr id="14339" name="Rectangle 3"/>
          <p:cNvSpPr>
            <a:spLocks noGrp="1" noChangeArrowheads="1"/>
          </p:cNvSpPr>
          <p:nvPr>
            <p:ph type="body" idx="1"/>
          </p:nvPr>
        </p:nvSpPr>
        <p:spPr/>
        <p:txBody>
          <a:bodyPr/>
          <a:lstStyle/>
          <a:p>
            <a:r>
              <a:rPr lang="fa-IR" dirty="0"/>
              <a:t>طبقه‌اي </a:t>
            </a:r>
            <a:r>
              <a:rPr lang="en-US" dirty="0"/>
              <a:t>stratify</a:t>
            </a:r>
            <a:r>
              <a:rPr lang="fa-IR" dirty="0"/>
              <a:t>: جامعه به گروه‌هايي تقسيم شده و از هر گروه تعدادي انتخاب مي‌شوند</a:t>
            </a:r>
            <a:endParaRPr lang="en-US" dirty="0"/>
          </a:p>
        </p:txBody>
      </p:sp>
    </p:spTree>
  </p:cSld>
  <p:clrMapOvr>
    <a:masterClrMapping/>
  </p:clrMapOvr>
  <p:transition advTm="247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a-IR" dirty="0"/>
              <a:t>نمونه‌گيري خوشه‌ای</a:t>
            </a:r>
            <a:endParaRPr lang="en-US" dirty="0"/>
          </a:p>
        </p:txBody>
      </p:sp>
      <p:sp>
        <p:nvSpPr>
          <p:cNvPr id="16387" name="Rectangle 3"/>
          <p:cNvSpPr>
            <a:spLocks noGrp="1" noChangeArrowheads="1"/>
          </p:cNvSpPr>
          <p:nvPr>
            <p:ph type="body" idx="1"/>
          </p:nvPr>
        </p:nvSpPr>
        <p:spPr/>
        <p:txBody>
          <a:bodyPr/>
          <a:lstStyle/>
          <a:p>
            <a:r>
              <a:rPr lang="fa-IR" dirty="0"/>
              <a:t>خوشه‌اي </a:t>
            </a:r>
            <a:r>
              <a:rPr lang="en-US" dirty="0"/>
              <a:t>clustering</a:t>
            </a:r>
            <a:r>
              <a:rPr lang="fa-IR" dirty="0"/>
              <a:t>: جامعه به گروه‌هايي تقسيم و از بين آنها يك يا چند گروه انتخاب مي‌شوند.</a:t>
            </a:r>
            <a:endParaRPr lang="en-US" dirty="0"/>
          </a:p>
        </p:txBody>
      </p:sp>
      <p:grpSp>
        <p:nvGrpSpPr>
          <p:cNvPr id="3" name="Group 76"/>
          <p:cNvGrpSpPr>
            <a:grpSpLocks/>
          </p:cNvGrpSpPr>
          <p:nvPr/>
        </p:nvGrpSpPr>
        <p:grpSpPr bwMode="auto">
          <a:xfrm>
            <a:off x="3095604" y="3500438"/>
            <a:ext cx="5638800" cy="2590800"/>
            <a:chOff x="576" y="1248"/>
            <a:chExt cx="3552" cy="1632"/>
          </a:xfrm>
        </p:grpSpPr>
        <p:sp>
          <p:nvSpPr>
            <p:cNvPr id="16461" name="Oval 77"/>
            <p:cNvSpPr>
              <a:spLocks noChangeArrowheads="1"/>
            </p:cNvSpPr>
            <p:nvPr/>
          </p:nvSpPr>
          <p:spPr bwMode="auto">
            <a:xfrm>
              <a:off x="912" y="124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62" name="Oval 78"/>
            <p:cNvSpPr>
              <a:spLocks noChangeArrowheads="1"/>
            </p:cNvSpPr>
            <p:nvPr/>
          </p:nvSpPr>
          <p:spPr bwMode="auto">
            <a:xfrm>
              <a:off x="864" y="158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63" name="Oval 79"/>
            <p:cNvSpPr>
              <a:spLocks noChangeArrowheads="1"/>
            </p:cNvSpPr>
            <p:nvPr/>
          </p:nvSpPr>
          <p:spPr bwMode="auto">
            <a:xfrm>
              <a:off x="1488" y="1392"/>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64" name="Oval 80"/>
            <p:cNvSpPr>
              <a:spLocks noChangeArrowheads="1"/>
            </p:cNvSpPr>
            <p:nvPr/>
          </p:nvSpPr>
          <p:spPr bwMode="auto">
            <a:xfrm>
              <a:off x="1200" y="264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65" name="Oval 81"/>
            <p:cNvSpPr>
              <a:spLocks noChangeArrowheads="1"/>
            </p:cNvSpPr>
            <p:nvPr/>
          </p:nvSpPr>
          <p:spPr bwMode="auto">
            <a:xfrm>
              <a:off x="1920" y="2016"/>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66" name="Oval 82"/>
            <p:cNvSpPr>
              <a:spLocks noChangeArrowheads="1"/>
            </p:cNvSpPr>
            <p:nvPr/>
          </p:nvSpPr>
          <p:spPr bwMode="auto">
            <a:xfrm>
              <a:off x="624" y="187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67" name="Oval 83"/>
            <p:cNvSpPr>
              <a:spLocks noChangeArrowheads="1"/>
            </p:cNvSpPr>
            <p:nvPr/>
          </p:nvSpPr>
          <p:spPr bwMode="auto">
            <a:xfrm>
              <a:off x="672" y="2256"/>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68" name="Oval 84"/>
            <p:cNvSpPr>
              <a:spLocks noChangeArrowheads="1"/>
            </p:cNvSpPr>
            <p:nvPr/>
          </p:nvSpPr>
          <p:spPr bwMode="auto">
            <a:xfrm>
              <a:off x="576" y="144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69" name="Oval 85"/>
            <p:cNvSpPr>
              <a:spLocks noChangeArrowheads="1"/>
            </p:cNvSpPr>
            <p:nvPr/>
          </p:nvSpPr>
          <p:spPr bwMode="auto">
            <a:xfrm>
              <a:off x="912" y="2016"/>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70" name="Oval 86"/>
            <p:cNvSpPr>
              <a:spLocks noChangeArrowheads="1"/>
            </p:cNvSpPr>
            <p:nvPr/>
          </p:nvSpPr>
          <p:spPr bwMode="auto">
            <a:xfrm>
              <a:off x="1056" y="230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71" name="Oval 87"/>
            <p:cNvSpPr>
              <a:spLocks noChangeArrowheads="1"/>
            </p:cNvSpPr>
            <p:nvPr/>
          </p:nvSpPr>
          <p:spPr bwMode="auto">
            <a:xfrm>
              <a:off x="1776" y="1392"/>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72" name="Oval 88"/>
            <p:cNvSpPr>
              <a:spLocks noChangeArrowheads="1"/>
            </p:cNvSpPr>
            <p:nvPr/>
          </p:nvSpPr>
          <p:spPr bwMode="auto">
            <a:xfrm>
              <a:off x="864" y="254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73" name="Oval 89"/>
            <p:cNvSpPr>
              <a:spLocks noChangeArrowheads="1"/>
            </p:cNvSpPr>
            <p:nvPr/>
          </p:nvSpPr>
          <p:spPr bwMode="auto">
            <a:xfrm>
              <a:off x="3408" y="196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74" name="Oval 90"/>
            <p:cNvSpPr>
              <a:spLocks noChangeArrowheads="1"/>
            </p:cNvSpPr>
            <p:nvPr/>
          </p:nvSpPr>
          <p:spPr bwMode="auto">
            <a:xfrm>
              <a:off x="1632" y="1680"/>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75" name="Oval 91"/>
            <p:cNvSpPr>
              <a:spLocks noChangeArrowheads="1"/>
            </p:cNvSpPr>
            <p:nvPr/>
          </p:nvSpPr>
          <p:spPr bwMode="auto">
            <a:xfrm>
              <a:off x="2832" y="158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76" name="Oval 92"/>
            <p:cNvSpPr>
              <a:spLocks noChangeArrowheads="1"/>
            </p:cNvSpPr>
            <p:nvPr/>
          </p:nvSpPr>
          <p:spPr bwMode="auto">
            <a:xfrm>
              <a:off x="1728" y="2256"/>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77" name="Oval 93"/>
            <p:cNvSpPr>
              <a:spLocks noChangeArrowheads="1"/>
            </p:cNvSpPr>
            <p:nvPr/>
          </p:nvSpPr>
          <p:spPr bwMode="auto">
            <a:xfrm>
              <a:off x="2400" y="139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78" name="Oval 94"/>
            <p:cNvSpPr>
              <a:spLocks noChangeArrowheads="1"/>
            </p:cNvSpPr>
            <p:nvPr/>
          </p:nvSpPr>
          <p:spPr bwMode="auto">
            <a:xfrm>
              <a:off x="1968" y="1680"/>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79" name="Oval 95"/>
            <p:cNvSpPr>
              <a:spLocks noChangeArrowheads="1"/>
            </p:cNvSpPr>
            <p:nvPr/>
          </p:nvSpPr>
          <p:spPr bwMode="auto">
            <a:xfrm>
              <a:off x="2592" y="163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0" name="Oval 96"/>
            <p:cNvSpPr>
              <a:spLocks noChangeArrowheads="1"/>
            </p:cNvSpPr>
            <p:nvPr/>
          </p:nvSpPr>
          <p:spPr bwMode="auto">
            <a:xfrm>
              <a:off x="2592" y="192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1" name="Oval 97"/>
            <p:cNvSpPr>
              <a:spLocks noChangeArrowheads="1"/>
            </p:cNvSpPr>
            <p:nvPr/>
          </p:nvSpPr>
          <p:spPr bwMode="auto">
            <a:xfrm>
              <a:off x="3312" y="134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2" name="Oval 98"/>
            <p:cNvSpPr>
              <a:spLocks noChangeArrowheads="1"/>
            </p:cNvSpPr>
            <p:nvPr/>
          </p:nvSpPr>
          <p:spPr bwMode="auto">
            <a:xfrm>
              <a:off x="3696" y="168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3" name="Oval 99"/>
            <p:cNvSpPr>
              <a:spLocks noChangeArrowheads="1"/>
            </p:cNvSpPr>
            <p:nvPr/>
          </p:nvSpPr>
          <p:spPr bwMode="auto">
            <a:xfrm>
              <a:off x="3600" y="139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4" name="Oval 100"/>
            <p:cNvSpPr>
              <a:spLocks noChangeArrowheads="1"/>
            </p:cNvSpPr>
            <p:nvPr/>
          </p:nvSpPr>
          <p:spPr bwMode="auto">
            <a:xfrm>
              <a:off x="2880" y="192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5" name="Oval 101"/>
            <p:cNvSpPr>
              <a:spLocks noChangeArrowheads="1"/>
            </p:cNvSpPr>
            <p:nvPr/>
          </p:nvSpPr>
          <p:spPr bwMode="auto">
            <a:xfrm>
              <a:off x="2016" y="2400"/>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86" name="Oval 102"/>
            <p:cNvSpPr>
              <a:spLocks noChangeArrowheads="1"/>
            </p:cNvSpPr>
            <p:nvPr/>
          </p:nvSpPr>
          <p:spPr bwMode="auto">
            <a:xfrm>
              <a:off x="2736" y="1296"/>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7" name="Oval 103"/>
            <p:cNvSpPr>
              <a:spLocks noChangeArrowheads="1"/>
            </p:cNvSpPr>
            <p:nvPr/>
          </p:nvSpPr>
          <p:spPr bwMode="auto">
            <a:xfrm>
              <a:off x="3360" y="1632"/>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8" name="Oval 104"/>
            <p:cNvSpPr>
              <a:spLocks noChangeArrowheads="1"/>
            </p:cNvSpPr>
            <p:nvPr/>
          </p:nvSpPr>
          <p:spPr bwMode="auto">
            <a:xfrm>
              <a:off x="3744" y="206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89" name="Oval 105"/>
            <p:cNvSpPr>
              <a:spLocks noChangeArrowheads="1"/>
            </p:cNvSpPr>
            <p:nvPr/>
          </p:nvSpPr>
          <p:spPr bwMode="auto">
            <a:xfrm>
              <a:off x="3456" y="230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90" name="Oval 106"/>
            <p:cNvSpPr>
              <a:spLocks noChangeArrowheads="1"/>
            </p:cNvSpPr>
            <p:nvPr/>
          </p:nvSpPr>
          <p:spPr bwMode="auto">
            <a:xfrm>
              <a:off x="1584" y="1968"/>
              <a:ext cx="240" cy="24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491" name="Oval 107"/>
            <p:cNvSpPr>
              <a:spLocks noChangeArrowheads="1"/>
            </p:cNvSpPr>
            <p:nvPr/>
          </p:nvSpPr>
          <p:spPr bwMode="auto">
            <a:xfrm>
              <a:off x="2544" y="220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92" name="Oval 108"/>
            <p:cNvSpPr>
              <a:spLocks noChangeArrowheads="1"/>
            </p:cNvSpPr>
            <p:nvPr/>
          </p:nvSpPr>
          <p:spPr bwMode="auto">
            <a:xfrm>
              <a:off x="2880" y="2256"/>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93" name="Oval 109"/>
            <p:cNvSpPr>
              <a:spLocks noChangeArrowheads="1"/>
            </p:cNvSpPr>
            <p:nvPr/>
          </p:nvSpPr>
          <p:spPr bwMode="auto">
            <a:xfrm>
              <a:off x="2640" y="2448"/>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94" name="Oval 110"/>
            <p:cNvSpPr>
              <a:spLocks noChangeArrowheads="1"/>
            </p:cNvSpPr>
            <p:nvPr/>
          </p:nvSpPr>
          <p:spPr bwMode="auto">
            <a:xfrm>
              <a:off x="3888" y="2400"/>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495" name="Oval 111"/>
            <p:cNvSpPr>
              <a:spLocks noChangeArrowheads="1"/>
            </p:cNvSpPr>
            <p:nvPr/>
          </p:nvSpPr>
          <p:spPr bwMode="auto">
            <a:xfrm>
              <a:off x="3600" y="2544"/>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Tree>
  </p:cSld>
  <p:clrMapOvr>
    <a:masterClrMapping/>
  </p:clrMapOvr>
  <p:transition advTm="372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مفهوم همبستگی‌های درون و برون گروهی</a:t>
            </a:r>
            <a:endParaRPr lang="en-US" dirty="0"/>
          </a:p>
        </p:txBody>
      </p:sp>
      <p:sp>
        <p:nvSpPr>
          <p:cNvPr id="3" name="Content Placeholder 2"/>
          <p:cNvSpPr>
            <a:spLocks noGrp="1"/>
          </p:cNvSpPr>
          <p:nvPr>
            <p:ph idx="1"/>
          </p:nvPr>
        </p:nvSpPr>
        <p:spPr/>
        <p:txBody>
          <a:bodyPr/>
          <a:lstStyle/>
          <a:p>
            <a:r>
              <a:rPr lang="fa-IR" dirty="0"/>
              <a:t>همبستگی درون گروهی یعنی نمونه‌های درون یک گروه (خوشه و یا طبقه) چه میزان مشابه یکدیگر هستند</a:t>
            </a:r>
          </a:p>
          <a:p>
            <a:endParaRPr lang="fa-IR" dirty="0"/>
          </a:p>
          <a:p>
            <a:r>
              <a:rPr lang="fa-IR" dirty="0"/>
              <a:t>همبستگی بین گروهی یعنی در بین گروه‌ها (خوشه‌ها و یا طبقات) چه میزان مشابهت وجود دارد</a:t>
            </a:r>
          </a:p>
          <a:p>
            <a:endParaRPr lang="fa-IR" dirty="0"/>
          </a:p>
          <a:p>
            <a:r>
              <a:rPr lang="fa-IR" dirty="0"/>
              <a:t>برای نمونه‌گیری خوشه‌ای باید سعی شود تفاوت بین گروه‌ها به حداقل برسد و در عوض در نمونه‌گیری طبقه‌ای بایست تفاوت‌های درون گروهی به حداقل برسد</a:t>
            </a:r>
            <a:endParaRPr lang="en-US" dirty="0"/>
          </a:p>
        </p:txBody>
      </p:sp>
    </p:spTree>
  </p:cSld>
  <p:clrMapOvr>
    <a:masterClrMapping/>
  </p:clrMapOvr>
  <p:transition advTm="156816"/>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a-IR" dirty="0"/>
              <a:t>نمونه گيري چند مرحله ای</a:t>
            </a:r>
            <a:endParaRPr lang="en-US" dirty="0"/>
          </a:p>
        </p:txBody>
      </p:sp>
      <p:sp>
        <p:nvSpPr>
          <p:cNvPr id="19459" name="Rectangle 3"/>
          <p:cNvSpPr>
            <a:spLocks noGrp="1" noChangeArrowheads="1"/>
          </p:cNvSpPr>
          <p:nvPr>
            <p:ph type="body" idx="1"/>
          </p:nvPr>
        </p:nvSpPr>
        <p:spPr>
          <a:xfrm>
            <a:off x="1524000" y="1643050"/>
            <a:ext cx="9144000" cy="4267200"/>
          </a:xfrm>
        </p:spPr>
        <p:txBody>
          <a:bodyPr>
            <a:normAutofit lnSpcReduction="10000"/>
          </a:bodyPr>
          <a:lstStyle/>
          <a:p>
            <a:r>
              <a:rPr lang="fa-IR" dirty="0"/>
              <a:t>نمونه گيري چند مرحله اي (</a:t>
            </a:r>
            <a:r>
              <a:rPr lang="en-US" dirty="0"/>
              <a:t>multistage</a:t>
            </a:r>
            <a:r>
              <a:rPr lang="fa-IR" dirty="0"/>
              <a:t>)</a:t>
            </a:r>
            <a:r>
              <a:rPr lang="en-US" dirty="0"/>
              <a:t>:</a:t>
            </a:r>
            <a:r>
              <a:rPr lang="fa-IR" dirty="0"/>
              <a:t> یعنی ترکیب این روشها و تنظیم مدلی تناسب با نیازها و شرایط</a:t>
            </a:r>
          </a:p>
          <a:p>
            <a:endParaRPr lang="fa-IR" sz="1600" dirty="0"/>
          </a:p>
          <a:p>
            <a:pPr>
              <a:buNone/>
            </a:pPr>
            <a:r>
              <a:rPr lang="fa-IR" b="1" dirty="0">
                <a:solidFill>
                  <a:srgbClr val="FF0000"/>
                </a:solidFill>
                <a:effectLst>
                  <a:outerShdw blurRad="38100" dist="38100" dir="2700000" algn="tl">
                    <a:srgbClr val="000000">
                      <a:alpha val="43137"/>
                    </a:srgbClr>
                  </a:outerShdw>
                </a:effectLst>
              </a:rPr>
              <a:t>بررسی میزان مصرف سیگار در دانش آموزان شهر کرمان</a:t>
            </a:r>
          </a:p>
          <a:p>
            <a:endParaRPr lang="fa-IR" sz="1000" dirty="0"/>
          </a:p>
          <a:p>
            <a:r>
              <a:rPr lang="fa-IR" dirty="0"/>
              <a:t>تقسیم شهر کرمان به چند منطقه</a:t>
            </a:r>
          </a:p>
          <a:p>
            <a:r>
              <a:rPr lang="fa-IR" dirty="0"/>
              <a:t>تقسیم مدارس هر منطقه به پسرانه و دخترانه</a:t>
            </a:r>
          </a:p>
          <a:p>
            <a:r>
              <a:rPr lang="fa-IR" dirty="0"/>
              <a:t>انتخاب 3 مدرسه پسرانه و 3 مدرسه دخترانه در هر منطقه</a:t>
            </a:r>
          </a:p>
          <a:p>
            <a:r>
              <a:rPr lang="fa-IR" dirty="0"/>
              <a:t>انتخاب یک کلاس از هر رده تحصیلی</a:t>
            </a:r>
          </a:p>
          <a:p>
            <a:r>
              <a:rPr lang="fa-IR" dirty="0"/>
              <a:t>گزینش دانش آموزانی که فامیل آنها با ”</a:t>
            </a:r>
            <a:r>
              <a:rPr lang="fa-IR" dirty="0">
                <a:effectLst>
                  <a:outerShdw blurRad="38100" dist="38100" dir="2700000" algn="tl">
                    <a:srgbClr val="000000">
                      <a:alpha val="43137"/>
                    </a:srgbClr>
                  </a:outerShdw>
                </a:effectLst>
              </a:rPr>
              <a:t>ک</a:t>
            </a:r>
            <a:r>
              <a:rPr lang="fa-IR" dirty="0"/>
              <a:t>“، ”</a:t>
            </a:r>
            <a:r>
              <a:rPr lang="fa-IR" dirty="0">
                <a:effectLst>
                  <a:outerShdw blurRad="38100" dist="38100" dir="2700000" algn="tl">
                    <a:srgbClr val="000000">
                      <a:alpha val="43137"/>
                    </a:srgbClr>
                  </a:outerShdw>
                </a:effectLst>
              </a:rPr>
              <a:t>د</a:t>
            </a:r>
            <a:r>
              <a:rPr lang="fa-IR" dirty="0"/>
              <a:t>“ و ”</a:t>
            </a:r>
            <a:r>
              <a:rPr lang="fa-IR" dirty="0">
                <a:effectLst>
                  <a:outerShdw blurRad="38100" dist="38100" dir="2700000" algn="tl">
                    <a:srgbClr val="000000">
                      <a:alpha val="43137"/>
                    </a:srgbClr>
                  </a:outerShdw>
                </a:effectLst>
              </a:rPr>
              <a:t>ل</a:t>
            </a:r>
            <a:r>
              <a:rPr lang="fa-IR" dirty="0"/>
              <a:t>“ شروع می شود</a:t>
            </a:r>
          </a:p>
        </p:txBody>
      </p:sp>
    </p:spTree>
  </p:cSld>
  <p:clrMapOvr>
    <a:masterClrMapping/>
  </p:clrMapOvr>
  <p:transition advTm="22584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a-IR" dirty="0"/>
              <a:t>نمونه‌گيري غير احتمالي</a:t>
            </a:r>
            <a:endParaRPr lang="en-US" dirty="0"/>
          </a:p>
        </p:txBody>
      </p:sp>
      <p:sp>
        <p:nvSpPr>
          <p:cNvPr id="15363" name="Rectangle 3"/>
          <p:cNvSpPr>
            <a:spLocks noGrp="1" noChangeArrowheads="1"/>
          </p:cNvSpPr>
          <p:nvPr>
            <p:ph type="body" idx="1"/>
          </p:nvPr>
        </p:nvSpPr>
        <p:spPr>
          <a:xfrm>
            <a:off x="2381224" y="1905000"/>
            <a:ext cx="7848600" cy="2961640"/>
          </a:xfrm>
        </p:spPr>
        <p:txBody>
          <a:bodyPr/>
          <a:lstStyle/>
          <a:p>
            <a:r>
              <a:rPr lang="fa-IR" dirty="0"/>
              <a:t>نمونه‌گيري آسان</a:t>
            </a:r>
            <a:r>
              <a:rPr lang="en-US" dirty="0"/>
              <a:t>  </a:t>
            </a:r>
            <a:r>
              <a:rPr lang="fa-IR" dirty="0"/>
              <a:t> </a:t>
            </a:r>
            <a:r>
              <a:rPr lang="en-US" dirty="0"/>
              <a:t>convenience of haphazard</a:t>
            </a:r>
            <a:endParaRPr lang="fa-IR" dirty="0"/>
          </a:p>
          <a:p>
            <a:endParaRPr lang="fa-IR" dirty="0"/>
          </a:p>
          <a:p>
            <a:r>
              <a:rPr lang="fa-IR" dirty="0"/>
              <a:t>نمونه‌گيري قضاوتي</a:t>
            </a:r>
          </a:p>
          <a:p>
            <a:endParaRPr lang="fa-IR" dirty="0"/>
          </a:p>
          <a:p>
            <a:r>
              <a:rPr lang="fa-IR" dirty="0"/>
              <a:t>نمونه‌گيري سهميه‌اي</a:t>
            </a:r>
            <a:endParaRPr lang="en-US" dirty="0"/>
          </a:p>
        </p:txBody>
      </p:sp>
    </p:spTree>
  </p:cSld>
  <p:clrMapOvr>
    <a:masterClrMapping/>
  </p:clrMapOvr>
  <p:transition advTm="13296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	حجم نمونه</a:t>
            </a:r>
          </a:p>
        </p:txBody>
      </p:sp>
      <p:sp>
        <p:nvSpPr>
          <p:cNvPr id="17411" name="Rectangle 3"/>
          <p:cNvSpPr>
            <a:spLocks noGrp="1" noChangeArrowheads="1"/>
          </p:cNvSpPr>
          <p:nvPr>
            <p:ph type="body" idx="1"/>
          </p:nvPr>
        </p:nvSpPr>
        <p:spPr/>
        <p:txBody>
          <a:bodyPr/>
          <a:lstStyle/>
          <a:p>
            <a:r>
              <a:rPr lang="en-US"/>
              <a:t>مفهوم و كاربرد حجم نمونه</a:t>
            </a:r>
          </a:p>
          <a:p>
            <a:endParaRPr lang="en-US"/>
          </a:p>
          <a:p>
            <a:r>
              <a:rPr lang="en-US"/>
              <a:t>روشهاي محاسبه حجم نمونه</a:t>
            </a:r>
          </a:p>
          <a:p>
            <a:pPr lvl="1"/>
            <a:r>
              <a:rPr lang="en-US"/>
              <a:t>آماري</a:t>
            </a:r>
          </a:p>
          <a:p>
            <a:pPr lvl="1"/>
            <a:r>
              <a:rPr lang="en-US"/>
              <a:t>مطالعات مشابه</a:t>
            </a:r>
          </a:p>
          <a:p>
            <a:pPr lvl="1"/>
            <a:r>
              <a:rPr lang="en-US"/>
              <a:t>امكانات موجود</a:t>
            </a:r>
          </a:p>
          <a:p>
            <a:r>
              <a:rPr lang="en-US"/>
              <a:t>چرا در مطالعات آزمايشگاهي حجم نمونه كمتري نياز است؟</a:t>
            </a:r>
          </a:p>
          <a:p>
            <a:endParaRPr lang="en-US"/>
          </a:p>
        </p:txBody>
      </p:sp>
    </p:spTree>
  </p:cSld>
  <p:clrMapOvr>
    <a:masterClrMapping/>
  </p:clrMapOvr>
  <p:transition advTm="226464"/>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عوامل موثر در حجم نمونه</a:t>
            </a:r>
          </a:p>
        </p:txBody>
      </p:sp>
      <p:sp>
        <p:nvSpPr>
          <p:cNvPr id="18435" name="Rectangle 3"/>
          <p:cNvSpPr>
            <a:spLocks noGrp="1" noChangeArrowheads="1"/>
          </p:cNvSpPr>
          <p:nvPr>
            <p:ph type="body" idx="1"/>
          </p:nvPr>
        </p:nvSpPr>
        <p:spPr/>
        <p:txBody>
          <a:bodyPr>
            <a:normAutofit lnSpcReduction="10000"/>
          </a:bodyPr>
          <a:lstStyle/>
          <a:p>
            <a:r>
              <a:rPr lang="en-US"/>
              <a:t>امكانات موجود</a:t>
            </a:r>
          </a:p>
          <a:p>
            <a:r>
              <a:rPr lang="en-US"/>
              <a:t>هزينه مورد نياز</a:t>
            </a:r>
          </a:p>
          <a:p>
            <a:r>
              <a:rPr lang="en-US"/>
              <a:t>مسايل اخلاقي</a:t>
            </a:r>
          </a:p>
          <a:p>
            <a:r>
              <a:rPr lang="en-US"/>
              <a:t>خطاهاي آماري مورد قبول</a:t>
            </a:r>
          </a:p>
          <a:p>
            <a:endParaRPr lang="en-US"/>
          </a:p>
          <a:p>
            <a:r>
              <a:rPr lang="en-US"/>
              <a:t>مفهوم دقت در تخمين در مطالعات توصيفي</a:t>
            </a:r>
          </a:p>
          <a:p>
            <a:r>
              <a:rPr lang="en-US"/>
              <a:t>مفهوم دقت در تخمين در مطالعات تحليلي</a:t>
            </a:r>
          </a:p>
          <a:p>
            <a:r>
              <a:rPr lang="en-US"/>
              <a:t>مفهوم ميزان تاثير</a:t>
            </a:r>
          </a:p>
          <a:p>
            <a:pPr algn="l">
              <a:buFontTx/>
              <a:buNone/>
            </a:pPr>
            <a:r>
              <a:rPr lang="en-US"/>
              <a:t> </a:t>
            </a:r>
            <a:r>
              <a:rPr lang="en-US" sz="2400"/>
              <a:t>effect size or clinical importance difference</a:t>
            </a:r>
          </a:p>
        </p:txBody>
      </p:sp>
    </p:spTree>
  </p:cSld>
  <p:clrMapOvr>
    <a:masterClrMapping/>
  </p:clrMapOvr>
  <p:transition advTm="25756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533C-EF44-484D-8C01-9698B633B2A6}"/>
              </a:ext>
            </a:extLst>
          </p:cNvPr>
          <p:cNvSpPr>
            <a:spLocks noGrp="1"/>
          </p:cNvSpPr>
          <p:nvPr>
            <p:ph type="title"/>
          </p:nvPr>
        </p:nvSpPr>
        <p:spPr/>
        <p:txBody>
          <a:bodyPr/>
          <a:lstStyle/>
          <a:p>
            <a:r>
              <a:rPr lang="fa-IR" dirty="0"/>
              <a:t>نقش خلاقیت</a:t>
            </a:r>
            <a:endParaRPr lang="en-US" dirty="0"/>
          </a:p>
        </p:txBody>
      </p:sp>
      <p:sp>
        <p:nvSpPr>
          <p:cNvPr id="4" name="Content Placeholder 2">
            <a:extLst>
              <a:ext uri="{FF2B5EF4-FFF2-40B4-BE49-F238E27FC236}">
                <a16:creationId xmlns:a16="http://schemas.microsoft.com/office/drawing/2014/main" id="{FBDD6D2E-A1B8-4151-97A2-6F6CC3273373}"/>
              </a:ext>
            </a:extLst>
          </p:cNvPr>
          <p:cNvSpPr>
            <a:spLocks noGrp="1"/>
          </p:cNvSpPr>
          <p:nvPr>
            <p:ph idx="1"/>
          </p:nvPr>
        </p:nvSpPr>
        <p:spPr>
          <a:xfrm>
            <a:off x="838200" y="1825625"/>
            <a:ext cx="10515600" cy="4351338"/>
          </a:xfrm>
        </p:spPr>
        <p:txBody>
          <a:bodyPr/>
          <a:lstStyle/>
          <a:p>
            <a:r>
              <a:rPr lang="fa-IR" sz="4400" dirty="0"/>
              <a:t>خلاقيت جزئی از تفکر تحليلی است. </a:t>
            </a:r>
          </a:p>
          <a:p>
            <a:endParaRPr lang="en-US" dirty="0"/>
          </a:p>
        </p:txBody>
      </p:sp>
      <p:pic>
        <p:nvPicPr>
          <p:cNvPr id="5" name="Picture 3" descr="e1b19fe56e028a901b.jpg                                         001E2B61Macintosh HD                   BD6BABD0:">
            <a:extLst>
              <a:ext uri="{FF2B5EF4-FFF2-40B4-BE49-F238E27FC236}">
                <a16:creationId xmlns:a16="http://schemas.microsoft.com/office/drawing/2014/main" id="{92D39C7E-3FD7-4309-9FC9-8B4FDC97718D}"/>
              </a:ext>
            </a:extLst>
          </p:cNvPr>
          <p:cNvPicPr>
            <a:picLocks noChangeAspect="1" noChangeArrowheads="1"/>
          </p:cNvPicPr>
          <p:nvPr/>
        </p:nvPicPr>
        <p:blipFill>
          <a:blip r:embed="rId2"/>
          <a:srcRect/>
          <a:stretch>
            <a:fillRect/>
          </a:stretch>
        </p:blipFill>
        <p:spPr bwMode="auto">
          <a:xfrm>
            <a:off x="685800" y="2688497"/>
            <a:ext cx="4886332" cy="3245578"/>
          </a:xfrm>
          <a:prstGeom prst="rect">
            <a:avLst/>
          </a:prstGeom>
          <a:ln>
            <a:noFill/>
          </a:ln>
          <a:effectLst>
            <a:softEdge rad="112500"/>
          </a:effectLst>
        </p:spPr>
      </p:pic>
    </p:spTree>
    <p:extLst>
      <p:ext uri="{BB962C8B-B14F-4D97-AF65-F5344CB8AC3E}">
        <p14:creationId xmlns:p14="http://schemas.microsoft.com/office/powerpoint/2010/main" val="1605602781"/>
      </p:ext>
    </p:extLst>
  </p:cSld>
  <p:clrMapOvr>
    <a:masterClrMapping/>
  </p:clrMapOvr>
  <p:transition advTm="10992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انواع مطالعات </a:t>
            </a:r>
            <a:endParaRPr lang="en-US" dirty="0"/>
          </a:p>
        </p:txBody>
      </p:sp>
      <p:sp>
        <p:nvSpPr>
          <p:cNvPr id="3" name="Content Placeholder 2"/>
          <p:cNvSpPr>
            <a:spLocks noGrp="1"/>
          </p:cNvSpPr>
          <p:nvPr>
            <p:ph idx="1"/>
          </p:nvPr>
        </p:nvSpPr>
        <p:spPr/>
        <p:txBody>
          <a:bodyPr/>
          <a:lstStyle/>
          <a:p>
            <a:r>
              <a:rPr lang="fa-IR" dirty="0"/>
              <a:t>یک تحقیق از زوایای مختلف قابل تقسیم‌بندی است و برای پاسخ به سوال پژوهش و همچنین با در نظر گرفتن معذوریت‌های اجرایی، بار مالی و مباحث اخلاقی باید بهترین شیوه مطالعه تعیین شود.</a:t>
            </a:r>
            <a:endParaRPr lang="en-US" dirty="0"/>
          </a:p>
        </p:txBody>
      </p:sp>
    </p:spTree>
  </p:cSld>
  <p:clrMapOvr>
    <a:masterClrMapping/>
  </p:clrMapOvr>
  <p:transition advTm="3048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بنیادی  و کاربردی</a:t>
            </a:r>
            <a:endParaRPr lang="en-US" dirty="0"/>
          </a:p>
        </p:txBody>
      </p:sp>
      <p:sp>
        <p:nvSpPr>
          <p:cNvPr id="3" name="Content Placeholder 2"/>
          <p:cNvSpPr>
            <a:spLocks noGrp="1"/>
          </p:cNvSpPr>
          <p:nvPr>
            <p:ph idx="1"/>
          </p:nvPr>
        </p:nvSpPr>
        <p:spPr/>
        <p:txBody>
          <a:bodyPr/>
          <a:lstStyle/>
          <a:p>
            <a:r>
              <a:rPr lang="fa-IR" b="1" dirty="0">
                <a:solidFill>
                  <a:srgbClr val="FF0000"/>
                </a:solidFill>
                <a:effectLst>
                  <a:outerShdw blurRad="38100" dist="38100" dir="2700000" algn="tl">
                    <a:srgbClr val="000000">
                      <a:alpha val="43137"/>
                    </a:srgbClr>
                  </a:outerShdw>
                </a:effectLst>
              </a:rPr>
              <a:t>مطالعات کاربردی</a:t>
            </a:r>
            <a:r>
              <a:rPr lang="fa-IR" dirty="0"/>
              <a:t>: مطالعاتی که برای نتایج آنها در زمان و مکان تحقیق کاربردی متصور است مانند بررسی عوامل خطر بیماریهای قلبی-عروقی در کشور</a:t>
            </a:r>
          </a:p>
          <a:p>
            <a:r>
              <a:rPr lang="fa-IR" b="1" dirty="0">
                <a:solidFill>
                  <a:srgbClr val="FF0000"/>
                </a:solidFill>
                <a:effectLst>
                  <a:outerShdw blurRad="38100" dist="38100" dir="2700000" algn="tl">
                    <a:srgbClr val="000000">
                      <a:alpha val="43137"/>
                    </a:srgbClr>
                  </a:outerShdw>
                </a:effectLst>
              </a:rPr>
              <a:t>مطالعات بنیادی</a:t>
            </a:r>
            <a:r>
              <a:rPr lang="fa-IR" dirty="0"/>
              <a:t>: مطالعاتی که برای توسعه دانش بشری انجام می‌شوند ولی برای نتایج آنها کاربرد شناخته شده‌ای در زمان و مکان مورد مطالعه وجود ندارد مثلاً بررسی اثرات بی‌وزنی در فضا بر تولیدمثل تک سلولی‌ها</a:t>
            </a:r>
          </a:p>
          <a:p>
            <a:r>
              <a:rPr lang="fa-IR" b="1" dirty="0">
                <a:solidFill>
                  <a:srgbClr val="FF0000"/>
                </a:solidFill>
                <a:effectLst>
                  <a:outerShdw blurRad="38100" dist="38100" dir="2700000" algn="tl">
                    <a:srgbClr val="000000">
                      <a:alpha val="43137"/>
                    </a:srgbClr>
                  </a:outerShdw>
                </a:effectLst>
              </a:rPr>
              <a:t>مطالعات بنیادی/کاربردی</a:t>
            </a:r>
            <a:r>
              <a:rPr lang="fa-IR" dirty="0"/>
              <a:t>: مطالعاتی که هر دو خصوصیت فوق را با هم داشته‌باشند</a:t>
            </a:r>
          </a:p>
          <a:p>
            <a:endParaRPr lang="en-US" dirty="0"/>
          </a:p>
        </p:txBody>
      </p:sp>
    </p:spTree>
  </p:cSld>
  <p:clrMapOvr>
    <a:masterClrMapping/>
  </p:clrMapOvr>
  <p:transition advTm="71616"/>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کمی و کیفی</a:t>
            </a:r>
            <a:endParaRPr lang="en-US" dirty="0"/>
          </a:p>
        </p:txBody>
      </p:sp>
      <p:sp>
        <p:nvSpPr>
          <p:cNvPr id="3" name="Content Placeholder 2"/>
          <p:cNvSpPr>
            <a:spLocks noGrp="1"/>
          </p:cNvSpPr>
          <p:nvPr>
            <p:ph idx="1"/>
          </p:nvPr>
        </p:nvSpPr>
        <p:spPr/>
        <p:txBody>
          <a:bodyPr/>
          <a:lstStyle/>
          <a:p>
            <a:r>
              <a:rPr lang="fa-IR" b="1" dirty="0">
                <a:solidFill>
                  <a:srgbClr val="FF0000"/>
                </a:solidFill>
                <a:effectLst>
                  <a:outerShdw blurRad="38100" dist="38100" dir="2700000" algn="tl">
                    <a:srgbClr val="000000">
                      <a:alpha val="43137"/>
                    </a:srgbClr>
                  </a:outerShdw>
                </a:effectLst>
              </a:rPr>
              <a:t>مطالعات کمی</a:t>
            </a:r>
            <a:r>
              <a:rPr lang="fa-IR" dirty="0"/>
              <a:t>: متغیرها سنجیده و برای تحلیل اطلاعات و بسط نتایج به جامعه از روش‌های آماری استفاده می‌شود</a:t>
            </a:r>
          </a:p>
          <a:p>
            <a:pPr>
              <a:buNone/>
            </a:pPr>
            <a:endParaRPr lang="fa-IR" dirty="0"/>
          </a:p>
          <a:p>
            <a:pPr>
              <a:buNone/>
            </a:pPr>
            <a:r>
              <a:rPr lang="fa-IR" b="1" dirty="0">
                <a:solidFill>
                  <a:srgbClr val="FF0000"/>
                </a:solidFill>
                <a:effectLst>
                  <a:outerShdw blurRad="38100" dist="38100" dir="2700000" algn="tl">
                    <a:srgbClr val="000000">
                      <a:alpha val="43137"/>
                    </a:srgbClr>
                  </a:outerShdw>
                </a:effectLst>
              </a:rPr>
              <a:t>مطالعات کیفی</a:t>
            </a:r>
            <a:r>
              <a:rPr lang="fa-IR" dirty="0"/>
              <a:t>: مفاهیم به جای متغیرها سنجیده می‌شوند و هدف درک عمیق روابط در بین نمونه‌ها است نه تعمیم آنها به جامعه؛ لذا روش‌های تحلیل محتوا جای روش‌های آماری را در تجزیه و تحلیل و تفسیر نتایج می‌گیرند</a:t>
            </a:r>
            <a:endParaRPr lang="en-US" dirty="0"/>
          </a:p>
        </p:txBody>
      </p:sp>
    </p:spTree>
  </p:cSld>
  <p:clrMapOvr>
    <a:masterClrMapping/>
  </p:clrMapOvr>
  <p:transition advTm="38208"/>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فردی و مطالعات اکولوژیک</a:t>
            </a:r>
            <a:endParaRPr lang="en-US" dirty="0"/>
          </a:p>
        </p:txBody>
      </p:sp>
      <p:sp>
        <p:nvSpPr>
          <p:cNvPr id="3" name="Content Placeholder 2"/>
          <p:cNvSpPr>
            <a:spLocks noGrp="1"/>
          </p:cNvSpPr>
          <p:nvPr>
            <p:ph idx="1"/>
          </p:nvPr>
        </p:nvSpPr>
        <p:spPr/>
        <p:txBody>
          <a:bodyPr/>
          <a:lstStyle/>
          <a:p>
            <a:r>
              <a:rPr lang="fa-IR" b="1" dirty="0">
                <a:solidFill>
                  <a:srgbClr val="FF0000"/>
                </a:solidFill>
                <a:effectLst>
                  <a:outerShdw blurRad="38100" dist="38100" dir="2700000" algn="tl">
                    <a:srgbClr val="000000">
                      <a:alpha val="43137"/>
                    </a:srgbClr>
                  </a:outerShdw>
                </a:effectLst>
              </a:rPr>
              <a:t>مطالعات فردی</a:t>
            </a:r>
            <a:r>
              <a:rPr lang="fa-IR" dirty="0"/>
              <a:t>: اطلاعات افراد تک به تک جمع‌آوری می‌شود مانند بررسی رابطه بین مصرف سیگار و فشارخون</a:t>
            </a:r>
          </a:p>
          <a:p>
            <a:endParaRPr lang="fa-IR" dirty="0"/>
          </a:p>
          <a:p>
            <a:r>
              <a:rPr lang="fa-IR" b="1" dirty="0">
                <a:solidFill>
                  <a:srgbClr val="FF0000"/>
                </a:solidFill>
                <a:effectLst>
                  <a:outerShdw blurRad="38100" dist="38100" dir="2700000" algn="tl">
                    <a:srgbClr val="000000">
                      <a:alpha val="43137"/>
                    </a:srgbClr>
                  </a:outerShdw>
                </a:effectLst>
              </a:rPr>
              <a:t>مطالعات اکولوژیک</a:t>
            </a:r>
            <a:r>
              <a:rPr lang="fa-IR" dirty="0"/>
              <a:t>: اطلاعات جوامع مختلف با هم مقایسه می‌شوند مانند بررسی درصد شیوع پرفشاری خون در شهرهای مختلف کشور و بررسی ارتباط آن با ارتفاع از سطح دریا، در این مطالعه جمعیت هر شهر و حتی یک استان به عنوان یک واحد مطالعه در نظر گرفته‌می‌شود</a:t>
            </a:r>
            <a:endParaRPr lang="en-US" dirty="0"/>
          </a:p>
        </p:txBody>
      </p:sp>
    </p:spTree>
  </p:cSld>
  <p:clrMapOvr>
    <a:masterClrMapping/>
  </p:clrMapOvr>
  <p:transition advTm="7008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اولیه و ثانویه</a:t>
            </a:r>
            <a:endParaRPr lang="en-US" dirty="0"/>
          </a:p>
        </p:txBody>
      </p:sp>
      <p:sp>
        <p:nvSpPr>
          <p:cNvPr id="3" name="Content Placeholder 2"/>
          <p:cNvSpPr>
            <a:spLocks noGrp="1"/>
          </p:cNvSpPr>
          <p:nvPr>
            <p:ph idx="1"/>
          </p:nvPr>
        </p:nvSpPr>
        <p:spPr/>
        <p:txBody>
          <a:bodyPr/>
          <a:lstStyle/>
          <a:p>
            <a:r>
              <a:rPr lang="fa-IR" b="1" dirty="0">
                <a:solidFill>
                  <a:srgbClr val="FF0000"/>
                </a:solidFill>
                <a:effectLst>
                  <a:outerShdw blurRad="38100" dist="38100" dir="2700000" algn="tl">
                    <a:srgbClr val="000000">
                      <a:alpha val="43137"/>
                    </a:srgbClr>
                  </a:outerShdw>
                </a:effectLst>
              </a:rPr>
              <a:t>مطالعات اولیه</a:t>
            </a:r>
            <a:r>
              <a:rPr lang="fa-IR" dirty="0"/>
              <a:t>: مطالعاتی هستند که بر روی نمونه‌های اصلی مانند انسانها، حیوانات، سلول‌ها و یا مواد شیمیایی مستقیماً انجام می‌شوند</a:t>
            </a:r>
          </a:p>
          <a:p>
            <a:endParaRPr lang="fa-IR" dirty="0"/>
          </a:p>
          <a:p>
            <a:r>
              <a:rPr lang="fa-IR" b="1" dirty="0">
                <a:solidFill>
                  <a:srgbClr val="FF0000"/>
                </a:solidFill>
                <a:effectLst>
                  <a:outerShdw blurRad="38100" dist="38100" dir="2700000" algn="tl">
                    <a:srgbClr val="000000">
                      <a:alpha val="43137"/>
                    </a:srgbClr>
                  </a:outerShdw>
                </a:effectLst>
              </a:rPr>
              <a:t>مطالعات ثانویه</a:t>
            </a:r>
            <a:r>
              <a:rPr lang="fa-IR" dirty="0"/>
              <a:t>: مطالعاتی هستند که بر روی نتایج مطالعات اولیه انجام می‌شوند مانند مطالعات کتابخانه‌ای، مطالعات مرورساختاریافته و متاآنالیز</a:t>
            </a:r>
            <a:endParaRPr lang="en-US" dirty="0"/>
          </a:p>
        </p:txBody>
      </p:sp>
    </p:spTree>
  </p:cSld>
  <p:clrMapOvr>
    <a:masterClrMapping/>
  </p:clrMapOvr>
  <p:transition advTm="32832"/>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مشاهده‌ای و مداخله‌ای </a:t>
            </a:r>
            <a:endParaRPr lang="en-US" dirty="0"/>
          </a:p>
        </p:txBody>
      </p:sp>
      <p:sp>
        <p:nvSpPr>
          <p:cNvPr id="3" name="Content Placeholder 2"/>
          <p:cNvSpPr>
            <a:spLocks noGrp="1"/>
          </p:cNvSpPr>
          <p:nvPr>
            <p:ph idx="1"/>
          </p:nvPr>
        </p:nvSpPr>
        <p:spPr/>
        <p:txBody>
          <a:bodyPr/>
          <a:lstStyle/>
          <a:p>
            <a:r>
              <a:rPr lang="fa-IR" b="1" dirty="0">
                <a:solidFill>
                  <a:srgbClr val="FF0000"/>
                </a:solidFill>
                <a:effectLst>
                  <a:outerShdw blurRad="38100" dist="38100" dir="2700000" algn="tl">
                    <a:srgbClr val="000000">
                      <a:alpha val="43137"/>
                    </a:srgbClr>
                  </a:outerShdw>
                </a:effectLst>
              </a:rPr>
              <a:t>مطالعات مشاهده</a:t>
            </a:r>
            <a:r>
              <a:rPr lang="fa-IR" dirty="0"/>
              <a:t>‌</a:t>
            </a:r>
            <a:r>
              <a:rPr lang="fa-IR" b="1" dirty="0">
                <a:solidFill>
                  <a:srgbClr val="FF0000"/>
                </a:solidFill>
                <a:effectLst>
                  <a:outerShdw blurRad="38100" dist="38100" dir="2700000" algn="tl">
                    <a:srgbClr val="000000">
                      <a:alpha val="43137"/>
                    </a:srgbClr>
                  </a:outerShdw>
                </a:effectLst>
              </a:rPr>
              <a:t>ای</a:t>
            </a:r>
            <a:r>
              <a:rPr lang="fa-IR" dirty="0"/>
              <a:t>: یعنی بررسی و سنجش متغیرها بدون تاثیرگذاری بر آنها مانند مقایسه میزان یادگیری دانشجویان دختر و پسر</a:t>
            </a:r>
          </a:p>
          <a:p>
            <a:endParaRPr lang="fa-IR" dirty="0"/>
          </a:p>
          <a:p>
            <a:r>
              <a:rPr lang="fa-IR" b="1" dirty="0">
                <a:solidFill>
                  <a:srgbClr val="FF0000"/>
                </a:solidFill>
                <a:effectLst>
                  <a:outerShdw blurRad="38100" dist="38100" dir="2700000" algn="tl">
                    <a:srgbClr val="000000">
                      <a:alpha val="43137"/>
                    </a:srgbClr>
                  </a:outerShdw>
                </a:effectLst>
              </a:rPr>
              <a:t>مطالعات مداخله</a:t>
            </a:r>
            <a:r>
              <a:rPr lang="fa-IR" dirty="0"/>
              <a:t>‌</a:t>
            </a:r>
            <a:r>
              <a:rPr lang="fa-IR" b="1" dirty="0">
                <a:solidFill>
                  <a:srgbClr val="FF0000"/>
                </a:solidFill>
                <a:effectLst>
                  <a:outerShdw blurRad="38100" dist="38100" dir="2700000" algn="tl">
                    <a:srgbClr val="000000">
                      <a:alpha val="43137"/>
                    </a:srgbClr>
                  </a:outerShdw>
                </a:effectLst>
              </a:rPr>
              <a:t>ای</a:t>
            </a:r>
            <a:r>
              <a:rPr lang="fa-IR" dirty="0"/>
              <a:t>: یعنی تاثیرگذاری بر روی متغیرهای مستقل و بررسی تاثیرات این تغییرات بر روی متغیرهای وابسته مانند مقایسه تاثیر غذاهای کم نمک در مقایسه با غذاهای معمولی بر فشارخون بیماران مبتلا به پرفشاری خون</a:t>
            </a:r>
            <a:endParaRPr lang="en-US" dirty="0"/>
          </a:p>
        </p:txBody>
      </p:sp>
    </p:spTree>
  </p:cSld>
  <p:clrMapOvr>
    <a:masterClrMapping/>
  </p:clrMapOvr>
  <p:transition advTm="52368"/>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توصیفی و تحلیل</a:t>
            </a:r>
            <a:endParaRPr lang="en-US" dirty="0"/>
          </a:p>
        </p:txBody>
      </p:sp>
      <p:sp>
        <p:nvSpPr>
          <p:cNvPr id="3" name="Content Placeholder 2"/>
          <p:cNvSpPr>
            <a:spLocks noGrp="1"/>
          </p:cNvSpPr>
          <p:nvPr>
            <p:ph idx="1"/>
          </p:nvPr>
        </p:nvSpPr>
        <p:spPr/>
        <p:txBody>
          <a:bodyPr/>
          <a:lstStyle/>
          <a:p>
            <a:r>
              <a:rPr lang="fa-IR" b="1" dirty="0">
                <a:solidFill>
                  <a:srgbClr val="FF0000"/>
                </a:solidFill>
                <a:effectLst>
                  <a:outerShdw blurRad="38100" dist="38100" dir="2700000" algn="tl">
                    <a:srgbClr val="000000">
                      <a:alpha val="43137"/>
                    </a:srgbClr>
                  </a:outerShdw>
                </a:effectLst>
              </a:rPr>
              <a:t>مطالعات توصیفی</a:t>
            </a:r>
            <a:r>
              <a:rPr lang="fa-IR" dirty="0"/>
              <a:t>: مطالعاتی هستند که برای تعیین میانگین یک متغیر در جامعه و یا تعیین فراوانی یک پدیده بکار می‌روند مانند تعیین میانگین نمرات دانشجویان در دروس اختصاصی و یا تعیین درصد دانشجویانی که در دروس اختصاصی نمره الف کسب نموده اند</a:t>
            </a:r>
          </a:p>
          <a:p>
            <a:endParaRPr lang="fa-IR" dirty="0"/>
          </a:p>
          <a:p>
            <a:r>
              <a:rPr lang="fa-IR" b="1" dirty="0">
                <a:solidFill>
                  <a:srgbClr val="FF0000"/>
                </a:solidFill>
                <a:effectLst>
                  <a:outerShdw blurRad="38100" dist="38100" dir="2700000" algn="tl">
                    <a:srgbClr val="000000">
                      <a:alpha val="43137"/>
                    </a:srgbClr>
                  </a:outerShdw>
                </a:effectLst>
              </a:rPr>
              <a:t>مطالعات تحلیلی</a:t>
            </a:r>
            <a:r>
              <a:rPr lang="fa-IR" dirty="0"/>
              <a:t>: مطالعاتی هستند که برای تعیین ارتباط بین متغیرها بکار می‌روند مانند بررسی رابطه بین بومی بودن و موفقیت تحصیلی</a:t>
            </a:r>
            <a:endParaRPr lang="en-US" dirty="0"/>
          </a:p>
        </p:txBody>
      </p:sp>
    </p:spTree>
  </p:cSld>
  <p:clrMapOvr>
    <a:masterClrMapping/>
  </p:clrMapOvr>
  <p:transition advTm="41472"/>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مقطعی و مطالعات طولی</a:t>
            </a:r>
            <a:endParaRPr lang="en-US" dirty="0"/>
          </a:p>
        </p:txBody>
      </p:sp>
      <p:sp>
        <p:nvSpPr>
          <p:cNvPr id="3" name="Content Placeholder 2"/>
          <p:cNvSpPr>
            <a:spLocks noGrp="1"/>
          </p:cNvSpPr>
          <p:nvPr>
            <p:ph idx="1"/>
          </p:nvPr>
        </p:nvSpPr>
        <p:spPr>
          <a:xfrm>
            <a:off x="1666844" y="1500174"/>
            <a:ext cx="9001156" cy="5143536"/>
          </a:xfrm>
        </p:spPr>
        <p:txBody>
          <a:bodyPr/>
          <a:lstStyle/>
          <a:p>
            <a:r>
              <a:rPr lang="fa-IR" b="1" dirty="0">
                <a:solidFill>
                  <a:srgbClr val="FF0000"/>
                </a:solidFill>
                <a:effectLst>
                  <a:outerShdw blurRad="38100" dist="38100" dir="2700000" algn="tl">
                    <a:srgbClr val="000000">
                      <a:alpha val="43137"/>
                    </a:srgbClr>
                  </a:outerShdw>
                </a:effectLst>
              </a:rPr>
              <a:t>مطالعات مقطعی</a:t>
            </a:r>
            <a:r>
              <a:rPr lang="fa-IR" dirty="0"/>
              <a:t>: مطالعاتی هستند که در یک زمان نقطه از زمان تمام متغیرها سنجیده می‌شود مانند بررسی رابطه بین متوسط مدت فعالیت بدنی در روز و سطح چربی‌های سرم که در یک زمان نمونه خون گرفته شده و هم زمان پرسشنامه در مورد فعالیتهای بدنی پر می‌شود</a:t>
            </a:r>
          </a:p>
          <a:p>
            <a:r>
              <a:rPr lang="fa-IR" b="1" dirty="0">
                <a:solidFill>
                  <a:srgbClr val="FF0000"/>
                </a:solidFill>
                <a:effectLst>
                  <a:outerShdw blurRad="38100" dist="38100" dir="2700000" algn="tl">
                    <a:srgbClr val="000000">
                      <a:alpha val="43137"/>
                    </a:srgbClr>
                  </a:outerShdw>
                </a:effectLst>
              </a:rPr>
              <a:t>مطالعات طولی</a:t>
            </a:r>
            <a:r>
              <a:rPr lang="fa-IR" dirty="0"/>
              <a:t>: مطالعاتی هستند که متغیرهای مستقل و وابسته با تقدم و تاخر زمانی جمع آوری می‌شوند</a:t>
            </a:r>
          </a:p>
          <a:p>
            <a:pPr lvl="1"/>
            <a:r>
              <a:rPr lang="fa-IR" b="1" dirty="0">
                <a:solidFill>
                  <a:srgbClr val="FF0000"/>
                </a:solidFill>
                <a:effectLst>
                  <a:outerShdw blurRad="38100" dist="38100" dir="2700000" algn="tl">
                    <a:srgbClr val="000000">
                      <a:alpha val="43137"/>
                    </a:srgbClr>
                  </a:outerShdw>
                </a:effectLst>
              </a:rPr>
              <a:t>مطالعات آینده نگر </a:t>
            </a:r>
            <a:r>
              <a:rPr lang="fa-IR" dirty="0"/>
              <a:t>که متغیر مستقل ثبت و در آینده وقوع متغیر وابسته سنجیده می‌شود</a:t>
            </a:r>
          </a:p>
          <a:p>
            <a:pPr lvl="1"/>
            <a:r>
              <a:rPr lang="fa-IR" b="1" dirty="0">
                <a:solidFill>
                  <a:srgbClr val="FF0000"/>
                </a:solidFill>
                <a:effectLst>
                  <a:outerShdw blurRad="38100" dist="38100" dir="2700000" algn="tl">
                    <a:srgbClr val="000000">
                      <a:alpha val="43137"/>
                    </a:srgbClr>
                  </a:outerShdw>
                </a:effectLst>
              </a:rPr>
              <a:t>مطالعات گذشته نگر </a:t>
            </a:r>
            <a:r>
              <a:rPr lang="fa-IR" dirty="0"/>
              <a:t>که متغیر وابسته در زمان حال ثبت و بر اساس پرسشگری و یا بررسی مستندات متغیر مستقل در گذشته تعیین می‌گردد</a:t>
            </a:r>
            <a:endParaRPr lang="en-US" dirty="0"/>
          </a:p>
        </p:txBody>
      </p:sp>
    </p:spTree>
  </p:cSld>
  <p:clrMapOvr>
    <a:masterClrMapping/>
  </p:clrMapOvr>
  <p:transition advTm="94368"/>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2080-B645-4E5E-B6E1-E0A78054DA9E}"/>
              </a:ext>
            </a:extLst>
          </p:cNvPr>
          <p:cNvSpPr>
            <a:spLocks noGrp="1"/>
          </p:cNvSpPr>
          <p:nvPr>
            <p:ph type="title"/>
          </p:nvPr>
        </p:nvSpPr>
        <p:spPr/>
        <p:txBody>
          <a:bodyPr/>
          <a:lstStyle/>
          <a:p>
            <a:r>
              <a:rPr lang="fa-IR" dirty="0"/>
              <a:t>مطالعات تلفیقی (</a:t>
            </a:r>
            <a:r>
              <a:rPr lang="en-US" b="1" dirty="0"/>
              <a:t>triangulation</a:t>
            </a:r>
            <a:r>
              <a:rPr lang="fa-IR" dirty="0"/>
              <a:t>)</a:t>
            </a:r>
            <a:endParaRPr lang="en-US" dirty="0"/>
          </a:p>
        </p:txBody>
      </p:sp>
      <p:sp>
        <p:nvSpPr>
          <p:cNvPr id="3" name="Content Placeholder 2">
            <a:extLst>
              <a:ext uri="{FF2B5EF4-FFF2-40B4-BE49-F238E27FC236}">
                <a16:creationId xmlns:a16="http://schemas.microsoft.com/office/drawing/2014/main" id="{787F4348-720C-4A11-8192-5581132EDEC0}"/>
              </a:ext>
            </a:extLst>
          </p:cNvPr>
          <p:cNvSpPr>
            <a:spLocks noGrp="1"/>
          </p:cNvSpPr>
          <p:nvPr>
            <p:ph idx="1"/>
          </p:nvPr>
        </p:nvSpPr>
        <p:spPr/>
        <p:txBody>
          <a:bodyPr/>
          <a:lstStyle/>
          <a:p>
            <a:pPr algn="l" rtl="0"/>
            <a:r>
              <a:rPr lang="en-US" b="0" i="0" dirty="0">
                <a:solidFill>
                  <a:srgbClr val="202124"/>
                </a:solidFill>
                <a:effectLst/>
                <a:latin typeface="Helvetica Neue"/>
              </a:rPr>
              <a:t>Triangulation in research means </a:t>
            </a:r>
            <a:r>
              <a:rPr lang="en-US" b="1" i="0" dirty="0">
                <a:solidFill>
                  <a:srgbClr val="202124"/>
                </a:solidFill>
                <a:effectLst/>
                <a:latin typeface="Helvetica Neue"/>
              </a:rPr>
              <a:t>using multiple datasets, methods, theories and/or investigators to address a research question</a:t>
            </a:r>
            <a:r>
              <a:rPr lang="en-US" b="0" i="0" dirty="0">
                <a:solidFill>
                  <a:srgbClr val="202124"/>
                </a:solidFill>
                <a:effectLst/>
                <a:latin typeface="Helvetica Neue"/>
              </a:rPr>
              <a:t>. It's a research strategy that can help you enhance the validity and credibility of your findings</a:t>
            </a:r>
            <a:endParaRPr lang="en-US" dirty="0"/>
          </a:p>
        </p:txBody>
      </p:sp>
    </p:spTree>
    <p:extLst>
      <p:ext uri="{BB962C8B-B14F-4D97-AF65-F5344CB8AC3E}">
        <p14:creationId xmlns:p14="http://schemas.microsoft.com/office/powerpoint/2010/main" val="3267659129"/>
      </p:ext>
    </p:extLst>
  </p:cSld>
  <p:clrMapOvr>
    <a:masterClrMapping/>
  </p:clrMapOvr>
  <p:transition advTm="10992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2DF0-78A3-4016-9CDC-B9F9279C7FB7}"/>
              </a:ext>
            </a:extLst>
          </p:cNvPr>
          <p:cNvSpPr>
            <a:spLocks noGrp="1"/>
          </p:cNvSpPr>
          <p:nvPr>
            <p:ph type="title"/>
          </p:nvPr>
        </p:nvSpPr>
        <p:spPr/>
        <p:txBody>
          <a:bodyPr/>
          <a:lstStyle/>
          <a:p>
            <a:r>
              <a:rPr lang="fa-IR" dirty="0"/>
              <a:t>مطالعات تلفیقی (</a:t>
            </a:r>
            <a:r>
              <a:rPr lang="en-US" b="1" dirty="0"/>
              <a:t>triangulation</a:t>
            </a:r>
            <a:r>
              <a:rPr lang="fa-IR" dirty="0"/>
              <a:t>)</a:t>
            </a:r>
            <a:endParaRPr lang="en-US" dirty="0"/>
          </a:p>
        </p:txBody>
      </p:sp>
      <p:sp>
        <p:nvSpPr>
          <p:cNvPr id="3" name="Content Placeholder 2">
            <a:extLst>
              <a:ext uri="{FF2B5EF4-FFF2-40B4-BE49-F238E27FC236}">
                <a16:creationId xmlns:a16="http://schemas.microsoft.com/office/drawing/2014/main" id="{1FE1A3DB-801D-4239-AB96-77652E2EFC5B}"/>
              </a:ext>
            </a:extLst>
          </p:cNvPr>
          <p:cNvSpPr>
            <a:spLocks noGrp="1"/>
          </p:cNvSpPr>
          <p:nvPr>
            <p:ph idx="1"/>
          </p:nvPr>
        </p:nvSpPr>
        <p:spPr/>
        <p:txBody>
          <a:bodyPr>
            <a:normAutofit/>
          </a:bodyPr>
          <a:lstStyle/>
          <a:p>
            <a:r>
              <a:rPr lang="fa-IR" dirty="0"/>
              <a:t>گاهی موضوع تحقیق ساده و ابعاد کار روشن نیست و برای پاسخ به سوال باید قدمهای مختلفی برداشته‌شود. لذا از ترکیب روش‌های بیان شده باید استفاده شود.</a:t>
            </a:r>
          </a:p>
          <a:p>
            <a:r>
              <a:rPr lang="fa-IR" dirty="0"/>
              <a:t>تلفیق مطالعه کمّی و کیفی</a:t>
            </a:r>
          </a:p>
          <a:p>
            <a:r>
              <a:rPr lang="fa-IR" dirty="0"/>
              <a:t>تلفیق مطالعه کمّی و کمّی</a:t>
            </a:r>
          </a:p>
          <a:p>
            <a:r>
              <a:rPr lang="fa-IR" dirty="0"/>
              <a:t>تلفیق مطالعه کیفی و کیفی</a:t>
            </a:r>
          </a:p>
          <a:p>
            <a:r>
              <a:rPr lang="fa-IR" dirty="0"/>
              <a:t>تلفیق مطالعات اولیه و ثانویه</a:t>
            </a:r>
          </a:p>
          <a:p>
            <a:r>
              <a:rPr lang="fa-IR" dirty="0"/>
              <a:t>تلفیق مطالعات فردی و اکولوژیک</a:t>
            </a:r>
          </a:p>
          <a:p>
            <a:endParaRPr lang="en-US" dirty="0"/>
          </a:p>
        </p:txBody>
      </p:sp>
    </p:spTree>
    <p:extLst>
      <p:ext uri="{BB962C8B-B14F-4D97-AF65-F5344CB8AC3E}">
        <p14:creationId xmlns:p14="http://schemas.microsoft.com/office/powerpoint/2010/main" val="525832129"/>
      </p:ext>
    </p:extLst>
  </p:cSld>
  <p:clrMapOvr>
    <a:masterClrMapping/>
  </p:clrMapOvr>
  <p:transition advTm="10992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5499</TotalTime>
  <Words>10405</Words>
  <Application>Microsoft Office PowerPoint</Application>
  <PresentationFormat>Widescreen</PresentationFormat>
  <Paragraphs>1216</Paragraphs>
  <Slides>166</Slides>
  <Notes>102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166</vt:i4>
      </vt:variant>
    </vt:vector>
  </HeadingPairs>
  <TitlesOfParts>
    <vt:vector size="182" baseType="lpstr">
      <vt:lpstr>Helvetica Neue</vt:lpstr>
      <vt:lpstr>Comic Sans MS</vt:lpstr>
      <vt:lpstr>Calibri</vt:lpstr>
      <vt:lpstr>Tahoma</vt:lpstr>
      <vt:lpstr>B Koodak</vt:lpstr>
      <vt:lpstr>Yekan-Bakh</vt:lpstr>
      <vt:lpstr>Arial</vt:lpstr>
      <vt:lpstr>Arial</vt:lpstr>
      <vt:lpstr>B Mitra</vt:lpstr>
      <vt:lpstr>B Roya</vt:lpstr>
      <vt:lpstr>IRANSans</vt:lpstr>
      <vt:lpstr>Vazir</vt:lpstr>
      <vt:lpstr>Vazir</vt:lpstr>
      <vt:lpstr>.Arabic UI Text</vt:lpstr>
      <vt:lpstr>Calibri Light</vt:lpstr>
      <vt:lpstr>Office Theme</vt:lpstr>
      <vt:lpstr>مبانی روش تحقیق در علوم پزشکی</vt:lpstr>
      <vt:lpstr>روش تحقیق چیست؟</vt:lpstr>
      <vt:lpstr>چه کسانی باید روش تحقیق را بدانند؟</vt:lpstr>
      <vt:lpstr>چرا باید روش تحقیق را بدانیم؟</vt:lpstr>
      <vt:lpstr>چه مباحثی در روش تحقیق قابل طرح است؟</vt:lpstr>
      <vt:lpstr>تفکر خلاق</vt:lpstr>
      <vt:lpstr>اجزا اصلی خلاقيت</vt:lpstr>
      <vt:lpstr>خلاقیت و نوآوری زیربنای تحقیق و کنکاش</vt:lpstr>
      <vt:lpstr>نقش خلاقیت</vt:lpstr>
      <vt:lpstr>مروری بر12 اصل خلاقيت</vt:lpstr>
      <vt:lpstr>مروری بر12 اصل خلاقيت</vt:lpstr>
      <vt:lpstr>تفکر جانبی</vt:lpstr>
      <vt:lpstr>PowerPoint Presentation</vt:lpstr>
      <vt:lpstr>ذهن کنکاش‎گر</vt:lpstr>
      <vt:lpstr>تفاوت بین خلاقیت و کنکاش‎گری</vt:lpstr>
      <vt:lpstr>تامل بر واژه‎ها</vt:lpstr>
      <vt:lpstr>مراحل اندیشیدن</vt:lpstr>
      <vt:lpstr>وهم یا پندار</vt:lpstr>
      <vt:lpstr>وهم و عرفان</vt:lpstr>
      <vt:lpstr>تحقیق با یک سوال خوب شروع می‎شود؟</vt:lpstr>
      <vt:lpstr>چگونه به یک سوال مناسب برای تحقیق رسید؟</vt:lpstr>
      <vt:lpstr>تحلیل دقیق موضوع</vt:lpstr>
      <vt:lpstr>چگونه ذهنی کنکاش‌گر داشته‌باشیم؟</vt:lpstr>
      <vt:lpstr>فلسفه علم</vt:lpstr>
      <vt:lpstr>رسالت علم/معرفت چیست؟</vt:lpstr>
      <vt:lpstr>هدف نهایی از علم و دانش و معرفت چیست؟</vt:lpstr>
      <vt:lpstr>PowerPoint Presentation</vt:lpstr>
      <vt:lpstr>شبه علم چیست؟  تعاریفی که به ظاهر درست ولی در واقعا مغالطه هستند</vt:lpstr>
      <vt:lpstr>PowerPoint Presentation</vt:lpstr>
      <vt:lpstr>فلسفه علم یا فلسفه معرفت؟ این تعاریف عمدتاً به فلسفه علم بسنده کرده‌اند</vt:lpstr>
      <vt:lpstr>PowerPoint Presentation</vt:lpstr>
      <vt:lpstr>  دیدگاه‌های هستی‌شناسی</vt:lpstr>
      <vt:lpstr>اومانیسم (انسان‌گرایی)</vt:lpstr>
      <vt:lpstr>  دیدگاه‌های معرفت‌شناسی</vt:lpstr>
      <vt:lpstr>  دیدگاه‌های روش‌شناسی</vt:lpstr>
      <vt:lpstr>مختصات روش تحقیق از دیدگاه تجربه‎گرایی</vt:lpstr>
      <vt:lpstr>انواع استدلال</vt:lpstr>
      <vt:lpstr>قضیه</vt:lpstr>
      <vt:lpstr>روش تحقیق</vt:lpstr>
      <vt:lpstr>منظور از متدلوژی تحقیق چیست؟</vt:lpstr>
      <vt:lpstr>اجزای اصلی متدلوژی تحقیق</vt:lpstr>
      <vt:lpstr>برداشت درست از ابعاد متدلوژی تحقیق</vt:lpstr>
      <vt:lpstr>گستره روش تحقیق</vt:lpstr>
      <vt:lpstr>سوالاتی برای شما</vt:lpstr>
      <vt:lpstr>پروپزال یا منشور تحقیق</vt:lpstr>
      <vt:lpstr>حیطه/ موضوع/ عنوان تحقیق</vt:lpstr>
      <vt:lpstr>یافتن حیطه و موضوع تحقیق (1)</vt:lpstr>
      <vt:lpstr>یافتن حیطه و موضوع تحقیق (2)</vt:lpstr>
      <vt:lpstr>یک مثال به نظرم شما در آموزش علوم پزشکی چه حیطه هایی را می توان تصور نمود؟</vt:lpstr>
      <vt:lpstr>مشخصات موضوع</vt:lpstr>
      <vt:lpstr>مشخصات عنوان مناسب</vt:lpstr>
      <vt:lpstr>چگونه عنوان تحقیق نوشته شود؟</vt:lpstr>
      <vt:lpstr>به نظر شما عناوین زیر دارای چه ایرادتی هستند؟</vt:lpstr>
      <vt:lpstr>چرا به بیان مسئله نیاز داریم</vt:lpstr>
      <vt:lpstr>آیا بیان مساله همان بررسی متون است؟</vt:lpstr>
      <vt:lpstr>خصوصیات بیان مساله (1)</vt:lpstr>
      <vt:lpstr>خصوصیات بیان مساله (2)</vt:lpstr>
      <vt:lpstr>خصوصیات بیان مساله (3)</vt:lpstr>
      <vt:lpstr>شما می توانید در بیان مساله</vt:lpstr>
      <vt:lpstr>در بیان مساله نباید</vt:lpstr>
      <vt:lpstr>از کجا شروع کنیم؟</vt:lpstr>
      <vt:lpstr>اهداف</vt:lpstr>
      <vt:lpstr>هدف کلی</vt:lpstr>
      <vt:lpstr>اهداف جزئی</vt:lpstr>
      <vt:lpstr>اهداف فرعی</vt:lpstr>
      <vt:lpstr>اهداف کاربردی</vt:lpstr>
      <vt:lpstr>اشتباهات رایج در نوشتن اهداف</vt:lpstr>
      <vt:lpstr>فرضیات و سوالات</vt:lpstr>
      <vt:lpstr>مثالی از انطباق اهداف با فرضیات و سوالات</vt:lpstr>
      <vt:lpstr>تفاوت بین تعاریف پایه و متغیر</vt:lpstr>
      <vt:lpstr>شناسایی متغیرها</vt:lpstr>
      <vt:lpstr>متغیرهای ساده و متغیرهای ترکیبی</vt:lpstr>
      <vt:lpstr>معرفی متغیرها: تعریف متغیر</vt:lpstr>
      <vt:lpstr>معرفی متغیرها: نقش متغیر</vt:lpstr>
      <vt:lpstr>معرفی متغیرها: نوع متغیر</vt:lpstr>
      <vt:lpstr>سوالات کلیدی</vt:lpstr>
      <vt:lpstr>نمونه‌گیری</vt:lpstr>
      <vt:lpstr>جامعه و نمونه: بررسی میزان مصرف سیگار در نوجوانان شهر کرمان</vt:lpstr>
      <vt:lpstr> مفهوم اعتبار در نمونه‌گيري</vt:lpstr>
      <vt:lpstr> انواع نمونه‌گيري</vt:lpstr>
      <vt:lpstr>PowerPoint Presentation</vt:lpstr>
      <vt:lpstr>نمونه گيري احتمالي ساده و منظم</vt:lpstr>
      <vt:lpstr>نمونه گيري طبقه‌ای</vt:lpstr>
      <vt:lpstr>نمونه‌گيري خوشه‌ای</vt:lpstr>
      <vt:lpstr>مفهوم همبستگی‌های درون و برون گروهی</vt:lpstr>
      <vt:lpstr>نمونه گيري چند مرحله ای</vt:lpstr>
      <vt:lpstr>نمونه‌گيري غير احتمالي</vt:lpstr>
      <vt:lpstr> حجم نمونه</vt:lpstr>
      <vt:lpstr>عوامل موثر در حجم نمونه</vt:lpstr>
      <vt:lpstr>انواع مطالعات </vt:lpstr>
      <vt:lpstr>مطالعات بنیادی  و کاربردی</vt:lpstr>
      <vt:lpstr>مطالعات کمی و کیفی</vt:lpstr>
      <vt:lpstr>مطالعات فردی و مطالعات اکولوژیک</vt:lpstr>
      <vt:lpstr>مطالعات اولیه و ثانویه</vt:lpstr>
      <vt:lpstr>مطالعات مشاهده‌ای و مداخله‌ای </vt:lpstr>
      <vt:lpstr>مطالعات توصیفی و تحلیل</vt:lpstr>
      <vt:lpstr>مطالعات مقطعی و مطالعات طولی</vt:lpstr>
      <vt:lpstr>مطالعات تلفیقی (triangulation)</vt:lpstr>
      <vt:lpstr>مطالعات تلفیقی (triangulation)</vt:lpstr>
      <vt:lpstr>ترکیب روشهای کمّی و کیفی</vt:lpstr>
      <vt:lpstr>Sequential Explanatory Design</vt:lpstr>
      <vt:lpstr>Sequential Transformative Design</vt:lpstr>
      <vt:lpstr>Concurrent Triangulation Design</vt:lpstr>
      <vt:lpstr>Concurrent Embedded Design</vt:lpstr>
      <vt:lpstr>جایگاه روش‌های جمع‌آوری اطلاعات</vt:lpstr>
      <vt:lpstr>درجمع‌آوري اطلاعات بايد سعی شود</vt:lpstr>
      <vt:lpstr>روشهاي جمع‌‌آوري اطلاعات</vt:lpstr>
      <vt:lpstr>اطلاعات و مستندات</vt:lpstr>
      <vt:lpstr>بررسی مستندات موجود</vt:lpstr>
      <vt:lpstr>مشاهده</vt:lpstr>
      <vt:lpstr>محدوديت‌هاي مشاهده</vt:lpstr>
      <vt:lpstr>مصاحبه</vt:lpstr>
      <vt:lpstr>عوامل موثر بر نتايج  مصاحبه</vt:lpstr>
      <vt:lpstr>ساختار مصاحبه</vt:lpstr>
      <vt:lpstr>پرسشنامه</vt:lpstr>
      <vt:lpstr>انواع سوالات پرسشنامه</vt:lpstr>
      <vt:lpstr>انواع اعتبار در پرسشنامه</vt:lpstr>
      <vt:lpstr>انواع خطاهاي اندازه‌گيري</vt:lpstr>
      <vt:lpstr>انواع خطاهاي اندازه‌گيري</vt:lpstr>
      <vt:lpstr>انواع خطاهاي تصادفي</vt:lpstr>
      <vt:lpstr>انواع خطاهاي منظم</vt:lpstr>
      <vt:lpstr>مخدوش كنندگي: رابطه بين سيگار و بیماریهای قلبي و عروقي</vt:lpstr>
      <vt:lpstr>مخدوش‌كنندگي</vt:lpstr>
      <vt:lpstr>مخدوش كنندگي</vt:lpstr>
      <vt:lpstr>مخدوش كنندگي: رابطه متغير مستقل و وابسته را به هم مي‌زنند</vt:lpstr>
      <vt:lpstr>عدم تجانس بین ابزارها/اندازه‌گیری‌ها</vt:lpstr>
      <vt:lpstr>خطای تشخیص یا افتراق</vt:lpstr>
      <vt:lpstr>PowerPoint Presentation</vt:lpstr>
      <vt:lpstr>جایگاه مبانی اخلاقی در پژوهش</vt:lpstr>
      <vt:lpstr>حق معنوی ایده ها</vt:lpstr>
      <vt:lpstr>اصول و مبانی اخلاق پژوهش در انسان</vt:lpstr>
      <vt:lpstr>رضایت آگاهانه (informed consent)</vt:lpstr>
      <vt:lpstr>زیانهای تحقیق برای آزمودنی</vt:lpstr>
      <vt:lpstr>مبانی اخلاقی در تحقیقات بر روی غیر انسان</vt:lpstr>
      <vt:lpstr>اخلاق در نگارش و انتشار یافته ها</vt:lpstr>
      <vt:lpstr>سرقت علمی، دروغ علمی و تحریف علمی</vt:lpstr>
      <vt:lpstr>روش کار زمان‌بندی و بودجه‌ریزی</vt:lpstr>
      <vt:lpstr>مراحل کار</vt:lpstr>
      <vt:lpstr>زمان‌بندی</vt:lpstr>
      <vt:lpstr>زمان‌بندی: جدول گانت</vt:lpstr>
      <vt:lpstr>زمان‌بندی: PERT </vt:lpstr>
      <vt:lpstr>نکات عملی در تبیین زمان بندی پروژه</vt:lpstr>
      <vt:lpstr>دسته بندی هزینه‌های تحقیق</vt:lpstr>
      <vt:lpstr>شیوه نگارش هزینه ها</vt:lpstr>
      <vt:lpstr>هزینه های پرسنلی</vt:lpstr>
      <vt:lpstr>خرید خدمت</vt:lpstr>
      <vt:lpstr>هزینه های تجهیزاتی</vt:lpstr>
      <vt:lpstr>مسافرتها</vt:lpstr>
      <vt:lpstr>هزینه های متفرقه</vt:lpstr>
      <vt:lpstr>طرحهای بین سازمانی</vt:lpstr>
      <vt:lpstr>انواع گزارشات</vt:lpstr>
      <vt:lpstr>اجزای گزارش پایان طرح</vt:lpstr>
      <vt:lpstr>مشخصات اصلی یک گزارش خوب</vt:lpstr>
      <vt:lpstr>آفتهای گزارشات تحقیق</vt:lpstr>
      <vt:lpstr>مقالات استخراج شده از متن گزارش</vt:lpstr>
      <vt:lpstr>اهمیت انتشار نتایج</vt:lpstr>
      <vt:lpstr>اشکال انتشار</vt:lpstr>
      <vt:lpstr>مخاطبین</vt:lpstr>
      <vt:lpstr>وظیفه نویسنده مسئول</vt:lpstr>
      <vt:lpstr>اجرایی نمودن یافته های تحقیق</vt:lpstr>
      <vt:lpstr>توصیه آخر</vt:lpstr>
      <vt:lpstr>اهداف پایلوت</vt:lpstr>
      <vt:lpstr>چه زمانی باید پایلوت انجام شود؟</vt:lpstr>
      <vt:lpstr>حجم نمونه در مطالعات پایلوت</vt:lpstr>
      <vt:lpstr>گزارش پایلوت</vt:lpstr>
      <vt:lpstr>آیا می توان حجم نمونه پایلوت را به حجم نمونه اصلی مطالعه اضافه کرد؟</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Ehsam Mostafavi</dc:creator>
  <cp:lastModifiedBy>Haghdoost</cp:lastModifiedBy>
  <cp:revision>446</cp:revision>
  <cp:lastPrinted>2020-09-14T01:27:30Z</cp:lastPrinted>
  <dcterms:created xsi:type="dcterms:W3CDTF">2020-04-21T16:49:02Z</dcterms:created>
  <dcterms:modified xsi:type="dcterms:W3CDTF">2022-11-27T18:36:52Z</dcterms:modified>
</cp:coreProperties>
</file>