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311" r:id="rId3"/>
    <p:sldId id="327" r:id="rId4"/>
    <p:sldId id="313" r:id="rId5"/>
    <p:sldId id="314" r:id="rId6"/>
    <p:sldId id="328" r:id="rId7"/>
    <p:sldId id="316" r:id="rId8"/>
    <p:sldId id="317" r:id="rId9"/>
    <p:sldId id="318" r:id="rId10"/>
    <p:sldId id="319" r:id="rId11"/>
    <p:sldId id="320" r:id="rId12"/>
    <p:sldId id="321" r:id="rId13"/>
    <p:sldId id="322" r:id="rId14"/>
    <p:sldId id="324" r:id="rId15"/>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8" d="100"/>
          <a:sy n="68"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788918182"/>
      </p:ext>
    </p:extLst>
  </p:cSld>
  <p:clrMapOvr>
    <a:masterClrMapping/>
  </p:clrMapOvr>
  <p:transition advTm="1099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883857545"/>
      </p:ext>
    </p:extLst>
  </p:cSld>
  <p:clrMapOvr>
    <a:masterClrMapping/>
  </p:clrMapOvr>
  <p:transition advTm="1099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203144166"/>
      </p:ext>
    </p:extLst>
  </p:cSld>
  <p:clrMapOvr>
    <a:masterClrMapping/>
  </p:clrMapOvr>
  <p:transition advTm="10992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724462993"/>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677786366"/>
      </p:ext>
    </p:extLst>
  </p:cSld>
  <p:clrMapOvr>
    <a:masterClrMapping/>
  </p:clrMapOvr>
  <p:transition advTm="1099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451068830"/>
      </p:ext>
    </p:extLst>
  </p:cSld>
  <p:clrMapOvr>
    <a:masterClrMapping/>
  </p:clrMapOvr>
  <p:transition advTm="1099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480766473"/>
      </p:ext>
    </p:extLst>
  </p:cSld>
  <p:clrMapOvr>
    <a:masterClrMapping/>
  </p:clrMapOvr>
  <p:transition advTm="1099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559621311"/>
      </p:ext>
    </p:extLst>
  </p:cSld>
  <p:clrMapOvr>
    <a:masterClrMapping/>
  </p:clrMapOvr>
  <p:transition advTm="1099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181997705"/>
      </p:ext>
    </p:extLst>
  </p:cSld>
  <p:clrMapOvr>
    <a:masterClrMapping/>
  </p:clrMapOvr>
  <p:transition advTm="1099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079838888"/>
      </p:ext>
    </p:extLst>
  </p:cSld>
  <p:clrMapOvr>
    <a:masterClrMapping/>
  </p:clrMapOvr>
  <p:transition advTm="1099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658237388"/>
      </p:ext>
    </p:extLst>
  </p:cSld>
  <p:clrMapOvr>
    <a:masterClrMapping/>
  </p:clrMapOvr>
  <p:transition advTm="1099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t>1/31/2023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t>‹#›</a:t>
            </a:fld>
            <a:endParaRPr lang="en-US"/>
          </a:p>
        </p:txBody>
      </p:sp>
    </p:spTree>
    <p:extLst>
      <p:ext uri="{BB962C8B-B14F-4D97-AF65-F5344CB8AC3E}">
        <p14:creationId xmlns:p14="http://schemas.microsoft.com/office/powerpoint/2010/main" val="2115152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7900-406A-EFD9-8D14-801AA7A501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BCAF22-379A-3D65-8E63-31BF23286CF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4323034"/>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800" y="1404730"/>
            <a:ext cx="6223000" cy="4772233"/>
          </a:xfrm>
        </p:spPr>
        <p:txBody>
          <a:bodyPr>
            <a:normAutofit/>
          </a:bodyPr>
          <a:lstStyle/>
          <a:p>
            <a:pPr algn="just"/>
            <a:r>
              <a:rPr lang="fa-IR" dirty="0">
                <a:cs typeface="B Zar" panose="00000400000000000000" pitchFamily="2" charset="-78"/>
              </a:rPr>
              <a:t>فرض کنید که خواننده شما اطلاعات پایه را در زمینه مورد بحث شما دارد و بر همین اساس همه موارد اضافه را پاک کنید. </a:t>
            </a:r>
          </a:p>
          <a:p>
            <a:pPr algn="just"/>
            <a:r>
              <a:rPr lang="fa-IR" dirty="0">
                <a:cs typeface="B Zar" panose="00000400000000000000" pitchFamily="2" charset="-78"/>
              </a:rPr>
              <a:t>در صورتی‌‌که جزئیات مطالعه شما قبلا به طور کامل در مقاله دیگری شرح داده شده به جای تکرار همه جزئیات به مقاله مذکور ارجاع دهید. </a:t>
            </a:r>
          </a:p>
          <a:p>
            <a:pPr algn="just"/>
            <a:r>
              <a:rPr lang="fa-IR" dirty="0">
                <a:cs typeface="B Zar" panose="00000400000000000000" pitchFamily="2" charset="-78"/>
              </a:rPr>
              <a:t>از جداول و شکل‌ها برای خلاصه کردن اطلاعات استفاده کنید. </a:t>
            </a:r>
          </a:p>
          <a:p>
            <a:pPr algn="just"/>
            <a:r>
              <a:rPr lang="fa-IR" dirty="0">
                <a:cs typeface="B Zar" panose="00000400000000000000" pitchFamily="2" charset="-78"/>
              </a:rPr>
              <a:t>در هر جمله درمورد بیش از یک کار توضیح دهید. </a:t>
            </a:r>
          </a:p>
          <a:p>
            <a:pPr algn="just"/>
            <a:r>
              <a:rPr lang="fa-IR" dirty="0">
                <a:cs typeface="B Zar" panose="00000400000000000000" pitchFamily="2" charset="-78"/>
              </a:rPr>
              <a:t>خلاصه بنویسید. </a:t>
            </a:r>
          </a:p>
        </p:txBody>
      </p:sp>
    </p:spTree>
    <p:extLst>
      <p:ext uri="{BB962C8B-B14F-4D97-AF65-F5344CB8AC3E}">
        <p14:creationId xmlns:p14="http://schemas.microsoft.com/office/powerpoint/2010/main" val="3738584869"/>
      </p:ext>
    </p:extLst>
  </p:cSld>
  <p:clrMapOvr>
    <a:masterClrMapping/>
  </p:clrMapOvr>
  <p:transition advTm="10992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cs typeface="B Zar" panose="00000400000000000000" pitchFamily="2" charset="-78"/>
              </a:rPr>
              <a:t>می‌توانید از بولت استفاده کنید. </a:t>
            </a:r>
          </a:p>
          <a:p>
            <a:r>
              <a:rPr lang="fa-IR" dirty="0">
                <a:cs typeface="B Zar" panose="00000400000000000000" pitchFamily="2" charset="-78"/>
              </a:rPr>
              <a:t>استفاده از بولت خواندن را تسهیل می‌کند و همچنین در متن تنوع ایجاد می‌کند. </a:t>
            </a:r>
          </a:p>
          <a:p>
            <a:r>
              <a:rPr lang="fa-IR" dirty="0">
                <a:cs typeface="B Zar" panose="00000400000000000000" pitchFamily="2" charset="-78"/>
              </a:rPr>
              <a:t>قبل استفاده از بولت حتما به راهنمای مجله مراجعه کنید و مجاز بودن استفاده از آن را بررسی کنید. </a:t>
            </a:r>
          </a:p>
          <a:p>
            <a:r>
              <a:rPr lang="fa-IR" dirty="0">
                <a:cs typeface="B Zar" panose="00000400000000000000" pitchFamily="2" charset="-78"/>
              </a:rPr>
              <a:t>تنها در صورتی از بولت‌های شماره‌دار استفاده کنید که گامی از یک مجموعه مراحل پیوسته را شرح دهد. </a:t>
            </a:r>
          </a:p>
          <a:p>
            <a:endParaRPr lang="en-US" dirty="0">
              <a:cs typeface="B Zar" panose="00000400000000000000" pitchFamily="2" charset="-78"/>
            </a:endParaRPr>
          </a:p>
        </p:txBody>
      </p:sp>
    </p:spTree>
    <p:extLst>
      <p:ext uri="{BB962C8B-B14F-4D97-AF65-F5344CB8AC3E}">
        <p14:creationId xmlns:p14="http://schemas.microsoft.com/office/powerpoint/2010/main" val="1372737293"/>
      </p:ext>
    </p:extLst>
  </p:cSld>
  <p:clrMapOvr>
    <a:masterClrMapping/>
  </p:clrMapOvr>
  <p:transition advTm="10992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cs typeface="B Zar" panose="00000400000000000000" pitchFamily="2" charset="-78"/>
              </a:rPr>
              <a:t>به منظور معرفی انتخاب‌هایتان می‌توانید از عبارات زیر استفاده کنید: </a:t>
            </a:r>
          </a:p>
          <a:p>
            <a:pPr marL="274320" indent="-274320" algn="l" rtl="0">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In order to validate the results, we first had to ...</a:t>
            </a:r>
          </a:p>
          <a:p>
            <a:pPr marL="274320" indent="-274320" algn="l" rtl="0">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In an attempt to identify the components, it was decided to ...</a:t>
            </a:r>
          </a:p>
          <a:p>
            <a:pPr marL="274320" indent="-274320" algn="l" rtl="0">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To provide a way of characterizing the samples, an adaptation of Smith’s method [2011] was used.</a:t>
            </a:r>
          </a:p>
          <a:p>
            <a:pPr marL="274320" indent="-274320" algn="l" rtl="0">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For the purpose of investigating the patients previous medical history, we ...</a:t>
            </a:r>
          </a:p>
          <a:p>
            <a:pPr marL="274320" indent="-274320" algn="l" rtl="0">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Our aim was to get a general picture of ...</a:t>
            </a:r>
          </a:p>
          <a:p>
            <a:pPr marL="274320" indent="-274320" algn="l" rtl="0">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This choice was aimed at getting a general picture of ...</a:t>
            </a:r>
          </a:p>
          <a:p>
            <a:endParaRPr lang="en-US" dirty="0">
              <a:cs typeface="B Zar" panose="00000400000000000000" pitchFamily="2" charset="-78"/>
            </a:endParaRPr>
          </a:p>
        </p:txBody>
      </p:sp>
    </p:spTree>
    <p:extLst>
      <p:ext uri="{BB962C8B-B14F-4D97-AF65-F5344CB8AC3E}">
        <p14:creationId xmlns:p14="http://schemas.microsoft.com/office/powerpoint/2010/main" val="661537021"/>
      </p:ext>
    </p:extLst>
  </p:cSld>
  <p:clrMapOvr>
    <a:masterClrMapping/>
  </p:clrMapOvr>
  <p:transition advTm="10992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cs typeface="B Zar" panose="00000400000000000000" pitchFamily="2" charset="-78"/>
              </a:rPr>
              <a:t>استفاده از اعداد در هر مجله یا هر مقاله می‌تواند متفاوت باشد. </a:t>
            </a:r>
          </a:p>
          <a:p>
            <a:r>
              <a:rPr lang="fa-IR" dirty="0">
                <a:cs typeface="B Zar" panose="00000400000000000000" pitchFamily="2" charset="-78"/>
              </a:rPr>
              <a:t>در برخی مجلات تمام اعداد به صورت ریاضی نوشته می‌شوند. </a:t>
            </a:r>
          </a:p>
          <a:p>
            <a:r>
              <a:rPr lang="fa-IR" dirty="0">
                <a:cs typeface="B Zar" panose="00000400000000000000" pitchFamily="2" charset="-78"/>
              </a:rPr>
              <a:t>در سایر مجلات اعداد از یک تا ده به صورت کلمه نوشته می‌شوند و پس از آن به صورت ریاضی.</a:t>
            </a:r>
          </a:p>
          <a:p>
            <a:r>
              <a:rPr lang="fa-IR" dirty="0">
                <a:cs typeface="B Zar" panose="00000400000000000000" pitchFamily="2" charset="-78"/>
              </a:rPr>
              <a:t>به یاد داشته باشید که قانون بالا برای خلاصه‌ها کاربرد ندارد (مثال </a:t>
            </a:r>
            <a:r>
              <a:rPr lang="en-US" dirty="0">
                <a:latin typeface="Times New Roman" panose="02020603050405020304" pitchFamily="18" charset="0"/>
                <a:cs typeface="Times New Roman" panose="02020603050405020304" pitchFamily="18" charset="0"/>
              </a:rPr>
              <a:t>5</a:t>
            </a:r>
            <a:r>
              <a:rPr lang="en-US" dirty="0">
                <a:cs typeface="+mj-cs"/>
              </a:rPr>
              <a:t> </a:t>
            </a:r>
            <a:r>
              <a:rPr lang="en-US" dirty="0">
                <a:latin typeface="Times New Roman" panose="02020603050405020304" pitchFamily="18" charset="0"/>
                <a:cs typeface="Times New Roman" panose="02020603050405020304" pitchFamily="18" charset="0"/>
              </a:rPr>
              <a:t>mm</a:t>
            </a:r>
            <a:r>
              <a:rPr lang="fa-IR" dirty="0">
                <a:cs typeface="+mj-cs"/>
              </a:rPr>
              <a:t> </a:t>
            </a:r>
            <a:r>
              <a:rPr lang="fa-IR" dirty="0">
                <a:cs typeface="B Zar" panose="00000400000000000000" pitchFamily="2" charset="-78"/>
              </a:rPr>
              <a:t>نه </a:t>
            </a:r>
            <a:r>
              <a:rPr lang="en-US" dirty="0">
                <a:latin typeface="Times New Roman" panose="02020603050405020304" pitchFamily="18" charset="0"/>
                <a:cs typeface="Times New Roman" panose="02020603050405020304" pitchFamily="18" charset="0"/>
              </a:rPr>
              <a:t>five</a:t>
            </a:r>
            <a:r>
              <a:rPr lang="en-US" dirty="0">
                <a:cs typeface="B Zar" panose="00000400000000000000" pitchFamily="2" charset="-78"/>
              </a:rPr>
              <a:t> </a:t>
            </a:r>
            <a:r>
              <a:rPr lang="en-US" dirty="0">
                <a:latin typeface="Times New Roman" panose="02020603050405020304" pitchFamily="18" charset="0"/>
                <a:cs typeface="Times New Roman" panose="02020603050405020304" pitchFamily="18" charset="0"/>
              </a:rPr>
              <a:t>mm</a:t>
            </a:r>
            <a:r>
              <a:rPr lang="fa-IR" dirty="0">
                <a:cs typeface="B Zar" panose="00000400000000000000" pitchFamily="2" charset="-78"/>
              </a:rPr>
              <a:t>). </a:t>
            </a:r>
          </a:p>
          <a:p>
            <a:r>
              <a:rPr lang="fa-IR" dirty="0">
                <a:cs typeface="B Zar" panose="00000400000000000000" pitchFamily="2" charset="-78"/>
              </a:rPr>
              <a:t>همچنین به یاد داشته باشید که در خلاصه‌ها نباید از </a:t>
            </a:r>
            <a:r>
              <a:rPr lang="en-US" dirty="0">
                <a:latin typeface="Times New Roman" panose="02020603050405020304" pitchFamily="18" charset="0"/>
                <a:cs typeface="Times New Roman" panose="02020603050405020304" pitchFamily="18" charset="0"/>
              </a:rPr>
              <a:t>S</a:t>
            </a:r>
            <a:r>
              <a:rPr lang="fa-IR" dirty="0">
                <a:cs typeface="B Zar" panose="00000400000000000000" pitchFamily="2" charset="-78"/>
              </a:rPr>
              <a:t> جمع استفاده کرد. </a:t>
            </a:r>
            <a:endParaRPr lang="en-US" dirty="0">
              <a:cs typeface="B Zar" panose="00000400000000000000" pitchFamily="2" charset="-78"/>
            </a:endParaRPr>
          </a:p>
        </p:txBody>
      </p:sp>
    </p:spTree>
    <p:extLst>
      <p:ext uri="{BB962C8B-B14F-4D97-AF65-F5344CB8AC3E}">
        <p14:creationId xmlns:p14="http://schemas.microsoft.com/office/powerpoint/2010/main" val="1310778325"/>
      </p:ext>
    </p:extLst>
  </p:cSld>
  <p:clrMapOvr>
    <a:masterClrMapping/>
  </p:clrMapOvr>
  <p:transition advTm="109920"/>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a-IR" dirty="0">
                <a:cs typeface="B Zar" panose="00000400000000000000" pitchFamily="2" charset="-78"/>
              </a:rPr>
              <a:t>نباید جمله را با یک عدد ریاضی شروع کنید به جای آن می‌توانید از عباراتی مثل</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 total of</a:t>
            </a:r>
            <a:r>
              <a:rPr lang="fa-IR" i="1" dirty="0">
                <a:latin typeface="Times New Roman" panose="02020603050405020304" pitchFamily="18" charset="0"/>
                <a:cs typeface="Times New Roman" panose="02020603050405020304" pitchFamily="18" charset="0"/>
              </a:rPr>
              <a:t> </a:t>
            </a:r>
            <a:r>
              <a:rPr lang="fa-IR" i="1" dirty="0">
                <a:latin typeface="Times New Roman" panose="02020603050405020304" pitchFamily="18" charset="0"/>
                <a:cs typeface="B Zar" panose="00000400000000000000" pitchFamily="2" charset="-78"/>
              </a:rPr>
              <a:t>یا</a:t>
            </a:r>
            <a:r>
              <a:rPr lang="fa-IR"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dirty="0">
                <a:cs typeface="+mj-cs"/>
              </a:rPr>
              <a:t> </a:t>
            </a:r>
            <a:r>
              <a:rPr lang="en-US" i="1" dirty="0">
                <a:latin typeface="Times New Roman" panose="02020603050405020304" pitchFamily="18" charset="0"/>
                <a:cs typeface="Times New Roman" panose="02020603050405020304" pitchFamily="18" charset="0"/>
              </a:rPr>
              <a:t>number</a:t>
            </a:r>
            <a:r>
              <a:rPr lang="en-US" i="1" dirty="0">
                <a:cs typeface="+mj-cs"/>
              </a:rPr>
              <a:t> </a:t>
            </a:r>
            <a:r>
              <a:rPr lang="en-US" i="1" dirty="0">
                <a:latin typeface="Times New Roman" panose="02020603050405020304" pitchFamily="18" charset="0"/>
                <a:cs typeface="Times New Roman" panose="02020603050405020304" pitchFamily="18" charset="0"/>
              </a:rPr>
              <a:t>of</a:t>
            </a:r>
            <a:r>
              <a:rPr lang="fa-IR" i="1" dirty="0">
                <a:cs typeface="+mj-cs"/>
              </a:rPr>
              <a:t> </a:t>
            </a:r>
            <a:r>
              <a:rPr lang="fa-IR" dirty="0">
                <a:cs typeface="B Zar" panose="00000400000000000000" pitchFamily="2" charset="-78"/>
              </a:rPr>
              <a:t>استفاده</a:t>
            </a:r>
            <a:r>
              <a:rPr lang="fa-IR" i="1" dirty="0"/>
              <a:t> </a:t>
            </a:r>
            <a:r>
              <a:rPr lang="fa-IR" dirty="0">
                <a:cs typeface="B Zar" panose="00000400000000000000" pitchFamily="2" charset="-78"/>
              </a:rPr>
              <a:t>کنید. </a:t>
            </a:r>
          </a:p>
          <a:p>
            <a:r>
              <a:rPr lang="fa-IR" dirty="0">
                <a:cs typeface="B Zar" panose="00000400000000000000" pitchFamily="2" charset="-78"/>
              </a:rPr>
              <a:t>یا می‌توانید جمله را با عددی که به شکل کلمه نوشته شده شروع کنید.</a:t>
            </a:r>
          </a:p>
          <a:p>
            <a:pPr marL="0" indent="0" algn="l" rtl="0">
              <a:buNone/>
            </a:pPr>
            <a:r>
              <a:rPr lang="en-US" sz="3200" dirty="0"/>
              <a:t> </a:t>
            </a:r>
            <a:r>
              <a:rPr lang="en-US" dirty="0">
                <a:latin typeface="Times New Roman" panose="02020603050405020304" pitchFamily="18" charset="0"/>
                <a:cs typeface="Times New Roman" panose="02020603050405020304" pitchFamily="18" charset="0"/>
              </a:rPr>
              <a:t>Twenty thousand pulses were applied …</a:t>
            </a:r>
            <a:endParaRPr lang="fa-IR" dirty="0">
              <a:latin typeface="Times New Roman" panose="02020603050405020304" pitchFamily="18" charset="0"/>
              <a:cs typeface="Times New Roman" panose="02020603050405020304" pitchFamily="18" charset="0"/>
            </a:endParaRPr>
          </a:p>
          <a:p>
            <a:pPr marL="0" indent="0" algn="r">
              <a:buNone/>
            </a:pPr>
            <a:endParaRPr lang="fa-IR" dirty="0">
              <a:latin typeface="Times New Roman" panose="02020603050405020304" pitchFamily="18" charset="0"/>
              <a:cs typeface="Times New Roman" panose="02020603050405020304" pitchFamily="18" charset="0"/>
            </a:endParaRPr>
          </a:p>
          <a:p>
            <a:r>
              <a:rPr lang="fa-IR" dirty="0">
                <a:latin typeface="Times New Roman" panose="02020603050405020304" pitchFamily="18" charset="0"/>
                <a:cs typeface="B Zar" panose="00000400000000000000" pitchFamily="2" charset="-78"/>
              </a:rPr>
              <a:t>واضح است که اگر قصد دارید جمله را با یک عدد آغاز کنید باید آن عدد کوتاه باشد. عبارت زیر پذیرفته نیست!</a:t>
            </a:r>
          </a:p>
          <a:p>
            <a:pPr marL="0" indent="0" algn="l" rtl="0">
              <a:buNone/>
            </a:pPr>
            <a:r>
              <a:rPr lang="en-US" dirty="0">
                <a:latin typeface="Times New Roman" panose="02020603050405020304" pitchFamily="18" charset="0"/>
                <a:cs typeface="Times New Roman" panose="02020603050405020304" pitchFamily="18" charset="0"/>
              </a:rPr>
              <a:t>Twenty one thousand seven hundred and sixty eight pulses were</a:t>
            </a:r>
          </a:p>
          <a:p>
            <a:pPr marL="0" indent="0" algn="l" rtl="0">
              <a:buNone/>
            </a:pPr>
            <a:r>
              <a:rPr lang="en-US" dirty="0">
                <a:latin typeface="Times New Roman" panose="02020603050405020304" pitchFamily="18" charset="0"/>
                <a:cs typeface="Times New Roman" panose="02020603050405020304" pitchFamily="18" charset="0"/>
              </a:rPr>
              <a:t>applied …</a:t>
            </a:r>
            <a:endParaRPr lang="en-US" sz="3200" dirty="0">
              <a:latin typeface="Times New Roman" panose="02020603050405020304" pitchFamily="18" charset="0"/>
              <a:cs typeface="Times New Roman" panose="02020603050405020304" pitchFamily="18" charset="0"/>
            </a:endParaRPr>
          </a:p>
          <a:p>
            <a:pPr marL="0" indent="0">
              <a:buNone/>
            </a:pPr>
            <a:endParaRPr lang="fa-IR"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1804500589"/>
      </p:ext>
    </p:extLst>
  </p:cSld>
  <p:clrMapOvr>
    <a:masterClrMapping/>
  </p:clrMapOvr>
  <p:transition advTm="10992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B51C5-9ADD-271A-A9B0-3B278F6FF9EC}"/>
              </a:ext>
            </a:extLst>
          </p:cNvPr>
          <p:cNvSpPr>
            <a:spLocks noGrp="1"/>
          </p:cNvSpPr>
          <p:nvPr>
            <p:ph idx="1"/>
          </p:nvPr>
        </p:nvSpPr>
        <p:spPr>
          <a:xfrm>
            <a:off x="1513452" y="1276155"/>
            <a:ext cx="9951278" cy="4351338"/>
          </a:xfrm>
        </p:spPr>
        <p:txBody>
          <a:bodyPr>
            <a:normAutofit fontScale="92500" lnSpcReduction="10000"/>
          </a:bodyPr>
          <a:lstStyle/>
          <a:p>
            <a:pPr algn="just"/>
            <a:r>
              <a:rPr lang="fa-IR" dirty="0">
                <a:cs typeface="B Zar" panose="00000400000000000000" pitchFamily="2" charset="-78"/>
              </a:rPr>
              <a:t>ارائه اطلاعات کامل و با جزئیاتی از این که مطالعه خود را چگونه انجام دادید (جزئیات باید به قدری باشد که خواننده بتواند مطالعه شما را تکرار کند)</a:t>
            </a:r>
          </a:p>
          <a:p>
            <a:pPr algn="just"/>
            <a:endParaRPr lang="fa-IR"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به یاد داشته باشید که خوانندگان اغلب اعتبار تحقیق و یافته‌های شما را براساس روش کار ارائه شده در این بخش ارزیابی می‌کنند. </a:t>
            </a:r>
            <a:endParaRPr lang="en-US" dirty="0">
              <a:cs typeface="B Zar" panose="00000400000000000000" pitchFamily="2" charset="-78"/>
            </a:endParaRPr>
          </a:p>
          <a:p>
            <a:pPr algn="just"/>
            <a:r>
              <a:rPr lang="fa-IR" dirty="0">
                <a:cs typeface="B Zar" panose="00000400000000000000" pitchFamily="2" charset="-78"/>
              </a:rPr>
              <a:t>برای این که خوانندگان بهتر بتوانند با روش کار شما ارتباط برقرار کنند از یک ترتیب منطقی و منظم برای نوشتن مراحل استفاده کنید. </a:t>
            </a:r>
          </a:p>
          <a:p>
            <a:pPr algn="just"/>
            <a:r>
              <a:rPr lang="fa-IR" dirty="0">
                <a:cs typeface="B Zar" panose="00000400000000000000" pitchFamily="2" charset="-78"/>
              </a:rPr>
              <a:t>اطمینان حاصل کنید که اطلاعات کافی را برای هر بخش از روش کار ارائه داده‌اید. به یاد داشته باشید که شما به دلیل آشنایی کامل با روش کارتان ممکن است برخی نکات ساده را فراموش کنید یا اشاره به آن‌ها را مهم ندانید. </a:t>
            </a:r>
          </a:p>
          <a:p>
            <a:pPr algn="just"/>
            <a:endParaRPr lang="fa-IR" dirty="0">
              <a:cs typeface="B Zar" panose="00000400000000000000" pitchFamily="2" charset="-78"/>
            </a:endParaRPr>
          </a:p>
          <a:p>
            <a:pPr algn="just"/>
            <a:endParaRPr lang="en-US" dirty="0">
              <a:cs typeface="B Zar" panose="00000400000000000000" pitchFamily="2" charset="-78"/>
            </a:endParaRPr>
          </a:p>
        </p:txBody>
      </p:sp>
    </p:spTree>
    <p:extLst>
      <p:ext uri="{BB962C8B-B14F-4D97-AF65-F5344CB8AC3E}">
        <p14:creationId xmlns:p14="http://schemas.microsoft.com/office/powerpoint/2010/main" val="3486172964"/>
      </p:ext>
    </p:extLst>
  </p:cSld>
  <p:clrMapOvr>
    <a:masterClrMapping/>
  </p:clrMapOvr>
  <p:transition advTm="10992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65F79E1-21EA-CF03-3B96-FAEA9B92B79C}"/>
              </a:ext>
            </a:extLst>
          </p:cNvPr>
          <p:cNvSpPr txBox="1">
            <a:spLocks/>
          </p:cNvSpPr>
          <p:nvPr/>
        </p:nvSpPr>
        <p:spPr>
          <a:xfrm>
            <a:off x="1515535" y="2028824"/>
            <a:ext cx="4580465" cy="435133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Koodak" panose="000007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Koodak" panose="000007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Koodak" panose="000007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معیارهای ورود و خروج</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شیوه کنترل خطاها</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پالایش داده‌ها</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شیوه تجزیه و تحلیل داده‌ها</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ملاحظات اخلاقی</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روش‌های آزمایشگاهی (درصورت وجود)</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مداخله (در صورت وجود)</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پیگیری افراد (درصورت وجود)</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B Koodak" panose="00000700000000000000" pitchFamily="2" charset="-78"/>
            </a:endParaRPr>
          </a:p>
        </p:txBody>
      </p:sp>
      <p:sp>
        <p:nvSpPr>
          <p:cNvPr id="6" name="Content Placeholder 2">
            <a:extLst>
              <a:ext uri="{FF2B5EF4-FFF2-40B4-BE49-F238E27FC236}">
                <a16:creationId xmlns:a16="http://schemas.microsoft.com/office/drawing/2014/main" id="{965F79E1-21EA-CF03-3B96-FAEA9B92B79C}"/>
              </a:ext>
            </a:extLst>
          </p:cNvPr>
          <p:cNvSpPr txBox="1">
            <a:spLocks/>
          </p:cNvSpPr>
          <p:nvPr/>
        </p:nvSpPr>
        <p:spPr>
          <a:xfrm>
            <a:off x="6183951" y="2028824"/>
            <a:ext cx="4580465" cy="435133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Koodak" panose="000007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Koodak" panose="000007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Koodak" panose="000007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محیط پژوهش</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نوع مطالعه</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شیوه نمونه‌گیری</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حجم نمونه</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شیوه آماده‌سازی</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ابزارهای مورد استفاده</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شیوه جمع‌آوری اطلاعات</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white"/>
                </a:solidFill>
                <a:effectLst/>
                <a:uLnTx/>
                <a:uFillTx/>
                <a:latin typeface="Calibri"/>
                <a:ea typeface="+mn-ea"/>
                <a:cs typeface="B Mitra" panose="00000400000000000000" pitchFamily="2" charset="-78"/>
              </a:rPr>
              <a:t>تعریف متغیرها</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B Koodak" panose="00000700000000000000" pitchFamily="2" charset="-78"/>
            </a:endParaRPr>
          </a:p>
        </p:txBody>
      </p:sp>
    </p:spTree>
    <p:extLst>
      <p:ext uri="{BB962C8B-B14F-4D97-AF65-F5344CB8AC3E}">
        <p14:creationId xmlns:p14="http://schemas.microsoft.com/office/powerpoint/2010/main" val="4245469933"/>
      </p:ext>
    </p:extLst>
  </p:cSld>
  <p:clrMapOvr>
    <a:masterClrMapping/>
  </p:clrMapOvr>
  <p:transition advTm="10992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3B53C6-1998-F866-B905-D8FABC9DFD36}"/>
              </a:ext>
            </a:extLst>
          </p:cNvPr>
          <p:cNvSpPr>
            <a:spLocks noGrp="1"/>
          </p:cNvSpPr>
          <p:nvPr>
            <p:ph idx="1"/>
          </p:nvPr>
        </p:nvSpPr>
        <p:spPr>
          <a:xfrm>
            <a:off x="838200" y="1307939"/>
            <a:ext cx="10515600" cy="4869024"/>
          </a:xfrm>
        </p:spPr>
        <p:txBody>
          <a:bodyPr/>
          <a:lstStyle/>
          <a:p>
            <a:r>
              <a:rPr lang="fa-IR" dirty="0">
                <a:cs typeface="B Zar" panose="00000400000000000000" pitchFamily="2" charset="-78"/>
              </a:rPr>
              <a:t>چه‌چیزی/ چه‌کسانی را آزمایش کردم؟</a:t>
            </a:r>
          </a:p>
          <a:p>
            <a:r>
              <a:rPr lang="fa-IR" dirty="0">
                <a:cs typeface="B Zar" panose="00000400000000000000" pitchFamily="2" charset="-78"/>
              </a:rPr>
              <a:t>چه فرضیه‌ای را آزمایش کردم؟ </a:t>
            </a:r>
          </a:p>
          <a:p>
            <a:r>
              <a:rPr lang="fa-IR" dirty="0">
                <a:cs typeface="B Zar" panose="00000400000000000000" pitchFamily="2" charset="-78"/>
              </a:rPr>
              <a:t>کجا مطالعه را انجام دادم و این مکان چه ویژگی‌هایی داشت؟</a:t>
            </a:r>
          </a:p>
          <a:p>
            <a:r>
              <a:rPr lang="fa-IR" dirty="0">
                <a:cs typeface="B Zar" panose="00000400000000000000" pitchFamily="2" charset="-78"/>
              </a:rPr>
              <a:t>مطالعه خود را چگونه طراحی کردم؟/ از چه روش نمونه‌گیری و پیش‌فرض‌هایی استفاده کردم؟</a:t>
            </a:r>
          </a:p>
          <a:p>
            <a:r>
              <a:rPr lang="fa-IR" dirty="0">
                <a:cs typeface="B Zar" panose="00000400000000000000" pitchFamily="2" charset="-78"/>
              </a:rPr>
              <a:t>چه متغیرهایی را اندازه‌گیری کردم و چرا؟</a:t>
            </a:r>
          </a:p>
          <a:p>
            <a:r>
              <a:rPr lang="fa-IR" dirty="0">
                <a:cs typeface="B Zar" panose="00000400000000000000" pitchFamily="2" charset="-78"/>
              </a:rPr>
              <a:t>داده‌ها را چگونه تجزیه و تحلیل کردم و فرایند آن چگونه بود؟ از چه مدل ریاضی و چه نرم افزاری استفاده کردم؟</a:t>
            </a:r>
          </a:p>
          <a:p>
            <a:r>
              <a:rPr lang="fa-IR" dirty="0">
                <a:cs typeface="B Zar" panose="00000400000000000000" pitchFamily="2" charset="-78"/>
              </a:rPr>
              <a:t>از ابزار مطالعه چگونه استفاده کردم؟ چه رفتار یا مداخله‌ای بر روی شرکت‌کنندگان داشتم؟ چه موارد ایمنی را رعایت کردم؟</a:t>
            </a:r>
          </a:p>
          <a:p>
            <a:endParaRPr lang="fa-IR" dirty="0">
              <a:cs typeface="B Zar" panose="00000400000000000000" pitchFamily="2" charset="-78"/>
            </a:endParaRPr>
          </a:p>
          <a:p>
            <a:endParaRPr lang="en-US" dirty="0">
              <a:cs typeface="B Zar" panose="00000400000000000000" pitchFamily="2" charset="-78"/>
            </a:endParaRPr>
          </a:p>
        </p:txBody>
      </p:sp>
    </p:spTree>
    <p:extLst>
      <p:ext uri="{BB962C8B-B14F-4D97-AF65-F5344CB8AC3E}">
        <p14:creationId xmlns:p14="http://schemas.microsoft.com/office/powerpoint/2010/main" val="3089567364"/>
      </p:ext>
    </p:extLst>
  </p:cSld>
  <p:clrMapOvr>
    <a:masterClrMapping/>
  </p:clrMapOvr>
  <p:transition advTm="10992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3B53C6-1998-F866-B905-D8FABC9DFD36}"/>
              </a:ext>
            </a:extLst>
          </p:cNvPr>
          <p:cNvSpPr>
            <a:spLocks noGrp="1"/>
          </p:cNvSpPr>
          <p:nvPr>
            <p:ph idx="1"/>
          </p:nvPr>
        </p:nvSpPr>
        <p:spPr>
          <a:xfrm>
            <a:off x="838200" y="1307939"/>
            <a:ext cx="10515600" cy="4869024"/>
          </a:xfrm>
        </p:spPr>
        <p:txBody>
          <a:bodyPr/>
          <a:lstStyle/>
          <a:p>
            <a:r>
              <a:rPr lang="fa-IR" dirty="0">
                <a:cs typeface="B Zar" panose="00000400000000000000" pitchFamily="2" charset="-78"/>
              </a:rPr>
              <a:t>تورش‌های مطالعه را چگونه کنترل کردم؟</a:t>
            </a:r>
          </a:p>
          <a:p>
            <a:r>
              <a:rPr lang="fa-IR" dirty="0">
                <a:cs typeface="B Zar" panose="00000400000000000000" pitchFamily="2" charset="-78"/>
              </a:rPr>
              <a:t>از چه ابزار خاصی استفاده کردم و این ابزار از کجا تهیه شد؟</a:t>
            </a:r>
          </a:p>
          <a:p>
            <a:r>
              <a:rPr lang="fa-IR" dirty="0">
                <a:cs typeface="B Zar" panose="00000400000000000000" pitchFamily="2" charset="-78"/>
              </a:rPr>
              <a:t> پروتکل مطالعه من برای کنترل داده‌ها چه بود؟</a:t>
            </a:r>
          </a:p>
          <a:p>
            <a:r>
              <a:rPr lang="fa-IR" dirty="0">
                <a:cs typeface="B Zar" panose="00000400000000000000" pitchFamily="2" charset="-78"/>
              </a:rPr>
              <a:t>از چه احتمالی به‌عنوان سطح معناداری آماری استفاده کردم. </a:t>
            </a:r>
          </a:p>
          <a:p>
            <a:r>
              <a:rPr lang="fa-IR" dirty="0">
                <a:cs typeface="B Zar" panose="00000400000000000000" pitchFamily="2" charset="-78"/>
              </a:rPr>
              <a:t>از چه منابعی می‌توانم برای ارائه جزئیات بیشتر استفاده کنم؟</a:t>
            </a:r>
          </a:p>
          <a:p>
            <a:r>
              <a:rPr lang="fa-IR" dirty="0">
                <a:cs typeface="B Zar" panose="00000400000000000000" pitchFamily="2" charset="-78"/>
              </a:rPr>
              <a:t>با چه مشکلات و چالش‌هایی روبه‌رو بودم؟</a:t>
            </a:r>
          </a:p>
          <a:p>
            <a:r>
              <a:rPr lang="fa-IR" dirty="0">
                <a:cs typeface="B Zar" panose="00000400000000000000" pitchFamily="2" charset="-78"/>
              </a:rPr>
              <a:t>روش مطالعه من در مقایسه با مطالعات پیشین چه مزایایی داشته؟</a:t>
            </a:r>
          </a:p>
          <a:p>
            <a:r>
              <a:rPr lang="fa-IR" dirty="0">
                <a:cs typeface="B Zar" panose="00000400000000000000" pitchFamily="2" charset="-78"/>
              </a:rPr>
              <a:t>ملاحظات اخلاقی پیش‌رو چه بوده‌اند؟</a:t>
            </a:r>
          </a:p>
        </p:txBody>
      </p:sp>
    </p:spTree>
    <p:extLst>
      <p:ext uri="{BB962C8B-B14F-4D97-AF65-F5344CB8AC3E}">
        <p14:creationId xmlns:p14="http://schemas.microsoft.com/office/powerpoint/2010/main" val="2876613332"/>
      </p:ext>
    </p:extLst>
  </p:cSld>
  <p:clrMapOvr>
    <a:masterClrMapping/>
  </p:clrMapOvr>
  <p:transition advTm="10992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8270033" y="3461592"/>
            <a:ext cx="3656044" cy="435133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Koodak" panose="000007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Koodak" panose="000007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Koodak" panose="000007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Materials</a:t>
            </a:r>
            <a:endParaRPr kumimoji="0" lang="fa-IR"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Zar" panose="00000400000000000000" pitchFamily="2" charset="-78"/>
              </a:rPr>
              <a:t>اشاره به آنجه که مورد مطالعه قرار گرفته مثل انسان، حیوانات، یا همچنین انواع درمان‌ها مثل داروها و ابزار مختلف</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Zar" panose="00000400000000000000" pitchFamily="2" charset="-78"/>
            </a:endParaRPr>
          </a:p>
        </p:txBody>
      </p:sp>
      <p:sp>
        <p:nvSpPr>
          <p:cNvPr id="5" name="Content Placeholder 2"/>
          <p:cNvSpPr txBox="1">
            <a:spLocks/>
          </p:cNvSpPr>
          <p:nvPr/>
        </p:nvSpPr>
        <p:spPr>
          <a:xfrm>
            <a:off x="267478" y="273633"/>
            <a:ext cx="3656044" cy="435133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Koodak" panose="000007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Koodak" panose="000007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Koodak" panose="000007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Methods</a:t>
            </a:r>
            <a:endParaRPr kumimoji="0" lang="fa-IR"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Zar" panose="00000400000000000000" pitchFamily="2" charset="-78"/>
              </a:rPr>
              <a:t>چگونگی استفاده از ابزارها و نمونه‌ها برای پاسخ دادن به سوال مطالعه</a:t>
            </a: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Zar" panose="00000400000000000000" pitchFamily="2" charset="-78"/>
              </a:rPr>
              <a:t>چگونگی اندازه‌گیری متغیرها و نحوه آنالیز داده‌ها</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Zar" panose="00000400000000000000" pitchFamily="2" charset="-78"/>
            </a:endParaRPr>
          </a:p>
        </p:txBody>
      </p:sp>
    </p:spTree>
    <p:extLst>
      <p:ext uri="{BB962C8B-B14F-4D97-AF65-F5344CB8AC3E}">
        <p14:creationId xmlns:p14="http://schemas.microsoft.com/office/powerpoint/2010/main" val="2717261573"/>
      </p:ext>
    </p:extLst>
  </p:cSld>
  <p:clrMapOvr>
    <a:masterClrMapping/>
  </p:clrMapOvr>
  <p:transition advTm="10992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050" y="1131144"/>
            <a:ext cx="10515600" cy="4633048"/>
          </a:xfrm>
        </p:spPr>
        <p:txBody>
          <a:bodyPr/>
          <a:lstStyle/>
          <a:p>
            <a:pPr algn="just"/>
            <a:r>
              <a:rPr lang="fa-IR" dirty="0">
                <a:cs typeface="B Zar" panose="00000400000000000000" pitchFamily="2" charset="-78"/>
              </a:rPr>
              <a:t>ساختار روش کار را بر اساس معیارهای مجله مورد نظر خود تعیین کنید. </a:t>
            </a:r>
          </a:p>
          <a:p>
            <a:pPr algn="just"/>
            <a:r>
              <a:rPr lang="fa-IR" dirty="0">
                <a:cs typeface="B Zar" panose="00000400000000000000" pitchFamily="2" charset="-78"/>
              </a:rPr>
              <a:t>روش‌کارهای ساختارمند محبوب‌ترند:</a:t>
            </a:r>
          </a:p>
          <a:p>
            <a:pPr algn="just"/>
            <a:endParaRPr lang="fa-IR" dirty="0">
              <a:cs typeface="B Zar" panose="00000400000000000000" pitchFamily="2" charset="-78"/>
            </a:endParaRPr>
          </a:p>
          <a:p>
            <a:pPr algn="just">
              <a:buFont typeface="Courier New" panose="02070309020205020404" pitchFamily="49" charset="0"/>
              <a:buChar char="o"/>
            </a:pPr>
            <a:r>
              <a:rPr lang="fa-IR" dirty="0">
                <a:cs typeface="B Zar" panose="00000400000000000000" pitchFamily="2" charset="-78"/>
              </a:rPr>
              <a:t> تعداد زیرتیترها در روش کار به نوع مطالعه بستگی دارد</a:t>
            </a:r>
          </a:p>
          <a:p>
            <a:pPr algn="just">
              <a:buFont typeface="Courier New" panose="02070309020205020404" pitchFamily="49" charset="0"/>
              <a:buChar char="o"/>
            </a:pPr>
            <a:r>
              <a:rPr lang="fa-IR" dirty="0">
                <a:cs typeface="B Zar" panose="00000400000000000000" pitchFamily="2" charset="-78"/>
              </a:rPr>
              <a:t>قانون شست: تجزیه و تحلیل آماری در انتهای روش کار قرار دارد تا خواننده را به بخش نتایج هدایت کند. </a:t>
            </a:r>
          </a:p>
          <a:p>
            <a:pPr algn="just">
              <a:buFont typeface="Courier New" panose="02070309020205020404" pitchFamily="49" charset="0"/>
              <a:buChar char="o"/>
            </a:pPr>
            <a:r>
              <a:rPr lang="fa-IR" dirty="0">
                <a:cs typeface="B Zar" panose="00000400000000000000" pitchFamily="2" charset="-78"/>
              </a:rPr>
              <a:t>بیشتر نویسندگان روش کار خود را با طراحی مطالعه آغاز میکنند که پس از آخرین پاراگراف مقدمه قرار می‌گیرد. </a:t>
            </a:r>
            <a:endParaRPr lang="en-US" dirty="0">
              <a:cs typeface="B Zar" panose="00000400000000000000" pitchFamily="2" charset="-78"/>
            </a:endParaRPr>
          </a:p>
        </p:txBody>
      </p:sp>
    </p:spTree>
    <p:extLst>
      <p:ext uri="{BB962C8B-B14F-4D97-AF65-F5344CB8AC3E}">
        <p14:creationId xmlns:p14="http://schemas.microsoft.com/office/powerpoint/2010/main" val="1615875101"/>
      </p:ext>
    </p:extLst>
  </p:cSld>
  <p:clrMapOvr>
    <a:masterClrMapping/>
  </p:clrMapOvr>
  <p:transition advTm="10992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9514"/>
            <a:ext cx="10515600" cy="4857449"/>
          </a:xfrm>
        </p:spPr>
        <p:txBody>
          <a:bodyPr/>
          <a:lstStyle/>
          <a:p>
            <a:pPr algn="just"/>
            <a:r>
              <a:rPr lang="fa-IR" dirty="0">
                <a:cs typeface="B Zar" panose="00000400000000000000" pitchFamily="2" charset="-78"/>
              </a:rPr>
              <a:t>اساسی‌ترین ایده برای ترتیب ارائه در روش کار این است که فکر کنید چه ترتیبی برای خوانندگان منطقی‌تر به نظرمی‌آید. </a:t>
            </a:r>
          </a:p>
          <a:p>
            <a:pPr algn="just"/>
            <a:r>
              <a:rPr lang="fa-IR" dirty="0">
                <a:cs typeface="B Zar" panose="00000400000000000000" pitchFamily="2" charset="-78"/>
              </a:rPr>
              <a:t>این امر که شما چه کاری را بعد از دیگری انجام داده‌اید ممکن است از نظر خواننده شما مرتبط نباشد پس در این صورت ترتیب چندان اهمیتی ندارد. </a:t>
            </a:r>
          </a:p>
          <a:p>
            <a:pPr algn="just"/>
            <a:r>
              <a:rPr lang="fa-IR" dirty="0">
                <a:cs typeface="B Zar" panose="00000400000000000000" pitchFamily="2" charset="-78"/>
              </a:rPr>
              <a:t>این نکته را فراموش نکنید که در یک جمله یا پاراگراف، خواننده باید احساس کند که شما براساس ترتیب مشخصی پیش می‌روید.</a:t>
            </a:r>
            <a:endParaRPr lang="en-US" dirty="0">
              <a:cs typeface="B Zar" panose="00000400000000000000" pitchFamily="2" charset="-78"/>
            </a:endParaRPr>
          </a:p>
        </p:txBody>
      </p:sp>
    </p:spTree>
    <p:extLst>
      <p:ext uri="{BB962C8B-B14F-4D97-AF65-F5344CB8AC3E}">
        <p14:creationId xmlns:p14="http://schemas.microsoft.com/office/powerpoint/2010/main" val="363553487"/>
      </p:ext>
    </p:extLst>
  </p:cSld>
  <p:clrMapOvr>
    <a:masterClrMapping/>
  </p:clrMapOvr>
  <p:transition advTm="109920"/>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567"/>
            <a:ext cx="10515600" cy="4693396"/>
          </a:xfrm>
        </p:spPr>
        <p:txBody>
          <a:bodyPr/>
          <a:lstStyle/>
          <a:p>
            <a:pPr algn="just"/>
            <a:r>
              <a:rPr lang="fa-IR" dirty="0">
                <a:cs typeface="B Zar" panose="00000400000000000000" pitchFamily="2" charset="-78"/>
              </a:rPr>
              <a:t>در اکثر موارد روش کار به صورت جملات ساده مجهول نوشته می‌شود. </a:t>
            </a:r>
          </a:p>
          <a:p>
            <a:pPr algn="just"/>
            <a:r>
              <a:rPr lang="fa-IR" dirty="0">
                <a:cs typeface="B Zar" panose="00000400000000000000" pitchFamily="2" charset="-78"/>
              </a:rPr>
              <a:t>معمولا زمانی از افعال معلوم استفاده می‌کنیم که مهم باشد که چه کسی کار مدنظر را انجام داده است. (به عنوان مثال که کسی نمونه خون را گرفته؟ آیا اموزش‌های لازم را دیده؟</a:t>
            </a:r>
          </a:p>
          <a:p>
            <a:pPr algn="just"/>
            <a:r>
              <a:rPr lang="fa-IR" dirty="0">
                <a:cs typeface="B Zar" panose="00000400000000000000" pitchFamily="2" charset="-78"/>
              </a:rPr>
              <a:t>لازم است از افعال گذشته ساده استفاده کنید چرا که هدف شما توصیف کاری است که در گذشته انجام شده است. </a:t>
            </a:r>
            <a:endParaRPr lang="en-US" dirty="0">
              <a:cs typeface="B Zar" panose="00000400000000000000" pitchFamily="2" charset="-78"/>
            </a:endParaRPr>
          </a:p>
        </p:txBody>
      </p:sp>
    </p:spTree>
    <p:extLst>
      <p:ext uri="{BB962C8B-B14F-4D97-AF65-F5344CB8AC3E}">
        <p14:creationId xmlns:p14="http://schemas.microsoft.com/office/powerpoint/2010/main" val="2774889890"/>
      </p:ext>
    </p:extLst>
  </p:cSld>
  <p:clrMapOvr>
    <a:masterClrMapping/>
  </p:clrMapOvr>
  <p:transition advTm="109920"/>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1000</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آزاده احمدی</dc:creator>
  <cp:lastModifiedBy>آزاده احمدی</cp:lastModifiedBy>
  <cp:revision>1</cp:revision>
  <dcterms:created xsi:type="dcterms:W3CDTF">2023-01-31T07:05:57Z</dcterms:created>
  <dcterms:modified xsi:type="dcterms:W3CDTF">2023-01-31T07:07:40Z</dcterms:modified>
</cp:coreProperties>
</file>