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97" r:id="rId2"/>
    <p:sldId id="409" r:id="rId3"/>
    <p:sldId id="411" r:id="rId4"/>
    <p:sldId id="412" r:id="rId5"/>
    <p:sldId id="398" r:id="rId6"/>
    <p:sldId id="413" r:id="rId7"/>
    <p:sldId id="416" r:id="rId8"/>
    <p:sldId id="415" r:id="rId9"/>
    <p:sldId id="414" r:id="rId10"/>
    <p:sldId id="417" r:id="rId11"/>
  </p:sldIdLst>
  <p:sldSz cx="12192000" cy="6858000"/>
  <p:notesSz cx="7315200" cy="9601200"/>
  <p:embeddedFontLst>
    <p:embeddedFont>
      <p:font typeface="B Zar" panose="00000400000000000000" pitchFamily="2" charset="-78"/>
      <p:regular r:id="rId13"/>
      <p:bold r:id="rId14"/>
    </p:embeddedFont>
    <p:embeddedFont>
      <p:font typeface="B Koodak" panose="00000700000000000000" pitchFamily="2" charset="-78"/>
      <p:bold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 Titr" panose="00000700000000000000" pitchFamily="2" charset="-78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نتایج" id="{8571220B-FBF4-4801-AC05-409F3D40EE9D}">
          <p14:sldIdLst>
            <p14:sldId id="397"/>
            <p14:sldId id="409"/>
            <p14:sldId id="411"/>
            <p14:sldId id="412"/>
            <p14:sldId id="398"/>
            <p14:sldId id="413"/>
            <p14:sldId id="416"/>
            <p14:sldId id="415"/>
            <p14:sldId id="414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ER" initials="N" lastIdx="14" clrIdx="0">
    <p:extLst>
      <p:ext uri="{19B8F6BF-5375-455C-9EA6-DF929625EA0E}">
        <p15:presenceInfo xmlns:p15="http://schemas.microsoft.com/office/powerpoint/2012/main" userId="NA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76" autoAdjust="0"/>
    <p:restoredTop sz="92771" autoAdjust="0"/>
  </p:normalViewPr>
  <p:slideViewPr>
    <p:cSldViewPr snapToGrid="0">
      <p:cViewPr varScale="1">
        <p:scale>
          <a:sx n="69" d="100"/>
          <a:sy n="69" d="100"/>
        </p:scale>
        <p:origin x="1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0960162-B493-4F69-AAD1-25854A62BF9C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9E99D58-3AD2-47BA-B2A8-F9F3A6A5E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7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20929"/>
      </p:ext>
    </p:extLst>
  </p:cSld>
  <p:clrMapOvr>
    <a:masterClrMapping/>
  </p:clrMapOvr>
  <p:transition advTm="10992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8249"/>
      </p:ext>
    </p:extLst>
  </p:cSld>
  <p:clrMapOvr>
    <a:masterClrMapping/>
  </p:clrMapOvr>
  <p:transition advTm="10992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78908"/>
      </p:ext>
    </p:extLst>
  </p:cSld>
  <p:clrMapOvr>
    <a:masterClrMapping/>
  </p:clrMapOvr>
  <p:transition advTm="10992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Koodak" panose="00000700000000000000" pitchFamily="2" charset="-78"/>
              </a:defRPr>
            </a:lvl1pPr>
            <a:lvl2pPr algn="r" rtl="1">
              <a:defRPr>
                <a:cs typeface="B Koodak" panose="00000700000000000000" pitchFamily="2" charset="-78"/>
              </a:defRPr>
            </a:lvl2pPr>
            <a:lvl3pPr algn="r" rtl="1">
              <a:defRPr>
                <a:cs typeface="B Koodak" panose="00000700000000000000" pitchFamily="2" charset="-78"/>
              </a:defRPr>
            </a:lvl3pPr>
            <a:lvl4pPr algn="r" rtl="1">
              <a:defRPr>
                <a:cs typeface="B Koodak" panose="00000700000000000000" pitchFamily="2" charset="-78"/>
              </a:defRPr>
            </a:lvl4pPr>
            <a:lvl5pPr algn="r" rtl="1">
              <a:defRPr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276"/>
      </p:ext>
    </p:extLst>
  </p:cSld>
  <p:clrMapOvr>
    <a:masterClrMapping/>
  </p:clrMapOvr>
  <p:transition advTm="10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41986"/>
      </p:ext>
    </p:extLst>
  </p:cSld>
  <p:clrMapOvr>
    <a:masterClrMapping/>
  </p:clrMapOvr>
  <p:transition advTm="10992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17917"/>
      </p:ext>
    </p:extLst>
  </p:cSld>
  <p:clrMapOvr>
    <a:masterClrMapping/>
  </p:clrMapOvr>
  <p:transition advTm="10992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17217"/>
      </p:ext>
    </p:extLst>
  </p:cSld>
  <p:clrMapOvr>
    <a:masterClrMapping/>
  </p:clrMapOvr>
  <p:transition advTm="10992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2637"/>
      </p:ext>
    </p:extLst>
  </p:cSld>
  <p:clrMapOvr>
    <a:masterClrMapping/>
  </p:clrMapOvr>
  <p:transition advTm="10992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4362"/>
      </p:ext>
    </p:extLst>
  </p:cSld>
  <p:clrMapOvr>
    <a:masterClrMapping/>
  </p:clrMapOvr>
  <p:transition advTm="10992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2930"/>
      </p:ext>
    </p:extLst>
  </p:cSld>
  <p:clrMapOvr>
    <a:masterClrMapping/>
  </p:clrMapOvr>
  <p:transition advTm="10992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65875"/>
      </p:ext>
    </p:extLst>
  </p:cSld>
  <p:clrMapOvr>
    <a:masterClrMapping/>
  </p:clrMapOvr>
  <p:transition advTm="10992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D845-6291-4783-A442-C11663DC9EF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6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992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73" y="1203649"/>
            <a:ext cx="11532637" cy="5224583"/>
          </a:xfrm>
        </p:spPr>
        <p:txBody>
          <a:bodyPr>
            <a:normAutofit fontScale="92500" lnSpcReduction="20000"/>
          </a:bodyPr>
          <a:lstStyle/>
          <a:p>
            <a:pPr marL="0" indent="0" algn="just" rtl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and Clinical Outcomes in Hemodialysis: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n-US" b="1" dirty="0" smtClean="0">
                <a:cs typeface="+mj-cs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b="1" dirty="0">
                <a:cs typeface="+mj-cs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fa-IR" b="1" dirty="0" smtClean="0">
                <a:cs typeface="+mj-cs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From 2018 to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marL="0" indent="0" algn="just" rtl="0">
              <a:buNone/>
            </a:pPr>
            <a:r>
              <a:rPr 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characteristics are summarized in Table 1 </a:t>
            </a:r>
            <a:r>
              <a:rPr lang="en-US" sz="2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371,250 </a:t>
            </a:r>
            <a:r>
              <a:rPr 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who accounted for 3,326,072 </a:t>
            </a:r>
            <a:r>
              <a:rPr lang="en-US" sz="2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months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of most comorbid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was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among patients with low hemoglobin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levels. Fig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shows the hemoglobin concentration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across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months. The modal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in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10.5- 11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category, which was used as the reference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in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models. Hemoglobin measurements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erythropoiesis-stimulating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(ESA) users (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74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patients) and ESA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nonusers.</a:t>
            </a:r>
          </a:p>
          <a:p>
            <a:pPr marL="0" indent="0" algn="just" rtl="0">
              <a:buNone/>
            </a:pPr>
            <a:r>
              <a:rPr 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en-US" sz="2600" dirty="0">
                <a:solidFill>
                  <a:schemeClr val="accent5"/>
                </a:solidFill>
              </a:rPr>
              <a:t> </a:t>
            </a:r>
            <a:r>
              <a:rPr 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shows the association between mortality </a:t>
            </a:r>
            <a:r>
              <a:rPr lang="en-US" sz="2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hemoglobin </a:t>
            </a:r>
            <a:r>
              <a:rPr 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all-cause mortality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was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with each step increase in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concentration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from &lt;9 to 11-11.5 g/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Above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hemoglobin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of 11.5 g/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risk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progressively higher at each hemoglobin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category. 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adjustment for comorbid condition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attenuated 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portion of the mortality risk in the lower 4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categories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had minimal impact on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concentration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&gt;10 g/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Findings were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when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analyzed by ESA use status except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upward movement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mortality at higher hemoglobin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ntrations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found among ESA nonusers. Table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 shows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 ratios, confidence limits and P values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each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category for mortality and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outcome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measures.</a:t>
            </a:r>
          </a:p>
        </p:txBody>
      </p:sp>
    </p:spTree>
    <p:extLst>
      <p:ext uri="{BB962C8B-B14F-4D97-AF65-F5344CB8AC3E}">
        <p14:creationId xmlns:p14="http://schemas.microsoft.com/office/powerpoint/2010/main" val="582493589"/>
      </p:ext>
    </p:extLst>
  </p:cSld>
  <p:clrMapOvr>
    <a:masterClrMapping/>
  </p:clrMapOvr>
  <p:transition advTm="10992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6" y="5560"/>
            <a:ext cx="7812025" cy="6852440"/>
          </a:xfrm>
        </p:spPr>
      </p:pic>
    </p:spTree>
    <p:extLst>
      <p:ext uri="{BB962C8B-B14F-4D97-AF65-F5344CB8AC3E}">
        <p14:creationId xmlns:p14="http://schemas.microsoft.com/office/powerpoint/2010/main" val="3549199383"/>
      </p:ext>
    </p:extLst>
  </p:cSld>
  <p:clrMapOvr>
    <a:masterClrMapping/>
  </p:clrMapOvr>
  <p:transition advTm="10992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73" y="1203649"/>
            <a:ext cx="11532637" cy="5435690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association between hospitalization risk and 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appears 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Fig 3.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all-cause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hospitalization 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progressively lower at each hemoglobin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&lt;9 to 11-11.5 g/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after which the risk was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 (left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panel). As with mortality, adjustment for comorbid</a:t>
            </a:r>
          </a:p>
          <a:p>
            <a:pPr marL="0" indent="0" algn="just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attenuated the magnitude of the association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hemoglobin concentration ranges.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comorbid condition-adjusted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hospitalization rates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and infection-related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showed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inverse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hemoglobin, plateauing at approximately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11.5 g/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(right panel). Unlike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mortality, hospitalization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did not increase at higher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concentrations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comorbid condition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adjustment attenuated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cause-specific hospitalization risk as 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all-cause risk.</a:t>
            </a:r>
          </a:p>
        </p:txBody>
      </p:sp>
    </p:spTree>
    <p:extLst>
      <p:ext uri="{BB962C8B-B14F-4D97-AF65-F5344CB8AC3E}">
        <p14:creationId xmlns:p14="http://schemas.microsoft.com/office/powerpoint/2010/main" val="2416444914"/>
      </p:ext>
    </p:extLst>
  </p:cSld>
  <p:clrMapOvr>
    <a:masterClrMapping/>
  </p:clrMapOvr>
  <p:transition advTm="10992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2" y="0"/>
            <a:ext cx="12310873" cy="6859982"/>
          </a:xfrm>
        </p:spPr>
      </p:pic>
    </p:spTree>
    <p:extLst>
      <p:ext uri="{BB962C8B-B14F-4D97-AF65-F5344CB8AC3E}">
        <p14:creationId xmlns:p14="http://schemas.microsoft.com/office/powerpoint/2010/main" val="755173849"/>
      </p:ext>
    </p:extLst>
  </p:cSld>
  <p:clrMapOvr>
    <a:masterClrMapping/>
  </p:clrMapOvr>
  <p:transition advTm="10992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" y="0"/>
            <a:ext cx="12157085" cy="6858000"/>
          </a:xfrm>
        </p:spPr>
      </p:pic>
    </p:spTree>
    <p:extLst>
      <p:ext uri="{BB962C8B-B14F-4D97-AF65-F5344CB8AC3E}">
        <p14:creationId xmlns:p14="http://schemas.microsoft.com/office/powerpoint/2010/main" val="2494313302"/>
      </p:ext>
    </p:extLst>
  </p:cSld>
  <p:clrMapOvr>
    <a:masterClrMapping/>
  </p:clrMapOvr>
  <p:transition advTm="10992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56861"/>
          </a:xfrm>
        </p:spPr>
      </p:pic>
    </p:spTree>
    <p:extLst>
      <p:ext uri="{BB962C8B-B14F-4D97-AF65-F5344CB8AC3E}">
        <p14:creationId xmlns:p14="http://schemas.microsoft.com/office/powerpoint/2010/main" val="4090086682"/>
      </p:ext>
    </p:extLst>
  </p:cSld>
  <p:clrMapOvr>
    <a:masterClrMapping/>
  </p:clrMapOvr>
  <p:transition advTm="10992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73" y="1203649"/>
            <a:ext cx="11532637" cy="54356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b="1" dirty="0">
                <a:cs typeface="B Zar" panose="00000400000000000000" pitchFamily="2" charset="-78"/>
              </a:rPr>
              <a:t>تاثیر بحران کرونا بر روند مرگ و میر: آیا مسیر مرگ و میر تغییر کرده است</a:t>
            </a:r>
            <a:r>
              <a:rPr lang="fa-IR" b="1" dirty="0" smtClean="0">
                <a:cs typeface="B Zar" panose="00000400000000000000" pitchFamily="2" charset="-78"/>
              </a:rPr>
              <a:t>؟</a:t>
            </a:r>
            <a:endParaRPr lang="en-US" b="1" dirty="0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endParaRPr lang="en-US" sz="2400" b="1" dirty="0">
              <a:latin typeface="Times New Roman" panose="02020603050405020304" pitchFamily="18" charset="0"/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z="2400" dirty="0" smtClean="0">
                <a:solidFill>
                  <a:schemeClr val="accent5"/>
                </a:solidFill>
                <a:cs typeface="B Zar" panose="00000400000000000000" pitchFamily="2" charset="-78"/>
              </a:rPr>
              <a:t>در مجموع برای سال های مورد مطالعه، در شهرستان جهرم</a:t>
            </a:r>
            <a:r>
              <a:rPr lang="en-US" sz="2400" dirty="0" smtClean="0">
                <a:solidFill>
                  <a:schemeClr val="accent5"/>
                </a:solidFill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accent5"/>
                </a:solidFill>
                <a:cs typeface="B Zar" panose="00000400000000000000" pitchFamily="2" charset="-78"/>
              </a:rPr>
              <a:t>3785 مورد مرگ اتفاق افتاده است. میانگین تعداد موارد مرگ</a:t>
            </a:r>
            <a:r>
              <a:rPr lang="en-US" sz="2400" dirty="0" smtClean="0">
                <a:solidFill>
                  <a:schemeClr val="accent5"/>
                </a:solidFill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accent5"/>
                </a:solidFill>
                <a:cs typeface="B Zar" panose="00000400000000000000" pitchFamily="2" charset="-78"/>
              </a:rPr>
              <a:t>ثبت شده در طی سال های 1395تا 1398 نزدیک به 701 مورد</a:t>
            </a:r>
            <a:r>
              <a:rPr lang="en-US" sz="2400" dirty="0" smtClean="0">
                <a:solidFill>
                  <a:schemeClr val="accent5"/>
                </a:solidFill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accent5"/>
                </a:solidFill>
                <a:cs typeface="B Zar" panose="00000400000000000000" pitchFamily="2" charset="-78"/>
              </a:rPr>
              <a:t>و تعداد موارد مرگ ثبت شده در سال 1399 تا پایان آذر ماه 891 مورد بوده که در مقایسه با میانگین چهار سال قبل از پاندمی کرونا</a:t>
            </a:r>
            <a:r>
              <a:rPr lang="en-US" sz="2400" dirty="0" smtClean="0">
                <a:solidFill>
                  <a:schemeClr val="accent5"/>
                </a:solidFill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accent5"/>
                </a:solidFill>
                <a:cs typeface="B Zar" panose="00000400000000000000" pitchFamily="2" charset="-78"/>
              </a:rPr>
              <a:t>39/9 درصد افزایش داشته است (نمودار 1). از نظر توزیع جنسیتی2250 (59/5 درصد) مرگ در مردان و 1535 (40/5 درصد) در زنان رخ داده است.</a:t>
            </a:r>
            <a:r>
              <a:rPr lang="fa-IR" sz="2400" dirty="0" smtClean="0">
                <a:cs typeface="B Zar" panose="00000400000000000000" pitchFamily="2" charset="-78"/>
              </a:rPr>
              <a:t> میانگین تعداد موارد مرگ (</a:t>
            </a:r>
            <a:r>
              <a:rPr lang="en-US" sz="2400" dirty="0" smtClean="0">
                <a:cs typeface="B Zar" panose="00000400000000000000" pitchFamily="2" charset="-78"/>
              </a:rPr>
              <a:t> </a:t>
            </a:r>
            <a:r>
              <a:rPr lang="fa-IR" sz="2400" dirty="0" smtClean="0">
                <a:cs typeface="B Zar" panose="00000400000000000000" pitchFamily="2" charset="-78"/>
              </a:rPr>
              <a:t>طی سالهای 1395تا 1398در زنان 281 مورد و در مردان 419 مورد بود که میزان افزایش موارد مرگ در زنان و مردان بعد از بحران کرونا به ترتیب 45/2 درصد و 36/7درصد بود (نمودار2). </a:t>
            </a:r>
            <a:r>
              <a:rPr lang="en-US" sz="2400" dirty="0" smtClean="0">
                <a:cs typeface="B Zar" panose="00000400000000000000" pitchFamily="2" charset="-78"/>
              </a:rPr>
              <a:t> </a:t>
            </a:r>
            <a:r>
              <a:rPr lang="fa-IR" sz="2400" dirty="0" smtClean="0">
                <a:cs typeface="B Zar" panose="00000400000000000000" pitchFamily="2" charset="-78"/>
              </a:rPr>
              <a:t>در مجموع، بالاترین فراوانی مرگ مربوط به گروه سنی 70سال</a:t>
            </a:r>
            <a:r>
              <a:rPr lang="en-US" sz="2400" dirty="0" smtClean="0">
                <a:cs typeface="B Zar" panose="00000400000000000000" pitchFamily="2" charset="-78"/>
              </a:rPr>
              <a:t> </a:t>
            </a:r>
            <a:r>
              <a:rPr lang="fa-IR" sz="2400" dirty="0" smtClean="0">
                <a:cs typeface="B Zar" panose="00000400000000000000" pitchFamily="2" charset="-78"/>
              </a:rPr>
              <a:t>و بالاتر و در رتبه بعد 50تا 69 سال بود. بیشترین تغییرات میزان</a:t>
            </a:r>
            <a:r>
              <a:rPr lang="en-US" sz="2400" dirty="0" smtClean="0">
                <a:cs typeface="B Zar" panose="00000400000000000000" pitchFamily="2" charset="-78"/>
              </a:rPr>
              <a:t> </a:t>
            </a:r>
            <a:r>
              <a:rPr lang="fa-IR" sz="2400" dirty="0" smtClean="0">
                <a:cs typeface="B Zar" panose="00000400000000000000" pitchFamily="2" charset="-78"/>
              </a:rPr>
              <a:t>مرگ بعد از بحران کرونا مربوط به گروه سنی بالای 70 سال و </a:t>
            </a:r>
            <a:r>
              <a:rPr lang="fa-IR" sz="2400" dirty="0">
                <a:cs typeface="B Zar" panose="00000400000000000000" pitchFamily="2" charset="-78"/>
              </a:rPr>
              <a:t>گروه </a:t>
            </a:r>
            <a:r>
              <a:rPr lang="fa-IR" sz="2400" dirty="0" smtClean="0">
                <a:cs typeface="B Zar" panose="00000400000000000000" pitchFamily="2" charset="-78"/>
              </a:rPr>
              <a:t>50 تا 69 سال </a:t>
            </a:r>
            <a:r>
              <a:rPr lang="fa-IR" sz="2400" dirty="0">
                <a:cs typeface="B Zar" panose="00000400000000000000" pitchFamily="2" charset="-78"/>
              </a:rPr>
              <a:t>بود، به طوری که متوسط تعداد موارد </a:t>
            </a:r>
            <a:r>
              <a:rPr lang="fa-IR" sz="2400" dirty="0" smtClean="0">
                <a:cs typeface="B Zar" panose="00000400000000000000" pitchFamily="2" charset="-78"/>
              </a:rPr>
              <a:t>مرگ بعد </a:t>
            </a:r>
            <a:r>
              <a:rPr lang="fa-IR" sz="2400" dirty="0">
                <a:cs typeface="B Zar" panose="00000400000000000000" pitchFamily="2" charset="-78"/>
              </a:rPr>
              <a:t>از بحران کرونا در دو گروه سنی به ترتیب از </a:t>
            </a:r>
            <a:r>
              <a:rPr lang="fa-IR" sz="2400" dirty="0" smtClean="0">
                <a:cs typeface="B Zar" panose="00000400000000000000" pitchFamily="2" charset="-78"/>
              </a:rPr>
              <a:t>368مورد به 580 مورد (35/88 درصد) و از 178 مورد به 251 مورد (29/08 درصد) افزایش یافته بود (نمودار 3).</a:t>
            </a:r>
            <a:endParaRPr lang="en-US" sz="24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6921539"/>
      </p:ext>
    </p:extLst>
  </p:cSld>
  <p:clrMapOvr>
    <a:masterClrMapping/>
  </p:clrMapOvr>
  <p:transition advTm="10992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73" y="1203649"/>
            <a:ext cx="11532637" cy="54356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2400" dirty="0">
                <a:solidFill>
                  <a:schemeClr val="accent5"/>
                </a:solidFill>
                <a:cs typeface="B Zar" panose="00000400000000000000" pitchFamily="2" charset="-78"/>
              </a:rPr>
              <a:t>از نظر روند زمانی بیشترین تغییرات مرگ در آبان ماه </a:t>
            </a:r>
            <a:r>
              <a:rPr lang="fa-IR" sz="2400" dirty="0" smtClean="0">
                <a:solidFill>
                  <a:schemeClr val="accent5"/>
                </a:solidFill>
                <a:cs typeface="B Zar" panose="00000400000000000000" pitchFamily="2" charset="-78"/>
              </a:rPr>
              <a:t>مشاهده شده </a:t>
            </a:r>
            <a:r>
              <a:rPr lang="fa-IR" sz="2400" dirty="0">
                <a:solidFill>
                  <a:schemeClr val="accent5"/>
                </a:solidFill>
                <a:cs typeface="B Zar" panose="00000400000000000000" pitchFamily="2" charset="-78"/>
              </a:rPr>
              <a:t>است. متوسط تعداد موارد مرگ در این ماه از </a:t>
            </a:r>
            <a:r>
              <a:rPr lang="fa-IR" sz="2400" dirty="0" smtClean="0">
                <a:solidFill>
                  <a:schemeClr val="accent5"/>
                </a:solidFill>
                <a:cs typeface="B Zar" panose="00000400000000000000" pitchFamily="2" charset="-78"/>
              </a:rPr>
              <a:t>86/7 مورد به 187 مورد (53/60 درصد) افزایش داشت. </a:t>
            </a:r>
            <a:r>
              <a:rPr lang="fa-IR" sz="2400" dirty="0" smtClean="0">
                <a:cs typeface="B Zar" panose="00000400000000000000" pitchFamily="2" charset="-78"/>
              </a:rPr>
              <a:t>از </a:t>
            </a:r>
            <a:r>
              <a:rPr lang="fa-IR" sz="2400" dirty="0">
                <a:cs typeface="B Zar" panose="00000400000000000000" pitchFamily="2" charset="-78"/>
              </a:rPr>
              <a:t>طرفی، روند تغییرات </a:t>
            </a:r>
            <a:r>
              <a:rPr lang="fa-IR" sz="2400" dirty="0" smtClean="0">
                <a:cs typeface="B Zar" panose="00000400000000000000" pitchFamily="2" charset="-78"/>
              </a:rPr>
              <a:t>موارد </a:t>
            </a:r>
            <a:r>
              <a:rPr lang="fa-IR" sz="2400" dirty="0">
                <a:cs typeface="B Zar" panose="00000400000000000000" pitchFamily="2" charset="-78"/>
              </a:rPr>
              <a:t>مرگ و میر در سه ماهه اول سال </a:t>
            </a:r>
            <a:r>
              <a:rPr lang="fa-IR" sz="2400" dirty="0" smtClean="0">
                <a:cs typeface="B Zar" panose="00000400000000000000" pitchFamily="2" charset="-78"/>
              </a:rPr>
              <a:t>1399 نزولی </a:t>
            </a:r>
            <a:r>
              <a:rPr lang="fa-IR" sz="2400" dirty="0">
                <a:cs typeface="B Zar" panose="00000400000000000000" pitchFamily="2" charset="-78"/>
              </a:rPr>
              <a:t>بود. به </a:t>
            </a:r>
            <a:r>
              <a:rPr lang="fa-IR" sz="2400" dirty="0" smtClean="0">
                <a:cs typeface="B Zar" panose="00000400000000000000" pitchFamily="2" charset="-78"/>
              </a:rPr>
              <a:t>بیان دیگر به ترتیب 6/3، 18/34 درصد </a:t>
            </a:r>
            <a:r>
              <a:rPr lang="fa-IR" sz="2400" dirty="0">
                <a:cs typeface="B Zar" panose="00000400000000000000" pitchFamily="2" charset="-78"/>
              </a:rPr>
              <a:t>کاهش در تعداد موارد مرگ </a:t>
            </a:r>
            <a:r>
              <a:rPr lang="fa-IR" sz="2400" dirty="0" smtClean="0">
                <a:cs typeface="B Zar" panose="00000400000000000000" pitchFamily="2" charset="-78"/>
              </a:rPr>
              <a:t>و </a:t>
            </a:r>
            <a:r>
              <a:rPr lang="fa-IR" sz="2400" dirty="0">
                <a:cs typeface="B Zar" panose="00000400000000000000" pitchFamily="2" charset="-78"/>
              </a:rPr>
              <a:t>میر نسبت به متوسط دوره چهار ساله قبل از پاندمی </a:t>
            </a:r>
            <a:r>
              <a:rPr lang="fa-IR" sz="2400" dirty="0" smtClean="0">
                <a:cs typeface="B Zar" panose="00000400000000000000" pitchFamily="2" charset="-78"/>
              </a:rPr>
              <a:t>کرونا </a:t>
            </a:r>
            <a:r>
              <a:rPr lang="fa-IR" sz="2400" dirty="0">
                <a:cs typeface="B Zar" panose="00000400000000000000" pitchFamily="2" charset="-78"/>
              </a:rPr>
              <a:t>مشاهده شده است </a:t>
            </a:r>
            <a:r>
              <a:rPr lang="fa-IR" sz="2400" dirty="0" smtClean="0">
                <a:cs typeface="B Zar" panose="00000400000000000000" pitchFamily="2" charset="-78"/>
              </a:rPr>
              <a:t>(نمودار 4). </a:t>
            </a:r>
          </a:p>
          <a:p>
            <a:pPr marL="0" indent="0" algn="just">
              <a:buNone/>
            </a:pPr>
            <a:r>
              <a:rPr lang="fa-IR" sz="2400" dirty="0">
                <a:cs typeface="B Zar" panose="00000400000000000000" pitchFamily="2" charset="-78"/>
              </a:rPr>
              <a:t>نسبت کدهای ثبت شده تحت عنوان علایم و حالات بد </a:t>
            </a:r>
            <a:r>
              <a:rPr lang="fa-IR" sz="2400" dirty="0" smtClean="0">
                <a:cs typeface="B Zar" panose="00000400000000000000" pitchFamily="2" charset="-78"/>
              </a:rPr>
              <a:t>تعریف شده </a:t>
            </a:r>
            <a:r>
              <a:rPr lang="fa-IR" sz="2400" dirty="0">
                <a:cs typeface="B Zar" panose="00000400000000000000" pitchFamily="2" charset="-78"/>
              </a:rPr>
              <a:t>در قبل از بحران کرونا به طور متوسط </a:t>
            </a:r>
            <a:r>
              <a:rPr lang="fa-IR" sz="2400" dirty="0" smtClean="0">
                <a:cs typeface="B Zar" panose="00000400000000000000" pitchFamily="2" charset="-78"/>
              </a:rPr>
              <a:t>17/6 درصد و بعد از بحران </a:t>
            </a:r>
            <a:r>
              <a:rPr lang="fa-IR" sz="2400" dirty="0">
                <a:cs typeface="B Zar" panose="00000400000000000000" pitchFamily="2" charset="-78"/>
              </a:rPr>
              <a:t>کرونا به </a:t>
            </a:r>
            <a:r>
              <a:rPr lang="fa-IR" sz="2400" dirty="0" smtClean="0">
                <a:cs typeface="B Zar" panose="00000400000000000000" pitchFamily="2" charset="-78"/>
              </a:rPr>
              <a:t>9 </a:t>
            </a:r>
            <a:r>
              <a:rPr lang="fa-IR" sz="2400" dirty="0">
                <a:cs typeface="B Zar" panose="00000400000000000000" pitchFamily="2" charset="-78"/>
              </a:rPr>
              <a:t>درصد کاهش یافته بود. در طی چهار سال </a:t>
            </a:r>
            <a:r>
              <a:rPr lang="fa-IR" sz="2400" dirty="0" smtClean="0">
                <a:cs typeface="B Zar" panose="00000400000000000000" pitchFamily="2" charset="-78"/>
              </a:rPr>
              <a:t>قبل از </a:t>
            </a:r>
            <a:r>
              <a:rPr lang="fa-IR" sz="2400" dirty="0">
                <a:cs typeface="B Zar" panose="00000400000000000000" pitchFamily="2" charset="-78"/>
              </a:rPr>
              <a:t>پاندمی کرونا، بیماریهای قلبی- عروقی، آنفارکتوس مغز </a:t>
            </a:r>
            <a:r>
              <a:rPr lang="fa-IR" sz="2400" dirty="0" smtClean="0">
                <a:cs typeface="B Zar" panose="00000400000000000000" pitchFamily="2" charset="-78"/>
              </a:rPr>
              <a:t>و سرطان </a:t>
            </a:r>
            <a:r>
              <a:rPr lang="fa-IR" sz="2400" dirty="0">
                <a:cs typeface="B Zar" panose="00000400000000000000" pitchFamily="2" charset="-78"/>
              </a:rPr>
              <a:t>ها به ترتیب بیشترین علل عمده مرگ و میر بودند، </a:t>
            </a:r>
            <a:r>
              <a:rPr lang="fa-IR" sz="2400" dirty="0" smtClean="0">
                <a:cs typeface="B Zar" panose="00000400000000000000" pitchFamily="2" charset="-78"/>
              </a:rPr>
              <a:t>در حالی </a:t>
            </a:r>
            <a:r>
              <a:rPr lang="fa-IR" sz="2400" dirty="0">
                <a:cs typeface="B Zar" panose="00000400000000000000" pitchFamily="2" charset="-78"/>
              </a:rPr>
              <a:t>که بعد از پاندمی کرونا، بیماریهای قلبی - عروقی، کووید-</a:t>
            </a:r>
          </a:p>
          <a:p>
            <a:pPr marL="0" indent="0" algn="just">
              <a:buNone/>
            </a:pPr>
            <a:r>
              <a:rPr lang="fa-IR" sz="2400" dirty="0">
                <a:cs typeface="B Zar" panose="00000400000000000000" pitchFamily="2" charset="-78"/>
              </a:rPr>
              <a:t>91 و بیماریهای عروق مغزی بیشترین علت فوت بودند. </a:t>
            </a:r>
            <a:r>
              <a:rPr lang="fa-IR" sz="2400" dirty="0" smtClean="0">
                <a:cs typeface="B Zar" panose="00000400000000000000" pitchFamily="2" charset="-78"/>
              </a:rPr>
              <a:t>تعداد موارد </a:t>
            </a:r>
            <a:r>
              <a:rPr lang="fa-IR" sz="2400" dirty="0">
                <a:cs typeface="B Zar" panose="00000400000000000000" pitchFamily="2" charset="-78"/>
              </a:rPr>
              <a:t>تصادفات جاده ای نسبت به میانگین دوره چهار ساله </a:t>
            </a:r>
            <a:r>
              <a:rPr lang="fa-IR" sz="2400" dirty="0" smtClean="0">
                <a:cs typeface="B Zar" panose="00000400000000000000" pitchFamily="2" charset="-78"/>
              </a:rPr>
              <a:t>قبل </a:t>
            </a:r>
            <a:r>
              <a:rPr lang="fa-IR" sz="2400" dirty="0">
                <a:cs typeface="B Zar" panose="00000400000000000000" pitchFamily="2" charset="-78"/>
              </a:rPr>
              <a:t>از پاندمی </a:t>
            </a:r>
            <a:r>
              <a:rPr lang="fa-IR" sz="2400" dirty="0" smtClean="0">
                <a:cs typeface="B Zar" panose="00000400000000000000" pitchFamily="2" charset="-78"/>
              </a:rPr>
              <a:t>کرونا 32/60 درصد ئ سرطان 48/61 درصد کاهش </a:t>
            </a:r>
            <a:r>
              <a:rPr lang="fa-IR" sz="2400" dirty="0">
                <a:cs typeface="B Zar" panose="00000400000000000000" pitchFamily="2" charset="-78"/>
              </a:rPr>
              <a:t>کاهش </a:t>
            </a:r>
            <a:r>
              <a:rPr lang="fa-IR" sz="2400" dirty="0" smtClean="0">
                <a:cs typeface="B Zar" panose="00000400000000000000" pitchFamily="2" charset="-78"/>
              </a:rPr>
              <a:t>بیماریهای </a:t>
            </a:r>
            <a:r>
              <a:rPr lang="fa-IR" sz="2400" dirty="0">
                <a:cs typeface="B Zar" panose="00000400000000000000" pitchFamily="2" charset="-78"/>
              </a:rPr>
              <a:t>تنفسی شبه آنفلوآنزا </a:t>
            </a:r>
            <a:r>
              <a:rPr lang="fa-IR" sz="2400" dirty="0" smtClean="0">
                <a:cs typeface="B Zar" panose="00000400000000000000" pitchFamily="2" charset="-78"/>
              </a:rPr>
              <a:t>110/25 درصد افزایش داشته  </a:t>
            </a:r>
            <a:r>
              <a:rPr lang="fa-IR" sz="2400" dirty="0">
                <a:cs typeface="B Zar" panose="00000400000000000000" pitchFamily="2" charset="-78"/>
              </a:rPr>
              <a:t>است </a:t>
            </a:r>
            <a:r>
              <a:rPr lang="fa-IR" sz="2400" dirty="0" smtClean="0">
                <a:cs typeface="B Zar" panose="00000400000000000000" pitchFamily="2" charset="-78"/>
              </a:rPr>
              <a:t>(نمودار 5).</a:t>
            </a:r>
            <a:endParaRPr lang="en-US" sz="24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6651483"/>
      </p:ext>
    </p:extLst>
  </p:cSld>
  <p:clrMapOvr>
    <a:masterClrMapping/>
  </p:clrMapOvr>
  <p:transition advTm="10992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5096"/>
          </a:xfrm>
        </p:spPr>
      </p:pic>
    </p:spTree>
    <p:extLst>
      <p:ext uri="{BB962C8B-B14F-4D97-AF65-F5344CB8AC3E}">
        <p14:creationId xmlns:p14="http://schemas.microsoft.com/office/powerpoint/2010/main" val="3933178051"/>
      </p:ext>
    </p:extLst>
  </p:cSld>
  <p:clrMapOvr>
    <a:masterClrMapping/>
  </p:clrMapOvr>
  <p:transition advTm="10992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440"/>
          </a:xfrm>
        </p:spPr>
      </p:pic>
    </p:spTree>
    <p:extLst>
      <p:ext uri="{BB962C8B-B14F-4D97-AF65-F5344CB8AC3E}">
        <p14:creationId xmlns:p14="http://schemas.microsoft.com/office/powerpoint/2010/main" val="3681540653"/>
      </p:ext>
    </p:extLst>
  </p:cSld>
  <p:clrMapOvr>
    <a:masterClrMapping/>
  </p:clrMapOvr>
  <p:transition advTm="10992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8309</TotalTime>
  <Words>797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Times New Roman</vt:lpstr>
      <vt:lpstr>B Zar</vt:lpstr>
      <vt:lpstr>Arial</vt:lpstr>
      <vt:lpstr>B Koodak</vt:lpstr>
      <vt:lpstr>Calibri Light</vt:lpstr>
      <vt:lpstr>Calibri</vt:lpstr>
      <vt:lpstr>B Titr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Ehsam Mostafavi</dc:creator>
  <cp:lastModifiedBy>NASER</cp:lastModifiedBy>
  <cp:revision>587</cp:revision>
  <cp:lastPrinted>2020-09-14T01:27:30Z</cp:lastPrinted>
  <dcterms:created xsi:type="dcterms:W3CDTF">2020-04-21T16:49:02Z</dcterms:created>
  <dcterms:modified xsi:type="dcterms:W3CDTF">2023-02-19T21:01:04Z</dcterms:modified>
</cp:coreProperties>
</file>