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6"/>
  </p:notesMasterIdLst>
  <p:sldIdLst>
    <p:sldId id="258" r:id="rId2"/>
    <p:sldId id="259" r:id="rId3"/>
    <p:sldId id="276" r:id="rId4"/>
    <p:sldId id="277" r:id="rId5"/>
    <p:sldId id="264" r:id="rId6"/>
    <p:sldId id="265" r:id="rId7"/>
    <p:sldId id="266" r:id="rId8"/>
    <p:sldId id="268" r:id="rId9"/>
    <p:sldId id="269" r:id="rId10"/>
    <p:sldId id="270" r:id="rId11"/>
    <p:sldId id="271" r:id="rId12"/>
    <p:sldId id="272" r:id="rId13"/>
    <p:sldId id="273" r:id="rId14"/>
    <p:sldId id="274" r:id="rId15"/>
    <p:sldId id="278" r:id="rId16"/>
    <p:sldId id="279" r:id="rId17"/>
    <p:sldId id="281" r:id="rId18"/>
    <p:sldId id="280" r:id="rId19"/>
    <p:sldId id="282" r:id="rId20"/>
    <p:sldId id="283" r:id="rId21"/>
    <p:sldId id="284" r:id="rId22"/>
    <p:sldId id="285" r:id="rId23"/>
    <p:sldId id="287" r:id="rId24"/>
    <p:sldId id="295" r:id="rId25"/>
    <p:sldId id="294" r:id="rId26"/>
    <p:sldId id="286" r:id="rId27"/>
    <p:sldId id="288" r:id="rId28"/>
    <p:sldId id="289" r:id="rId29"/>
    <p:sldId id="290" r:id="rId30"/>
    <p:sldId id="291" r:id="rId31"/>
    <p:sldId id="301" r:id="rId32"/>
    <p:sldId id="302" r:id="rId33"/>
    <p:sldId id="303" r:id="rId34"/>
    <p:sldId id="304" r:id="rId35"/>
    <p:sldId id="305" r:id="rId36"/>
    <p:sldId id="350" r:id="rId37"/>
    <p:sldId id="351" r:id="rId38"/>
    <p:sldId id="352" r:id="rId39"/>
    <p:sldId id="354" r:id="rId40"/>
    <p:sldId id="356" r:id="rId41"/>
    <p:sldId id="358" r:id="rId42"/>
    <p:sldId id="359" r:id="rId43"/>
    <p:sldId id="296" r:id="rId44"/>
    <p:sldId id="292" r:id="rId45"/>
    <p:sldId id="297" r:id="rId46"/>
    <p:sldId id="298" r:id="rId47"/>
    <p:sldId id="299" r:id="rId48"/>
    <p:sldId id="300" r:id="rId49"/>
    <p:sldId id="306" r:id="rId50"/>
    <p:sldId id="307" r:id="rId51"/>
    <p:sldId id="308" r:id="rId52"/>
    <p:sldId id="309" r:id="rId53"/>
    <p:sldId id="360" r:id="rId54"/>
    <p:sldId id="361" r:id="rId55"/>
  </p:sldIdLst>
  <p:sldSz cx="12192000" cy="6858000"/>
  <p:notesSz cx="7315200" cy="9601200"/>
  <p:embeddedFontLst>
    <p:embeddedFont>
      <p:font typeface="Calibri" panose="020F0502020204030204" pitchFamily="34" charset="0"/>
      <p:regular r:id="rId57"/>
      <p:bold r:id="rId58"/>
      <p:italic r:id="rId59"/>
      <p:boldItalic r:id="rId60"/>
    </p:embeddedFont>
    <p:embeddedFont>
      <p:font typeface="Comic Sans MS" panose="030F0702030302020204" pitchFamily="66" charset="0"/>
      <p:regular r:id="rId61"/>
      <p:bold r:id="rId62"/>
      <p:italic r:id="rId63"/>
      <p:boldItalic r:id="rId64"/>
    </p:embeddedFont>
    <p:embeddedFont>
      <p:font typeface="B zar" panose="00000400000000000000" pitchFamily="2" charset="-78"/>
      <p:regular r:id="rId65"/>
      <p:bold r:id="rId66"/>
    </p:embeddedFont>
    <p:embeddedFont>
      <p:font typeface="Bookman Old Style" panose="02050604050505020204" pitchFamily="18" charset="0"/>
      <p:regular r:id="rId67"/>
      <p:bold r:id="rId68"/>
      <p:italic r:id="rId69"/>
      <p:boldItalic r:id="rId70"/>
    </p:embeddedFont>
    <p:embeddedFont>
      <p:font typeface="B Koodak" panose="00000700000000000000" pitchFamily="2" charset="-78"/>
      <p:bold r:id="rId71"/>
    </p:embeddedFont>
    <p:embeddedFont>
      <p:font typeface="Calibri Light" panose="020F0302020204030204" pitchFamily="34" charset="0"/>
      <p:regular r:id="rId72"/>
      <p:italic r:id="rId73"/>
    </p:embeddedFont>
    <p:embeddedFont>
      <p:font typeface="B Titr" panose="00000700000000000000" pitchFamily="2" charset="-78"/>
      <p:bold r:id="rId74"/>
    </p:embeddedFont>
    <p:embeddedFont>
      <p:font typeface="B zar" panose="00000400000000000000" pitchFamily="2" charset="-78"/>
      <p:regular r:id="rId65"/>
      <p:bold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9D8726-116D-4EC6-BB68-EFEA1F126CBD}">
          <p14:sldIdLst/>
        </p14:section>
        <p14:section name="مقدمه" id="{4500BD10-165A-469C-BCD4-3ACB595330C3}">
          <p14:sldIdLst>
            <p14:sldId id="258"/>
            <p14:sldId id="259"/>
          </p14:sldIdLst>
        </p14:section>
        <p14:section name="انواع نگارشهای علمی" id="{12FD709A-16F2-46A3-BC45-7BC14F0A9AF6}">
          <p14:sldIdLst>
            <p14:sldId id="276"/>
            <p14:sldId id="277"/>
            <p14:sldId id="264"/>
            <p14:sldId id="265"/>
            <p14:sldId id="266"/>
            <p14:sldId id="268"/>
            <p14:sldId id="269"/>
            <p14:sldId id="270"/>
            <p14:sldId id="271"/>
            <p14:sldId id="272"/>
            <p14:sldId id="273"/>
            <p14:sldId id="274"/>
            <p14:sldId id="278"/>
          </p14:sldIdLst>
        </p14:section>
        <p14:section name="مفاهیم پایه در نگارش" id="{8571220B-FBF4-4801-AC05-409F3D40EE9D}">
          <p14:sldIdLst>
            <p14:sldId id="279"/>
            <p14:sldId id="281"/>
            <p14:sldId id="280"/>
            <p14:sldId id="282"/>
            <p14:sldId id="283"/>
            <p14:sldId id="284"/>
            <p14:sldId id="285"/>
            <p14:sldId id="287"/>
            <p14:sldId id="295"/>
            <p14:sldId id="294"/>
            <p14:sldId id="286"/>
            <p14:sldId id="288"/>
            <p14:sldId id="289"/>
            <p14:sldId id="290"/>
            <p14:sldId id="291"/>
            <p14:sldId id="301"/>
            <p14:sldId id="302"/>
            <p14:sldId id="303"/>
            <p14:sldId id="304"/>
            <p14:sldId id="305"/>
            <p14:sldId id="350"/>
            <p14:sldId id="351"/>
            <p14:sldId id="352"/>
            <p14:sldId id="354"/>
            <p14:sldId id="356"/>
            <p14:sldId id="358"/>
            <p14:sldId id="359"/>
            <p14:sldId id="296"/>
            <p14:sldId id="292"/>
            <p14:sldId id="297"/>
            <p14:sldId id="298"/>
            <p14:sldId id="299"/>
            <p14:sldId id="300"/>
            <p14:sldId id="306"/>
            <p14:sldId id="307"/>
            <p14:sldId id="308"/>
            <p14:sldId id="309"/>
            <p14:sldId id="360"/>
            <p14:sldId id="36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97" autoAdjust="0"/>
    <p:restoredTop sz="92771" autoAdjust="0"/>
  </p:normalViewPr>
  <p:slideViewPr>
    <p:cSldViewPr snapToGrid="0">
      <p:cViewPr varScale="1">
        <p:scale>
          <a:sx n="103" d="100"/>
          <a:sy n="103" d="100"/>
        </p:scale>
        <p:origin x="138" y="3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0960162-B493-4F69-AAD1-25854A62BF9C}" type="datetimeFigureOut">
              <a:rPr lang="en-US" smtClean="0"/>
              <a:t>1/23/2023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9E99D58-3AD2-47BA-B2A8-F9F3A6A5E6AE}" type="slidenum">
              <a:rPr lang="en-US" smtClean="0"/>
              <a:t>‹#›</a:t>
            </a:fld>
            <a:endParaRPr lang="en-US"/>
          </a:p>
        </p:txBody>
      </p:sp>
    </p:spTree>
    <p:extLst>
      <p:ext uri="{BB962C8B-B14F-4D97-AF65-F5344CB8AC3E}">
        <p14:creationId xmlns:p14="http://schemas.microsoft.com/office/powerpoint/2010/main" val="3032771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E62F1-CCEB-423A-A8F8-53DD663B3877}" type="slidenum">
              <a:rPr lang="en-US" smtClean="0"/>
              <a:pPr/>
              <a:t>1</a:t>
            </a:fld>
            <a:endParaRPr lang="en-US"/>
          </a:p>
        </p:txBody>
      </p:sp>
    </p:spTree>
    <p:extLst>
      <p:ext uri="{BB962C8B-B14F-4D97-AF65-F5344CB8AC3E}">
        <p14:creationId xmlns:p14="http://schemas.microsoft.com/office/powerpoint/2010/main" val="2981541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94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This is the editor’s prerogative only. It deals not necessarily with scientific issues, though it can, but also with policy issues and with publication issues. In the past, my own editorials have dealt with publishing, with financial conflict of interest, with how to prepare case reports or structured abstracts, etc. </a:t>
            </a:r>
          </a:p>
        </p:txBody>
      </p:sp>
    </p:spTree>
    <p:extLst>
      <p:ext uri="{BB962C8B-B14F-4D97-AF65-F5344CB8AC3E}">
        <p14:creationId xmlns:p14="http://schemas.microsoft.com/office/powerpoint/2010/main" val="1387664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04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This is where we let things hang out, where less popular ideas or less well supported concepts can get a hearing. The format is less formal, and one can argue passionately. Consider this the “op ed” part of scientific publication. </a:t>
            </a:r>
          </a:p>
        </p:txBody>
      </p:sp>
    </p:spTree>
    <p:extLst>
      <p:ext uri="{BB962C8B-B14F-4D97-AF65-F5344CB8AC3E}">
        <p14:creationId xmlns:p14="http://schemas.microsoft.com/office/powerpoint/2010/main" val="3805586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14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The purpose of the letter section is as noted here. It is not to get into personal issues, raise issues of general interest to the profession or anything else. It is to point out problems in papers that have been published. There is a real art here. For one thing, letters need to be brief, something I am guilty of not following; otherwise, you end up with letters that are the length of published papers. And you have to be careful not to let things go on to long and allow the letters section to become a part of some ongoing battle between individuals. </a:t>
            </a:r>
          </a:p>
        </p:txBody>
      </p:sp>
    </p:spTree>
    <p:extLst>
      <p:ext uri="{BB962C8B-B14F-4D97-AF65-F5344CB8AC3E}">
        <p14:creationId xmlns:p14="http://schemas.microsoft.com/office/powerpoint/2010/main" val="3504269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25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You can publish a paper in a conference proceeding and still be able to publish it in a journal; this is acceptable secondary publication. What is interesting is that studies have shown that somewhere around 1-% of papers that are published in conference reports are ever later published in a scientific journal. People do like their free trips to exotic places.</a:t>
            </a:r>
          </a:p>
        </p:txBody>
      </p:sp>
    </p:spTree>
    <p:extLst>
      <p:ext uri="{BB962C8B-B14F-4D97-AF65-F5344CB8AC3E}">
        <p14:creationId xmlns:p14="http://schemas.microsoft.com/office/powerpoint/2010/main" val="3310059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949750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E62F1-CCEB-423A-A8F8-53DD663B3877}" type="slidenum">
              <a:rPr lang="en-US" smtClean="0"/>
              <a:pPr/>
              <a:t>2</a:t>
            </a:fld>
            <a:endParaRPr lang="en-US"/>
          </a:p>
        </p:txBody>
      </p:sp>
    </p:spTree>
    <p:extLst>
      <p:ext uri="{BB962C8B-B14F-4D97-AF65-F5344CB8AC3E}">
        <p14:creationId xmlns:p14="http://schemas.microsoft.com/office/powerpoint/2010/main" val="467197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12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This is the general original research or data report, the mainstay of scientific publication. We will look at the organization of this paper a bit later.</a:t>
            </a:r>
          </a:p>
        </p:txBody>
      </p:sp>
    </p:spTree>
    <p:extLst>
      <p:ext uri="{BB962C8B-B14F-4D97-AF65-F5344CB8AC3E}">
        <p14:creationId xmlns:p14="http://schemas.microsoft.com/office/powerpoint/2010/main" val="312219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22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We do not see a great many of these kinds of papers. Often, they are presented as pilot studies, where the feasibility of doing a larger project is studied; thus, you are examining a hypotheses and checking to see whether one can go farther with it (though reasons for not doing so may be logistical as well as scientific). Think of my own work on journal use, where we found some of the cells had no data in them, making it impossible to do any further work since no statistical analysis was possible.</a:t>
            </a:r>
          </a:p>
        </p:txBody>
      </p:sp>
    </p:spTree>
    <p:extLst>
      <p:ext uri="{BB962C8B-B14F-4D97-AF65-F5344CB8AC3E}">
        <p14:creationId xmlns:p14="http://schemas.microsoft.com/office/powerpoint/2010/main" val="1410919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3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See next: For description of literature types.</a:t>
            </a:r>
          </a:p>
        </p:txBody>
      </p:sp>
    </p:spTree>
    <p:extLst>
      <p:ext uri="{BB962C8B-B14F-4D97-AF65-F5344CB8AC3E}">
        <p14:creationId xmlns:p14="http://schemas.microsoft.com/office/powerpoint/2010/main" val="2105191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5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This kind of paper is not often published in a research journal, but is more common in a clinical journal, ie. JBJS, J Chiropractic Medicine.</a:t>
            </a:r>
          </a:p>
        </p:txBody>
      </p:sp>
    </p:spTree>
    <p:extLst>
      <p:ext uri="{BB962C8B-B14F-4D97-AF65-F5344CB8AC3E}">
        <p14:creationId xmlns:p14="http://schemas.microsoft.com/office/powerpoint/2010/main" val="1405678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63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Case reports are often looked at as some sort of lower echelon kind of paper. But they have real value- consider the initial report of a bath house used with Kaposi sarcoma- which later led to other such cases being reported and the start of the AIDS epidemic. </a:t>
            </a:r>
          </a:p>
          <a:p>
            <a:pPr>
              <a:spcBef>
                <a:spcPct val="0"/>
              </a:spcBef>
            </a:pPr>
            <a:endParaRPr lang="en-US" dirty="0"/>
          </a:p>
          <a:p>
            <a:pPr>
              <a:spcBef>
                <a:spcPct val="0"/>
              </a:spcBef>
            </a:pPr>
            <a:r>
              <a:rPr lang="en-US" dirty="0"/>
              <a:t>The fact is- these have real value, especially for clinicians and those in practice. What has to be kept in mind is that we need to assess whether the paper is educational, whether it reports the unusual. There is no point in publishing a case report over something already well established, </a:t>
            </a:r>
            <a:r>
              <a:rPr lang="en-US" dirty="0" err="1"/>
              <a:t>ie</a:t>
            </a:r>
            <a:r>
              <a:rPr lang="en-US" dirty="0"/>
              <a:t>. Manipulation for uncomplicated low back pain. It has to be odd. Or, in the case of chiropractic, we can publish the less odd to show what we are capable of handling.</a:t>
            </a:r>
          </a:p>
        </p:txBody>
      </p:sp>
    </p:spTree>
    <p:extLst>
      <p:ext uri="{BB962C8B-B14F-4D97-AF65-F5344CB8AC3E}">
        <p14:creationId xmlns:p14="http://schemas.microsoft.com/office/powerpoint/2010/main" val="1014942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73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One has to be careful here. Once you move beyond a single case report, which as you will recall is supposed to be illustrative, the rigor needed for a paper increases. One does not make a stronger case simply by adding more reports to a case report; that is, a case series or case review is not better just because it has increased numbers. Once you begin to add cases, you need to fdevelop appropriate measures and outcomes so as to make sure you are able to support whatever contention you make. Just because 20 people with a particular problem got better using your wonderful new procedure does not mean the next 20 or even 1 will also get better. You have to move toward a more rigorous design.</a:t>
            </a:r>
          </a:p>
        </p:txBody>
      </p:sp>
    </p:spTree>
    <p:extLst>
      <p:ext uri="{BB962C8B-B14F-4D97-AF65-F5344CB8AC3E}">
        <p14:creationId xmlns:p14="http://schemas.microsoft.com/office/powerpoint/2010/main" val="3577501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8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In JMPT we recently published a paper that evaluated the safety of ultrasound devices in a series of chiropractic offices. This is both research and a technical report. Same holds true for the wedge device developed by Sportelli and Winterstein- the reports here are research as reported in a technical report.</a:t>
            </a:r>
          </a:p>
        </p:txBody>
      </p:sp>
    </p:spTree>
    <p:extLst>
      <p:ext uri="{BB962C8B-B14F-4D97-AF65-F5344CB8AC3E}">
        <p14:creationId xmlns:p14="http://schemas.microsoft.com/office/powerpoint/2010/main" val="2595429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6BD845-6291-4783-A442-C11663DC9EF4}"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2381820929"/>
      </p:ext>
    </p:extLst>
  </p:cSld>
  <p:clrMapOvr>
    <a:masterClrMapping/>
  </p:clrMapOvr>
  <p:transition advTm="10992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BD845-6291-4783-A442-C11663DC9EF4}"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4076918249"/>
      </p:ext>
    </p:extLst>
  </p:cSld>
  <p:clrMapOvr>
    <a:masterClrMapping/>
  </p:clrMapOvr>
  <p:transition advTm="10992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BD845-6291-4783-A442-C11663DC9EF4}"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1268578908"/>
      </p:ext>
    </p:extLst>
  </p:cSld>
  <p:clrMapOvr>
    <a:masterClrMapping/>
  </p:clrMapOvr>
  <p:transition advTm="10992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rtl="1">
              <a:defRPr sz="4000">
                <a:solidFill>
                  <a:srgbClr val="C00000"/>
                </a:solidFill>
                <a:effectLst>
                  <a:outerShdw blurRad="38100" dist="38100" dir="2700000" algn="tl">
                    <a:srgbClr val="000000">
                      <a:alpha val="43137"/>
                    </a:srgbClr>
                  </a:outerShdw>
                </a:effectLst>
                <a:cs typeface="B Titr" panose="00000700000000000000" pitchFamily="2" charset="-78"/>
              </a:defRPr>
            </a:lvl1pPr>
          </a:lstStyle>
          <a:p>
            <a:r>
              <a:rPr lang="en-US"/>
              <a:t>Click to edit Master title style</a:t>
            </a:r>
          </a:p>
        </p:txBody>
      </p:sp>
      <p:sp>
        <p:nvSpPr>
          <p:cNvPr id="3" name="Content Placeholder 2"/>
          <p:cNvSpPr>
            <a:spLocks noGrp="1"/>
          </p:cNvSpPr>
          <p:nvPr>
            <p:ph idx="1"/>
          </p:nvPr>
        </p:nvSpPr>
        <p:spPr/>
        <p:txBody>
          <a:bodyPr/>
          <a:lstStyle>
            <a:lvl1pPr algn="r" rtl="1">
              <a:defRPr>
                <a:cs typeface="B Koodak" panose="00000700000000000000" pitchFamily="2" charset="-78"/>
              </a:defRPr>
            </a:lvl1pPr>
            <a:lvl2pPr algn="r" rtl="1">
              <a:defRPr>
                <a:cs typeface="B Koodak" panose="00000700000000000000" pitchFamily="2" charset="-78"/>
              </a:defRPr>
            </a:lvl2pPr>
            <a:lvl3pPr algn="r" rtl="1">
              <a:defRPr>
                <a:cs typeface="B Koodak" panose="00000700000000000000" pitchFamily="2" charset="-78"/>
              </a:defRPr>
            </a:lvl3pPr>
            <a:lvl4pPr algn="r" rtl="1">
              <a:defRPr>
                <a:cs typeface="B Koodak" panose="00000700000000000000" pitchFamily="2" charset="-78"/>
              </a:defRPr>
            </a:lvl4pPr>
            <a:lvl5pPr algn="r" rtl="1">
              <a:defRPr>
                <a:cs typeface="B Koodak" panose="00000700000000000000" pitchFamily="2" charset="-7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6BD845-6291-4783-A442-C11663DC9EF4}"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13969276"/>
      </p:ext>
    </p:extLst>
  </p:cSld>
  <p:clrMapOvr>
    <a:masterClrMapping/>
  </p:clrMapOvr>
  <p:transition advTm="1099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6BD845-6291-4783-A442-C11663DC9EF4}"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4027441986"/>
      </p:ext>
    </p:extLst>
  </p:cSld>
  <p:clrMapOvr>
    <a:masterClrMapping/>
  </p:clrMapOvr>
  <p:transition advTm="10992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6BD845-6291-4783-A442-C11663DC9EF4}"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3094017917"/>
      </p:ext>
    </p:extLst>
  </p:cSld>
  <p:clrMapOvr>
    <a:masterClrMapping/>
  </p:clrMapOvr>
  <p:transition advTm="10992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6BD845-6291-4783-A442-C11663DC9EF4}" type="datetimeFigureOut">
              <a:rPr lang="en-US" smtClean="0"/>
              <a:t>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3829617217"/>
      </p:ext>
    </p:extLst>
  </p:cSld>
  <p:clrMapOvr>
    <a:masterClrMapping/>
  </p:clrMapOvr>
  <p:transition advTm="10992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6BD845-6291-4783-A442-C11663DC9EF4}" type="datetimeFigureOut">
              <a:rPr lang="en-US" smtClean="0"/>
              <a:t>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1319242637"/>
      </p:ext>
    </p:extLst>
  </p:cSld>
  <p:clrMapOvr>
    <a:masterClrMapping/>
  </p:clrMapOvr>
  <p:transition advTm="10992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BD845-6291-4783-A442-C11663DC9EF4}" type="datetimeFigureOut">
              <a:rPr lang="en-US" smtClean="0"/>
              <a:t>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1122694362"/>
      </p:ext>
    </p:extLst>
  </p:cSld>
  <p:clrMapOvr>
    <a:masterClrMapping/>
  </p:clrMapOvr>
  <p:transition advTm="10992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6BD845-6291-4783-A442-C11663DC9EF4}"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4254462930"/>
      </p:ext>
    </p:extLst>
  </p:cSld>
  <p:clrMapOvr>
    <a:masterClrMapping/>
  </p:clrMapOvr>
  <p:transition advTm="10992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6BD845-6291-4783-A442-C11663DC9EF4}"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3750765875"/>
      </p:ext>
    </p:extLst>
  </p:cSld>
  <p:clrMapOvr>
    <a:masterClrMapping/>
  </p:clrMapOvr>
  <p:transition advTm="10992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BD845-6291-4783-A442-C11663DC9EF4}" type="datetimeFigureOut">
              <a:rPr lang="en-US" smtClean="0"/>
              <a:t>1/23/2023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CACB7-4607-4A8D-9040-BAC8D5C3D7A6}" type="slidenum">
              <a:rPr lang="en-US" smtClean="0"/>
              <a:t>‹#›</a:t>
            </a:fld>
            <a:endParaRPr lang="en-US"/>
          </a:p>
        </p:txBody>
      </p:sp>
    </p:spTree>
    <p:extLst>
      <p:ext uri="{BB962C8B-B14F-4D97-AF65-F5344CB8AC3E}">
        <p14:creationId xmlns:p14="http://schemas.microsoft.com/office/powerpoint/2010/main" val="1271366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10992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journals.sagepub.com/doi/10.1177/23333928221136717#bibr1-23333928221136717"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journals.sagepub.com/doi/10.1177/23333928221136717#bibr2-23333928221136717"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journals.sagepub.com/doi/full/10.1177/23333928221136717#bibr7-23333928221136717"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journals.sagepub.com/doi/full/10.1177/23333928221136717#bibr12-23333928221136717" TargetMode="External"/><Relationship Id="rId3" Type="http://schemas.openxmlformats.org/officeDocument/2006/relationships/hyperlink" Target="https://journals.sagepub.com/doi/full/10.1177/23333928221136717#bibr8-23333928221136717" TargetMode="External"/><Relationship Id="rId7" Type="http://schemas.openxmlformats.org/officeDocument/2006/relationships/hyperlink" Target="https://journals.sagepub.com/doi/full/10.1177/23333928221136717#bibr1-23333928221136717"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journals.sagepub.com/doi/full/10.1177/23333928221136717#bibr11-23333928221136717" TargetMode="External"/><Relationship Id="rId5" Type="http://schemas.openxmlformats.org/officeDocument/2006/relationships/hyperlink" Target="https://journals.sagepub.com/doi/full/10.1177/23333928221136717#bibr10-23333928221136717" TargetMode="External"/><Relationship Id="rId4" Type="http://schemas.openxmlformats.org/officeDocument/2006/relationships/hyperlink" Target="https://journals.sagepub.com/doi/full/10.1177/23333928221136717#bibr9-23333928221136717" TargetMode="External"/><Relationship Id="rId9" Type="http://schemas.openxmlformats.org/officeDocument/2006/relationships/hyperlink" Target="https://journals.sagepub.com/doi/full/10.1177/23333928221136717#bibr13-23333928221136717"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825262" y="201002"/>
            <a:ext cx="4566138" cy="1325563"/>
          </a:xfrm>
        </p:spPr>
        <p:txBody>
          <a:bodyPr/>
          <a:lstStyle/>
          <a:p>
            <a:r>
              <a:rPr lang="fa-IR" dirty="0">
                <a:solidFill>
                  <a:schemeClr val="tx1"/>
                </a:solidFill>
              </a:rPr>
              <a:t>برای چه می‌نویسیم</a:t>
            </a:r>
            <a:endParaRPr lang="en-GB" dirty="0">
              <a:solidFill>
                <a:schemeClr val="tx1"/>
              </a:solidFill>
            </a:endParaRPr>
          </a:p>
        </p:txBody>
      </p:sp>
      <p:sp>
        <p:nvSpPr>
          <p:cNvPr id="90115" name="Rectangle 3"/>
          <p:cNvSpPr>
            <a:spLocks noGrp="1" noChangeArrowheads="1"/>
          </p:cNvSpPr>
          <p:nvPr>
            <p:ph type="body" idx="1"/>
          </p:nvPr>
        </p:nvSpPr>
        <p:spPr>
          <a:xfrm>
            <a:off x="702234" y="1967086"/>
            <a:ext cx="5393766" cy="3816350"/>
          </a:xfrm>
        </p:spPr>
        <p:txBody>
          <a:bodyPr/>
          <a:lstStyle/>
          <a:p>
            <a:r>
              <a:rPr lang="fa-IR" dirty="0">
                <a:solidFill>
                  <a:schemeClr val="bg1"/>
                </a:solidFill>
                <a:latin typeface="Comic Sans MS" pitchFamily="66" charset="0"/>
                <a:cs typeface="B Zar" panose="00000400000000000000" pitchFamily="2" charset="-78"/>
              </a:rPr>
              <a:t>برای انتشار یافته‌ها</a:t>
            </a:r>
            <a:endParaRPr lang="en-GB" dirty="0">
              <a:solidFill>
                <a:schemeClr val="bg1"/>
              </a:solidFill>
              <a:latin typeface="Comic Sans MS" pitchFamily="66" charset="0"/>
              <a:cs typeface="B Zar" panose="00000400000000000000" pitchFamily="2" charset="-78"/>
            </a:endParaRPr>
          </a:p>
          <a:p>
            <a:r>
              <a:rPr lang="fa-IR" dirty="0">
                <a:solidFill>
                  <a:schemeClr val="bg1"/>
                </a:solidFill>
                <a:latin typeface="Comic Sans MS" pitchFamily="66" charset="0"/>
                <a:cs typeface="B Zar" panose="00000400000000000000" pitchFamily="2" charset="-78"/>
              </a:rPr>
              <a:t>برای آنکه بگویید چه چیزی می‌دانیم</a:t>
            </a:r>
            <a:endParaRPr lang="en-GB" dirty="0">
              <a:solidFill>
                <a:schemeClr val="bg1"/>
              </a:solidFill>
              <a:latin typeface="Comic Sans MS" pitchFamily="66" charset="0"/>
              <a:cs typeface="B Zar" panose="00000400000000000000" pitchFamily="2" charset="-78"/>
            </a:endParaRPr>
          </a:p>
          <a:p>
            <a:r>
              <a:rPr lang="fa-IR" dirty="0">
                <a:solidFill>
                  <a:schemeClr val="bg1"/>
                </a:solidFill>
                <a:latin typeface="Comic Sans MS" pitchFamily="66" charset="0"/>
                <a:cs typeface="B Zar" panose="00000400000000000000" pitchFamily="2" charset="-78"/>
              </a:rPr>
              <a:t>برای ارتقا</a:t>
            </a:r>
            <a:endParaRPr lang="en-GB" dirty="0">
              <a:solidFill>
                <a:schemeClr val="bg1"/>
              </a:solidFill>
              <a:latin typeface="Comic Sans MS" pitchFamily="66" charset="0"/>
              <a:cs typeface="B Zar" panose="00000400000000000000" pitchFamily="2" charset="-78"/>
            </a:endParaRPr>
          </a:p>
          <a:p>
            <a:r>
              <a:rPr lang="fa-IR" dirty="0">
                <a:solidFill>
                  <a:schemeClr val="bg1"/>
                </a:solidFill>
                <a:latin typeface="Comic Sans MS" pitchFamily="66" charset="0"/>
                <a:cs typeface="B Zar" panose="00000400000000000000" pitchFamily="2" charset="-78"/>
              </a:rPr>
              <a:t>برای کسب درآمد</a:t>
            </a:r>
            <a:endParaRPr lang="en-GB" dirty="0">
              <a:solidFill>
                <a:schemeClr val="bg1"/>
              </a:solidFill>
              <a:latin typeface="Comic Sans MS" pitchFamily="66" charset="0"/>
              <a:cs typeface="B Zar" panose="00000400000000000000" pitchFamily="2" charset="-78"/>
            </a:endParaRPr>
          </a:p>
          <a:p>
            <a:r>
              <a:rPr lang="fa-IR" dirty="0">
                <a:solidFill>
                  <a:schemeClr val="bg1"/>
                </a:solidFill>
                <a:latin typeface="Comic Sans MS" pitchFamily="66" charset="0"/>
                <a:cs typeface="B Zar" panose="00000400000000000000" pitchFamily="2" charset="-78"/>
              </a:rPr>
              <a:t>لذت بردن از نوشتن</a:t>
            </a:r>
            <a:endParaRPr lang="en-GB" dirty="0">
              <a:solidFill>
                <a:schemeClr val="bg1"/>
              </a:solidFill>
              <a:latin typeface="Comic Sans MS" pitchFamily="66" charset="0"/>
              <a:cs typeface="B Zar" panose="00000400000000000000" pitchFamily="2" charset="-78"/>
            </a:endParaRPr>
          </a:p>
          <a:p>
            <a:r>
              <a:rPr lang="fa-IR" dirty="0">
                <a:solidFill>
                  <a:schemeClr val="bg1"/>
                </a:solidFill>
                <a:latin typeface="Comic Sans MS" pitchFamily="66" charset="0"/>
                <a:cs typeface="B Zar" panose="00000400000000000000" pitchFamily="2" charset="-78"/>
              </a:rPr>
              <a:t>توسعه دانش بشری</a:t>
            </a:r>
            <a:endParaRPr lang="en-GB" dirty="0">
              <a:solidFill>
                <a:schemeClr val="bg1"/>
              </a:solidFill>
              <a:latin typeface="Comic Sans MS" pitchFamily="66" charset="0"/>
              <a:cs typeface="B Zar" panose="00000400000000000000" pitchFamily="2" charset="-78"/>
            </a:endParaRPr>
          </a:p>
          <a:p>
            <a:r>
              <a:rPr lang="fa-IR" dirty="0">
                <a:solidFill>
                  <a:schemeClr val="bg1"/>
                </a:solidFill>
                <a:effectLst>
                  <a:outerShdw blurRad="38100" dist="38100" dir="2700000" algn="tl">
                    <a:srgbClr val="000000">
                      <a:alpha val="43137"/>
                    </a:srgbClr>
                  </a:outerShdw>
                </a:effectLst>
                <a:latin typeface="Comic Sans MS" pitchFamily="66" charset="0"/>
                <a:cs typeface="B Zar" panose="00000400000000000000" pitchFamily="2" charset="-78"/>
              </a:rPr>
              <a:t>و ده‌ها انگیزه دیگر</a:t>
            </a:r>
            <a:endParaRPr lang="en-GB" dirty="0">
              <a:solidFill>
                <a:schemeClr val="bg1"/>
              </a:solidFill>
              <a:effectLst>
                <a:outerShdw blurRad="38100" dist="38100" dir="2700000" algn="tl">
                  <a:srgbClr val="000000">
                    <a:alpha val="43137"/>
                  </a:srgbClr>
                </a:outerShdw>
              </a:effectLst>
              <a:latin typeface="Comic Sans MS" pitchFamily="66" charset="0"/>
              <a:cs typeface="B Zar" panose="00000400000000000000" pitchFamily="2" charset="-78"/>
            </a:endParaRPr>
          </a:p>
        </p:txBody>
      </p:sp>
      <p:sp>
        <p:nvSpPr>
          <p:cNvPr id="2" name="Text Box 5">
            <a:extLst>
              <a:ext uri="{FF2B5EF4-FFF2-40B4-BE49-F238E27FC236}">
                <a16:creationId xmlns:a16="http://schemas.microsoft.com/office/drawing/2014/main" id="{2979F6D8-639C-5D52-4C87-3F85C264DD88}"/>
              </a:ext>
            </a:extLst>
          </p:cNvPr>
          <p:cNvSpPr txBox="1">
            <a:spLocks noChangeArrowheads="1"/>
          </p:cNvSpPr>
          <p:nvPr/>
        </p:nvSpPr>
        <p:spPr bwMode="auto">
          <a:xfrm>
            <a:off x="6096000" y="1967086"/>
            <a:ext cx="386622" cy="3647140"/>
          </a:xfrm>
          <a:prstGeom prst="rect">
            <a:avLst/>
          </a:prstGeom>
          <a:noFill/>
          <a:ln w="9525">
            <a:noFill/>
            <a:miter lim="800000"/>
            <a:headEnd/>
            <a:tailEnd/>
          </a:ln>
          <a:effectLst/>
        </p:spPr>
        <p:txBody>
          <a:bodyPr wrap="none" lIns="91429" tIns="45714" rIns="91429" bIns="45714">
            <a:spAutoFit/>
          </a:bodyPr>
          <a:lstStyle/>
          <a:p>
            <a:pPr marL="342900" indent="-342900"/>
            <a:r>
              <a:rPr lang="fa-IR"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rPr>
              <a:t>4</a:t>
            </a:r>
            <a:endParaRPr lang="en-GB"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endParaRPr>
          </a:p>
          <a:p>
            <a:pPr marL="342900" indent="-342900"/>
            <a:r>
              <a:rPr lang="fa-IR"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rPr>
              <a:t>3</a:t>
            </a:r>
            <a:endParaRPr lang="en-GB"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endParaRPr>
          </a:p>
          <a:p>
            <a:pPr marL="342900" indent="-342900"/>
            <a:r>
              <a:rPr lang="fa-IR"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rPr>
              <a:t>1</a:t>
            </a:r>
            <a:endParaRPr lang="en-GB"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endParaRPr>
          </a:p>
          <a:p>
            <a:pPr marL="342900" indent="-342900"/>
            <a:r>
              <a:rPr lang="fa-IR"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rPr>
              <a:t>2</a:t>
            </a:r>
            <a:endParaRPr lang="en-GB"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endParaRPr>
          </a:p>
          <a:p>
            <a:pPr marL="342900" indent="-342900"/>
            <a:r>
              <a:rPr lang="fa-IR"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rPr>
              <a:t>5</a:t>
            </a:r>
            <a:endParaRPr lang="en-GB"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endParaRPr>
          </a:p>
          <a:p>
            <a:pPr marL="342900" indent="-342900"/>
            <a:r>
              <a:rPr lang="fa-IR"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rPr>
              <a:t>6</a:t>
            </a:r>
            <a:endParaRPr lang="en-GB"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endParaRPr>
          </a:p>
          <a:p>
            <a:pPr marL="342900" indent="-342900"/>
            <a:r>
              <a:rPr lang="fa-IR"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rPr>
              <a:t>7</a:t>
            </a:r>
            <a:endParaRPr lang="en-GB"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endParaRPr>
          </a:p>
        </p:txBody>
      </p:sp>
    </p:spTree>
  </p:cSld>
  <p:clrMapOvr>
    <a:masterClrMapping/>
  </p:clrMapOvr>
  <p:transition advTm="1099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fade">
                                      <p:cBhvr>
                                        <p:cTn id="7" dur="500">
                                          <p:stCondLst>
                                            <p:cond delay="0"/>
                                          </p:stCondLst>
                                        </p:cTn>
                                        <p:tgtEl>
                                          <p:spTgt spid="90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90115">
                                            <p:txEl>
                                              <p:pRg st="1" end="1"/>
                                            </p:txEl>
                                          </p:spTgt>
                                        </p:tgtEl>
                                        <p:attrNameLst>
                                          <p:attrName>style.visibility</p:attrName>
                                        </p:attrNameLst>
                                      </p:cBhvr>
                                      <p:to>
                                        <p:strVal val="visible"/>
                                      </p:to>
                                    </p:set>
                                    <p:animEffect transition="in" filter="fade">
                                      <p:cBhvr>
                                        <p:cTn id="12" dur="500">
                                          <p:stCondLst>
                                            <p:cond delay="0"/>
                                          </p:stCondLst>
                                        </p:cTn>
                                        <p:tgtEl>
                                          <p:spTgt spid="901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90115">
                                            <p:txEl>
                                              <p:pRg st="2" end="2"/>
                                            </p:txEl>
                                          </p:spTgt>
                                        </p:tgtEl>
                                        <p:attrNameLst>
                                          <p:attrName>style.visibility</p:attrName>
                                        </p:attrNameLst>
                                      </p:cBhvr>
                                      <p:to>
                                        <p:strVal val="visible"/>
                                      </p:to>
                                    </p:set>
                                    <p:animEffect transition="in" filter="fade">
                                      <p:cBhvr>
                                        <p:cTn id="17" dur="500">
                                          <p:stCondLst>
                                            <p:cond delay="0"/>
                                          </p:stCondLst>
                                        </p:cTn>
                                        <p:tgtEl>
                                          <p:spTgt spid="901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90115">
                                            <p:txEl>
                                              <p:pRg st="3" end="3"/>
                                            </p:txEl>
                                          </p:spTgt>
                                        </p:tgtEl>
                                        <p:attrNameLst>
                                          <p:attrName>style.visibility</p:attrName>
                                        </p:attrNameLst>
                                      </p:cBhvr>
                                      <p:to>
                                        <p:strVal val="visible"/>
                                      </p:to>
                                    </p:set>
                                    <p:animEffect transition="in" filter="fade">
                                      <p:cBhvr>
                                        <p:cTn id="22" dur="500">
                                          <p:stCondLst>
                                            <p:cond delay="0"/>
                                          </p:stCondLst>
                                        </p:cTn>
                                        <p:tgtEl>
                                          <p:spTgt spid="901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lt">
                                    <p:tmPct val="10000"/>
                                  </p:iterate>
                                  <p:childTnLst>
                                    <p:set>
                                      <p:cBhvr>
                                        <p:cTn id="26" dur="1" fill="hold">
                                          <p:stCondLst>
                                            <p:cond delay="0"/>
                                          </p:stCondLst>
                                        </p:cTn>
                                        <p:tgtEl>
                                          <p:spTgt spid="90115">
                                            <p:txEl>
                                              <p:pRg st="4" end="4"/>
                                            </p:txEl>
                                          </p:spTgt>
                                        </p:tgtEl>
                                        <p:attrNameLst>
                                          <p:attrName>style.visibility</p:attrName>
                                        </p:attrNameLst>
                                      </p:cBhvr>
                                      <p:to>
                                        <p:strVal val="visible"/>
                                      </p:to>
                                    </p:set>
                                    <p:animEffect transition="in" filter="fade">
                                      <p:cBhvr>
                                        <p:cTn id="27" dur="500">
                                          <p:stCondLst>
                                            <p:cond delay="0"/>
                                          </p:stCondLst>
                                        </p:cTn>
                                        <p:tgtEl>
                                          <p:spTgt spid="901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lt">
                                    <p:tmPct val="10000"/>
                                  </p:iterate>
                                  <p:childTnLst>
                                    <p:set>
                                      <p:cBhvr>
                                        <p:cTn id="31" dur="1" fill="hold">
                                          <p:stCondLst>
                                            <p:cond delay="0"/>
                                          </p:stCondLst>
                                        </p:cTn>
                                        <p:tgtEl>
                                          <p:spTgt spid="90115">
                                            <p:txEl>
                                              <p:pRg st="5" end="5"/>
                                            </p:txEl>
                                          </p:spTgt>
                                        </p:tgtEl>
                                        <p:attrNameLst>
                                          <p:attrName>style.visibility</p:attrName>
                                        </p:attrNameLst>
                                      </p:cBhvr>
                                      <p:to>
                                        <p:strVal val="visible"/>
                                      </p:to>
                                    </p:set>
                                    <p:animEffect transition="in" filter="fade">
                                      <p:cBhvr>
                                        <p:cTn id="32" dur="500">
                                          <p:stCondLst>
                                            <p:cond delay="0"/>
                                          </p:stCondLst>
                                        </p:cTn>
                                        <p:tgtEl>
                                          <p:spTgt spid="901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iterate type="lt">
                                    <p:tmPct val="10000"/>
                                  </p:iterate>
                                  <p:childTnLst>
                                    <p:set>
                                      <p:cBhvr>
                                        <p:cTn id="36" dur="1" fill="hold">
                                          <p:stCondLst>
                                            <p:cond delay="0"/>
                                          </p:stCondLst>
                                        </p:cTn>
                                        <p:tgtEl>
                                          <p:spTgt spid="90115">
                                            <p:txEl>
                                              <p:pRg st="6" end="6"/>
                                            </p:txEl>
                                          </p:spTgt>
                                        </p:tgtEl>
                                        <p:attrNameLst>
                                          <p:attrName>style.visibility</p:attrName>
                                        </p:attrNameLst>
                                      </p:cBhvr>
                                      <p:to>
                                        <p:strVal val="visible"/>
                                      </p:to>
                                    </p:set>
                                    <p:animEffect transition="in" filter="fade">
                                      <p:cBhvr>
                                        <p:cTn id="37" dur="500">
                                          <p:stCondLst>
                                            <p:cond delay="0"/>
                                          </p:stCondLst>
                                        </p:cTn>
                                        <p:tgtEl>
                                          <p:spTgt spid="901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accel="5000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0-#ppt_w/2"/>
                                          </p:val>
                                        </p:tav>
                                        <p:tav tm="100000">
                                          <p:val>
                                            <p:strVal val="#ppt_x"/>
                                          </p:val>
                                        </p:tav>
                                      </p:tavLst>
                                    </p:anim>
                                    <p:anim calcmode="lin" valueType="num">
                                      <p:cBhvr additive="base">
                                        <p:cTn id="4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 nodeType="clickEffect">
                                  <p:stCondLst>
                                    <p:cond delay="0"/>
                                  </p:stCondLst>
                                  <p:childTnLst>
                                    <p:set>
                                      <p:cBhvr>
                                        <p:cTn id="4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5208608" y="1690688"/>
            <a:ext cx="6334346" cy="4191000"/>
          </a:xfrm>
        </p:spPr>
        <p:txBody>
          <a:bodyPr>
            <a:normAutofit/>
          </a:bodyPr>
          <a:lstStyle/>
          <a:p>
            <a:pPr algn="just"/>
            <a:r>
              <a:rPr lang="fa-IR" sz="3600" dirty="0">
                <a:latin typeface="Bookman Old Style" pitchFamily="18" charset="0"/>
                <a:cs typeface="B Zar" panose="00000400000000000000" pitchFamily="2" charset="-78"/>
              </a:rPr>
              <a:t>یک ارزیابی مقایسه‌ای گذشته‌نگر از تشخیص و درمان از چند مورد بیماری که شرایطی مشابه داشته‌اند. </a:t>
            </a:r>
          </a:p>
        </p:txBody>
      </p:sp>
      <p:sp>
        <p:nvSpPr>
          <p:cNvPr id="5" name="Slide Number Placeholder 4"/>
          <p:cNvSpPr>
            <a:spLocks noGrp="1"/>
          </p:cNvSpPr>
          <p:nvPr>
            <p:ph type="sldNum" sz="quarter" idx="12"/>
          </p:nvPr>
        </p:nvSpPr>
        <p:spPr/>
        <p:txBody>
          <a:bodyPr/>
          <a:lstStyle/>
          <a:p>
            <a:pPr>
              <a:defRPr/>
            </a:pPr>
            <a:fld id="{818F12A3-3B78-41BD-86F5-DFFC7884E8A3}" type="slidenum">
              <a:rPr lang="en-US"/>
              <a:pPr>
                <a:defRPr/>
              </a:pPr>
              <a:t>10</a:t>
            </a:fld>
            <a:endParaRPr lang="en-US"/>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5216769" y="2133600"/>
            <a:ext cx="6293913" cy="3779838"/>
          </a:xfrm>
        </p:spPr>
        <p:txBody>
          <a:bodyPr>
            <a:normAutofit/>
          </a:bodyPr>
          <a:lstStyle/>
          <a:p>
            <a:pPr algn="just"/>
            <a:r>
              <a:rPr lang="fa-IR" sz="3600" dirty="0">
                <a:latin typeface="Bookman Old Style" pitchFamily="18" charset="0"/>
                <a:cs typeface="B Zar" panose="00000400000000000000" pitchFamily="2" charset="-78"/>
              </a:rPr>
              <a:t>گزارش و ارزیابی تجهیزات، رویه‌های جدید و ارتقا یافته، یا ارزیابی نقادانه تجهیزات و یا رویه‌های قدیمی که تا کنون به دید نقادانه مورد بررسی قرار نگرفته‌اند. </a:t>
            </a:r>
          </a:p>
          <a:p>
            <a:pPr algn="just"/>
            <a:r>
              <a:rPr lang="fa-IR" sz="3600" dirty="0">
                <a:latin typeface="Bookman Old Style" pitchFamily="18" charset="0"/>
                <a:cs typeface="B Zar" panose="00000400000000000000" pitchFamily="2" charset="-78"/>
              </a:rPr>
              <a:t>ارائه یک روش تحقیقاتی جدید یا آزمایش که می‌تواند کاملا جدید باشد و یا نسخه بهتری از یک روش مرسوم قدیمی باشد. </a:t>
            </a:r>
          </a:p>
        </p:txBody>
      </p:sp>
      <p:sp>
        <p:nvSpPr>
          <p:cNvPr id="6" name="Slide Number Placeholder 5"/>
          <p:cNvSpPr>
            <a:spLocks noGrp="1"/>
          </p:cNvSpPr>
          <p:nvPr>
            <p:ph type="sldNum" sz="quarter" idx="12"/>
          </p:nvPr>
        </p:nvSpPr>
        <p:spPr/>
        <p:txBody>
          <a:bodyPr/>
          <a:lstStyle/>
          <a:p>
            <a:pPr>
              <a:defRPr/>
            </a:pPr>
            <a:fld id="{53ED90BA-B1B3-469E-BAB0-5F1EC8BE6C9F}" type="slidenum">
              <a:rPr lang="en-US"/>
              <a:pPr>
                <a:defRPr/>
              </a:pPr>
              <a:t>11</a:t>
            </a:fld>
            <a:endParaRPr lang="en-US"/>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5254906" y="1698756"/>
            <a:ext cx="6098894" cy="4343400"/>
          </a:xfrm>
        </p:spPr>
        <p:txBody>
          <a:bodyPr>
            <a:normAutofit/>
          </a:bodyPr>
          <a:lstStyle/>
          <a:p>
            <a:pPr algn="just">
              <a:defRPr/>
            </a:pPr>
            <a:r>
              <a:rPr lang="fa-IR" sz="3600" dirty="0">
                <a:latin typeface="Bookman Old Style" pitchFamily="18" charset="0"/>
                <a:cs typeface="B Zar" panose="00000400000000000000" pitchFamily="2" charset="-78"/>
              </a:rPr>
              <a:t>ارائه یک نقطه نظر و ایده در رابطه با اهداف ادیتوری یک مجله، با تاکید بر مباحث مبتنی بر شواهد به منظور دست‌یابی به اهداف، و یا بحث کردن درمورد موضوعات بحث برانگیز.</a:t>
            </a:r>
            <a:endParaRPr lang="en-US" sz="3600" dirty="0">
              <a:latin typeface="Bookman Old Style" pitchFamily="18" charset="0"/>
              <a:cs typeface="B Zar" panose="00000400000000000000" pitchFamily="2" charset="-78"/>
            </a:endParaRPr>
          </a:p>
        </p:txBody>
      </p:sp>
      <p:sp>
        <p:nvSpPr>
          <p:cNvPr id="5" name="Slide Number Placeholder 4"/>
          <p:cNvSpPr>
            <a:spLocks noGrp="1"/>
          </p:cNvSpPr>
          <p:nvPr>
            <p:ph type="sldNum" sz="quarter" idx="12"/>
          </p:nvPr>
        </p:nvSpPr>
        <p:spPr/>
        <p:txBody>
          <a:bodyPr/>
          <a:lstStyle/>
          <a:p>
            <a:pPr>
              <a:defRPr/>
            </a:pPr>
            <a:fld id="{1C8ACDA7-DF39-4090-AF62-EE777A96E22A}" type="slidenum">
              <a:rPr lang="en-US"/>
              <a:pPr>
                <a:defRPr/>
              </a:pPr>
              <a:t>12</a:t>
            </a:fld>
            <a:endParaRPr lang="en-US"/>
          </a:p>
        </p:txBody>
      </p:sp>
      <p:sp>
        <p:nvSpPr>
          <p:cNvPr id="8" name="Footer Placeholder 6"/>
          <p:cNvSpPr>
            <a:spLocks noGrp="1"/>
          </p:cNvSpPr>
          <p:nvPr>
            <p:ph type="ftr" sz="quarter" idx="11"/>
          </p:nvPr>
        </p:nvSpPr>
        <p:spPr>
          <a:xfrm>
            <a:off x="3657600" y="6357939"/>
            <a:ext cx="5786438" cy="365125"/>
          </a:xfrm>
        </p:spPr>
        <p:txBody>
          <a:bodyPr/>
          <a:lstStyle/>
          <a:p>
            <a:pPr>
              <a:defRPr/>
            </a:pPr>
            <a:r>
              <a:rPr lang="en-US" sz="800" dirty="0"/>
              <a:t>Research Center for Modeling in Health, Institute of Futures Studies in Health, Kerman University  of Medical Sciences                      </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5185458" y="1825625"/>
            <a:ext cx="6168342" cy="4351338"/>
          </a:xfrm>
        </p:spPr>
        <p:txBody>
          <a:bodyPr>
            <a:normAutofit/>
          </a:bodyPr>
          <a:lstStyle/>
          <a:p>
            <a:pPr algn="just"/>
            <a:r>
              <a:rPr lang="fa-IR" sz="3600" dirty="0">
                <a:latin typeface="Bookman Old Style" pitchFamily="18" charset="0"/>
                <a:cs typeface="B Zar" panose="00000400000000000000" pitchFamily="2" charset="-78"/>
              </a:rPr>
              <a:t>مشابه مقالات ادیتوریال است اما با نگارشی عمیق‌تر به موضوعات مرتبط با علوم بالینی، حرفه‌ای‌، آموزشی، و یا جوانب سیاسی در اصول مراقبت بهداشتی می‌پردازد.</a:t>
            </a:r>
            <a:endParaRPr lang="en-US" sz="3600" dirty="0">
              <a:latin typeface="Bookman Old Style" pitchFamily="18" charset="0"/>
              <a:cs typeface="B Zar" panose="00000400000000000000" pitchFamily="2" charset="-78"/>
            </a:endParaRPr>
          </a:p>
        </p:txBody>
      </p:sp>
      <p:sp>
        <p:nvSpPr>
          <p:cNvPr id="5" name="Slide Number Placeholder 4"/>
          <p:cNvSpPr>
            <a:spLocks noGrp="1"/>
          </p:cNvSpPr>
          <p:nvPr>
            <p:ph type="sldNum" sz="quarter" idx="12"/>
          </p:nvPr>
        </p:nvSpPr>
        <p:spPr/>
        <p:txBody>
          <a:bodyPr/>
          <a:lstStyle/>
          <a:p>
            <a:pPr>
              <a:defRPr/>
            </a:pPr>
            <a:fld id="{96975A60-1D4B-44DC-81A9-50DF2E558827}" type="slidenum">
              <a:rPr lang="en-US"/>
              <a:pPr>
                <a:defRPr/>
              </a:pPr>
              <a:t>13</a:t>
            </a:fld>
            <a:endParaRPr lang="en-US"/>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5173883" y="2025570"/>
            <a:ext cx="6620719" cy="4008518"/>
          </a:xfrm>
        </p:spPr>
        <p:txBody>
          <a:bodyPr>
            <a:normAutofit/>
          </a:bodyPr>
          <a:lstStyle/>
          <a:p>
            <a:pPr algn="just">
              <a:defRPr/>
            </a:pPr>
            <a:r>
              <a:rPr lang="fa-IR" sz="3600" dirty="0">
                <a:latin typeface="Bookman Old Style" pitchFamily="18" charset="0"/>
                <a:cs typeface="B Zar" panose="00000400000000000000" pitchFamily="2" charset="-78"/>
              </a:rPr>
              <a:t>برقراری ارتباط به طور تخصصی با ادیتور که به ارزیابی نقادانه برخی جنبه‌های مجله می‌پردازد، این ارزیابی‌ها می‌تواند به شفاف‌سازی، مطرح کردن برخی ایرادات به مقالاتی که اخیراً منتشر شده می‌پرازد؛ در این نوع مقالات به نویسندگان فرصتی برای پاسخ مقابل داده می‌شود.</a:t>
            </a:r>
          </a:p>
        </p:txBody>
      </p:sp>
      <p:sp>
        <p:nvSpPr>
          <p:cNvPr id="5" name="Slide Number Placeholder 4"/>
          <p:cNvSpPr>
            <a:spLocks noGrp="1"/>
          </p:cNvSpPr>
          <p:nvPr>
            <p:ph type="sldNum" sz="quarter" idx="12"/>
          </p:nvPr>
        </p:nvSpPr>
        <p:spPr/>
        <p:txBody>
          <a:bodyPr/>
          <a:lstStyle/>
          <a:p>
            <a:pPr>
              <a:defRPr/>
            </a:pPr>
            <a:fld id="{ED4FAF6E-BE76-43F2-BB98-94748317CF9B}" type="slidenum">
              <a:rPr lang="en-US"/>
              <a:pPr>
                <a:defRPr/>
              </a:pPr>
              <a:t>14</a:t>
            </a:fld>
            <a:endParaRPr lang="en-US"/>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5150734" y="2005012"/>
            <a:ext cx="6203066" cy="4351338"/>
          </a:xfrm>
        </p:spPr>
        <p:txBody>
          <a:bodyPr>
            <a:normAutofit/>
          </a:bodyPr>
          <a:lstStyle/>
          <a:p>
            <a:pPr algn="just"/>
            <a:r>
              <a:rPr lang="fa-IR" sz="3600" dirty="0">
                <a:latin typeface="Bookman Old Style" pitchFamily="18" charset="0"/>
                <a:cs typeface="B Zar" panose="00000400000000000000" pitchFamily="2" charset="-78"/>
              </a:rPr>
              <a:t>مستندسازی کنفرانس‌های علمی مرتبط، چکیده مقالات ارائه شده پیش از انتشار در یک مجله علمی یا به شکلی دیگر</a:t>
            </a:r>
            <a:endParaRPr lang="en-US" sz="3600" dirty="0">
              <a:latin typeface="Bookman Old Style" pitchFamily="18" charset="0"/>
              <a:cs typeface="B Zar" panose="00000400000000000000" pitchFamily="2" charset="-78"/>
            </a:endParaRPr>
          </a:p>
        </p:txBody>
      </p:sp>
      <p:sp>
        <p:nvSpPr>
          <p:cNvPr id="5" name="Slide Number Placeholder 4"/>
          <p:cNvSpPr>
            <a:spLocks noGrp="1"/>
          </p:cNvSpPr>
          <p:nvPr>
            <p:ph type="sldNum" sz="quarter" idx="12"/>
          </p:nvPr>
        </p:nvSpPr>
        <p:spPr/>
        <p:txBody>
          <a:bodyPr/>
          <a:lstStyle/>
          <a:p>
            <a:pPr>
              <a:defRPr/>
            </a:pPr>
            <a:fld id="{2622151B-ED86-4DAB-B905-A56BF4291DEA}" type="slidenum">
              <a:rPr lang="en-US"/>
              <a:pPr>
                <a:defRPr/>
              </a:pPr>
              <a:t>15</a:t>
            </a:fld>
            <a:endParaRPr lang="en-US"/>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5602147" y="2187574"/>
            <a:ext cx="5751653" cy="4351338"/>
          </a:xfrm>
        </p:spPr>
        <p:txBody>
          <a:bodyPr/>
          <a:lstStyle/>
          <a:p>
            <a:pPr algn="l" rtl="0"/>
            <a:r>
              <a:rPr lang="en-GB" sz="3300" b="1" dirty="0">
                <a:solidFill>
                  <a:schemeClr val="bg1"/>
                </a:solidFill>
                <a:latin typeface="Bookman Old Style" pitchFamily="18" charset="0"/>
                <a:cs typeface="Times New Roman" pitchFamily="18" charset="0"/>
              </a:rPr>
              <a:t>Manuscript: </a:t>
            </a:r>
            <a:endParaRPr lang="fa-IR" sz="3300" dirty="0">
              <a:solidFill>
                <a:schemeClr val="bg1"/>
              </a:solidFill>
              <a:latin typeface="Bookman Old Style" pitchFamily="18" charset="0"/>
              <a:cs typeface="Times New Roman" pitchFamily="18" charset="0"/>
            </a:endParaRPr>
          </a:p>
          <a:p>
            <a:pPr marL="0" indent="0">
              <a:buNone/>
            </a:pPr>
            <a:r>
              <a:rPr lang="fa-IR" sz="3300" dirty="0">
                <a:solidFill>
                  <a:schemeClr val="bg1"/>
                </a:solidFill>
                <a:latin typeface="Bookman Old Style" pitchFamily="18" charset="0"/>
                <a:cs typeface="B Zar" panose="00000400000000000000" pitchFamily="2" charset="-78"/>
              </a:rPr>
              <a:t>محتوایی که برای ادیتورها ارسال می‌شود</a:t>
            </a:r>
          </a:p>
          <a:p>
            <a:pPr algn="l" rtl="0"/>
            <a:r>
              <a:rPr lang="en-GB" sz="3300" b="1" dirty="0">
                <a:solidFill>
                  <a:schemeClr val="bg1"/>
                </a:solidFill>
                <a:latin typeface="Bookman Old Style" pitchFamily="18" charset="0"/>
                <a:cs typeface="Times New Roman" pitchFamily="18" charset="0"/>
              </a:rPr>
              <a:t>Paper:</a:t>
            </a:r>
            <a:endParaRPr lang="fa-IR" sz="3300" b="1" dirty="0">
              <a:solidFill>
                <a:schemeClr val="bg1"/>
              </a:solidFill>
              <a:latin typeface="Bookman Old Style" pitchFamily="18" charset="0"/>
              <a:cs typeface="Times New Roman" pitchFamily="18" charset="0"/>
            </a:endParaRPr>
          </a:p>
          <a:p>
            <a:pPr marL="0" indent="0">
              <a:buNone/>
            </a:pPr>
            <a:r>
              <a:rPr lang="fa-IR" sz="3300" dirty="0">
                <a:solidFill>
                  <a:schemeClr val="bg1"/>
                </a:solidFill>
                <a:latin typeface="Bookman Old Style" pitchFamily="18" charset="0"/>
                <a:cs typeface="B Zar" panose="00000400000000000000" pitchFamily="2" charset="-78"/>
              </a:rPr>
              <a:t>متنی که در مجله به انتشار می‌رسد</a:t>
            </a:r>
            <a:endParaRPr lang="en-GB" sz="3300" dirty="0">
              <a:solidFill>
                <a:schemeClr val="bg1"/>
              </a:solidFill>
              <a:latin typeface="Bookman Old Style" pitchFamily="18" charset="0"/>
              <a:cs typeface="B Zar" panose="00000400000000000000" pitchFamily="2" charset="-78"/>
            </a:endParaRPr>
          </a:p>
        </p:txBody>
      </p:sp>
      <p:sp>
        <p:nvSpPr>
          <p:cNvPr id="6" name="Slide Number Placeholder 5"/>
          <p:cNvSpPr>
            <a:spLocks noGrp="1"/>
          </p:cNvSpPr>
          <p:nvPr>
            <p:ph type="sldNum" sz="quarter" idx="12"/>
          </p:nvPr>
        </p:nvSpPr>
        <p:spPr/>
        <p:txBody>
          <a:bodyPr/>
          <a:lstStyle/>
          <a:p>
            <a:pPr>
              <a:defRPr/>
            </a:pPr>
            <a:fld id="{635AAE2F-1E16-4BC0-BC30-5EE239116216}" type="slidenum">
              <a:rPr lang="en-US"/>
              <a:pPr>
                <a:defRPr/>
              </a:pPr>
              <a:t>16</a:t>
            </a:fld>
            <a:endParaRPr lang="en-US"/>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4F4E-74DB-2AF7-DA93-BFAC8FE952BE}"/>
              </a:ext>
            </a:extLst>
          </p:cNvPr>
          <p:cNvSpPr>
            <a:spLocks noGrp="1"/>
          </p:cNvSpPr>
          <p:nvPr>
            <p:ph type="title"/>
          </p:nvPr>
        </p:nvSpPr>
        <p:spPr/>
        <p:txBody>
          <a:bodyPr/>
          <a:lstStyle/>
          <a:p>
            <a:pPr algn="ctr"/>
            <a:r>
              <a:rPr lang="fa-IR" sz="4000" b="1" u="sng" dirty="0">
                <a:solidFill>
                  <a:schemeClr val="tx1"/>
                </a:solidFill>
              </a:rPr>
              <a:t>بیشتر ولی نه همیشه جنبه شکلی و ظاهری دارد</a:t>
            </a:r>
            <a:endParaRPr lang="en-US" dirty="0">
              <a:solidFill>
                <a:schemeClr val="tx1"/>
              </a:solidFill>
            </a:endParaRPr>
          </a:p>
        </p:txBody>
      </p:sp>
      <p:sp>
        <p:nvSpPr>
          <p:cNvPr id="5" name="Content Placeholder 2">
            <a:extLst>
              <a:ext uri="{FF2B5EF4-FFF2-40B4-BE49-F238E27FC236}">
                <a16:creationId xmlns:a16="http://schemas.microsoft.com/office/drawing/2014/main" id="{4C130D1A-DE2C-3AF3-127A-06B78CB93887}"/>
              </a:ext>
            </a:extLst>
          </p:cNvPr>
          <p:cNvSpPr txBox="1">
            <a:spLocks/>
          </p:cNvSpPr>
          <p:nvPr/>
        </p:nvSpPr>
        <p:spPr>
          <a:xfrm>
            <a:off x="2800350" y="2301875"/>
            <a:ext cx="2514600" cy="1127125"/>
          </a:xfrm>
          <a:prstGeom prst="rect">
            <a:avLst/>
          </a:prstGeom>
        </p:spPr>
        <p:txBody>
          <a:bodyPr vert="horz" lIns="91440" tIns="45720" rIns="91440" bIns="45720" rtlCol="0">
            <a:normAutofit fontScale="850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a-IR" dirty="0">
                <a:solidFill>
                  <a:schemeClr val="bg1"/>
                </a:solidFill>
                <a:cs typeface="B Zar" panose="00000400000000000000" pitchFamily="2" charset="-78"/>
              </a:rPr>
              <a:t>شیوه تنظیم و طراحی جداول و نمودارها درصدها، آزمون‌های آماری و غیره.</a:t>
            </a:r>
            <a:endParaRPr lang="en-US" dirty="0">
              <a:solidFill>
                <a:schemeClr val="bg1"/>
              </a:solidFill>
              <a:cs typeface="B Zar" panose="00000400000000000000" pitchFamily="2" charset="-78"/>
            </a:endParaRPr>
          </a:p>
        </p:txBody>
      </p:sp>
      <p:sp>
        <p:nvSpPr>
          <p:cNvPr id="6" name="Content Placeholder 2">
            <a:extLst>
              <a:ext uri="{FF2B5EF4-FFF2-40B4-BE49-F238E27FC236}">
                <a16:creationId xmlns:a16="http://schemas.microsoft.com/office/drawing/2014/main" id="{79D7FAC5-B216-3D61-1C97-5AAAED8BCF9C}"/>
              </a:ext>
            </a:extLst>
          </p:cNvPr>
          <p:cNvSpPr txBox="1">
            <a:spLocks/>
          </p:cNvSpPr>
          <p:nvPr/>
        </p:nvSpPr>
        <p:spPr>
          <a:xfrm>
            <a:off x="8988878" y="5084763"/>
            <a:ext cx="2514600" cy="1127125"/>
          </a:xfrm>
          <a:prstGeom prst="rect">
            <a:avLst/>
          </a:prstGeom>
        </p:spPr>
        <p:txBody>
          <a:bodyPr vert="horz" lIns="91440" tIns="45720" rIns="91440" bIns="45720" rtlCol="0">
            <a:normAutofit fontScale="850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a-IR" dirty="0">
                <a:solidFill>
                  <a:schemeClr val="bg1"/>
                </a:solidFill>
                <a:cs typeface="B Zar" panose="00000400000000000000" pitchFamily="2" charset="-78"/>
              </a:rPr>
              <a:t>شیوه ارائه بحث و توضیح مطالب،  مدل بحث‌ها و مقایسه‌ها به صورت افقی یا عمودی.</a:t>
            </a:r>
            <a:endParaRPr lang="en-US" dirty="0">
              <a:solidFill>
                <a:schemeClr val="bg1"/>
              </a:solidFill>
              <a:cs typeface="B Zar" panose="00000400000000000000" pitchFamily="2" charset="-78"/>
            </a:endParaRPr>
          </a:p>
        </p:txBody>
      </p:sp>
      <p:sp>
        <p:nvSpPr>
          <p:cNvPr id="7" name="Content Placeholder 2">
            <a:extLst>
              <a:ext uri="{FF2B5EF4-FFF2-40B4-BE49-F238E27FC236}">
                <a16:creationId xmlns:a16="http://schemas.microsoft.com/office/drawing/2014/main" id="{E4236886-A667-D2BE-6A44-57D0B16DCB11}"/>
              </a:ext>
            </a:extLst>
          </p:cNvPr>
          <p:cNvSpPr txBox="1">
            <a:spLocks/>
          </p:cNvSpPr>
          <p:nvPr/>
        </p:nvSpPr>
        <p:spPr>
          <a:xfrm>
            <a:off x="4838700" y="5084762"/>
            <a:ext cx="2514600" cy="1127125"/>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a-IR" dirty="0">
                <a:solidFill>
                  <a:schemeClr val="bg1"/>
                </a:solidFill>
                <a:cs typeface="B Zar" panose="00000400000000000000" pitchFamily="2" charset="-78"/>
              </a:rPr>
              <a:t>انطباق مقدمه و بحث</a:t>
            </a:r>
            <a:endParaRPr lang="en-US" dirty="0">
              <a:solidFill>
                <a:schemeClr val="bg1"/>
              </a:solidFill>
              <a:cs typeface="B Zar" panose="00000400000000000000" pitchFamily="2" charset="-78"/>
            </a:endParaRPr>
          </a:p>
        </p:txBody>
      </p:sp>
      <p:sp>
        <p:nvSpPr>
          <p:cNvPr id="8" name="Content Placeholder 2">
            <a:extLst>
              <a:ext uri="{FF2B5EF4-FFF2-40B4-BE49-F238E27FC236}">
                <a16:creationId xmlns:a16="http://schemas.microsoft.com/office/drawing/2014/main" id="{F0C1855D-D296-5F2F-6DBF-60EFA28207DB}"/>
              </a:ext>
            </a:extLst>
          </p:cNvPr>
          <p:cNvSpPr txBox="1">
            <a:spLocks/>
          </p:cNvSpPr>
          <p:nvPr/>
        </p:nvSpPr>
        <p:spPr>
          <a:xfrm>
            <a:off x="838200" y="5084762"/>
            <a:ext cx="2514600" cy="1127125"/>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a-IR" dirty="0">
                <a:solidFill>
                  <a:schemeClr val="bg1"/>
                </a:solidFill>
                <a:cs typeface="B Zar" panose="00000400000000000000" pitchFamily="2" charset="-78"/>
              </a:rPr>
              <a:t>بیان ابهامات و پاسخ به آن‌ها</a:t>
            </a:r>
            <a:endParaRPr lang="en-US" dirty="0">
              <a:solidFill>
                <a:schemeClr val="bg1"/>
              </a:solidFill>
              <a:cs typeface="B Zar" panose="00000400000000000000" pitchFamily="2" charset="-78"/>
            </a:endParaRPr>
          </a:p>
        </p:txBody>
      </p:sp>
      <p:sp>
        <p:nvSpPr>
          <p:cNvPr id="9" name="Content Placeholder 2">
            <a:extLst>
              <a:ext uri="{FF2B5EF4-FFF2-40B4-BE49-F238E27FC236}">
                <a16:creationId xmlns:a16="http://schemas.microsoft.com/office/drawing/2014/main" id="{4C130D1A-DE2C-3AF3-127A-06B78CB93887}"/>
              </a:ext>
            </a:extLst>
          </p:cNvPr>
          <p:cNvSpPr txBox="1">
            <a:spLocks/>
          </p:cNvSpPr>
          <p:nvPr/>
        </p:nvSpPr>
        <p:spPr>
          <a:xfrm>
            <a:off x="6871607" y="2301875"/>
            <a:ext cx="2514600" cy="1127125"/>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a-IR" dirty="0">
                <a:solidFill>
                  <a:schemeClr val="bg1"/>
                </a:solidFill>
                <a:cs typeface="B Zar" panose="00000400000000000000" pitchFamily="2" charset="-78"/>
              </a:rPr>
              <a:t>سبک نگارش و مدل رعایت اصول گرامری</a:t>
            </a:r>
            <a:endParaRPr lang="en-US" dirty="0">
              <a:solidFill>
                <a:schemeClr val="bg1"/>
              </a:solidFill>
              <a:cs typeface="B Zar" panose="00000400000000000000" pitchFamily="2" charset="-78"/>
            </a:endParaRPr>
          </a:p>
        </p:txBody>
      </p:sp>
    </p:spTree>
    <p:extLst>
      <p:ext uri="{BB962C8B-B14F-4D97-AF65-F5344CB8AC3E}">
        <p14:creationId xmlns:p14="http://schemas.microsoft.com/office/powerpoint/2010/main" val="2932114772"/>
      </p:ext>
    </p:extLst>
  </p:cSld>
  <p:clrMapOvr>
    <a:masterClrMapping/>
  </p:clrMapOvr>
  <p:transition advTm="1099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46E7B-1437-880E-984E-6772EC612761}"/>
              </a:ext>
            </a:extLst>
          </p:cNvPr>
          <p:cNvSpPr>
            <a:spLocks noGrp="1"/>
          </p:cNvSpPr>
          <p:nvPr>
            <p:ph type="title"/>
          </p:nvPr>
        </p:nvSpPr>
        <p:spPr/>
        <p:txBody>
          <a:bodyPr/>
          <a:lstStyle/>
          <a:p>
            <a:pPr algn="ctr"/>
            <a:r>
              <a:rPr lang="fa-IR" u="sng" dirty="0">
                <a:solidFill>
                  <a:schemeClr val="tx1"/>
                </a:solidFill>
              </a:rPr>
              <a:t>بیشتر ولی نه همیشه جنبه شکلی و ظاهری دارد</a:t>
            </a:r>
            <a:endParaRPr lang="en-US" u="sng" dirty="0">
              <a:solidFill>
                <a:schemeClr val="tx1"/>
              </a:solidFill>
            </a:endParaRPr>
          </a:p>
        </p:txBody>
      </p:sp>
      <p:sp>
        <p:nvSpPr>
          <p:cNvPr id="4" name="Content Placeholder 2">
            <a:extLst>
              <a:ext uri="{FF2B5EF4-FFF2-40B4-BE49-F238E27FC236}">
                <a16:creationId xmlns:a16="http://schemas.microsoft.com/office/drawing/2014/main" id="{85288B2E-488F-6A43-90D3-0EFF90D28DE2}"/>
              </a:ext>
            </a:extLst>
          </p:cNvPr>
          <p:cNvSpPr txBox="1">
            <a:spLocks/>
          </p:cNvSpPr>
          <p:nvPr/>
        </p:nvSpPr>
        <p:spPr>
          <a:xfrm>
            <a:off x="2685664" y="2315789"/>
            <a:ext cx="2601684" cy="1775992"/>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a-IR" sz="3600" dirty="0">
                <a:solidFill>
                  <a:schemeClr val="bg1"/>
                </a:solidFill>
                <a:cs typeface="B Zar" panose="00000400000000000000" pitchFamily="2" charset="-78"/>
              </a:rPr>
              <a:t>ارتباط محتوایی اجزای مختلف</a:t>
            </a:r>
            <a:endParaRPr lang="en-US" sz="3600" dirty="0">
              <a:solidFill>
                <a:schemeClr val="bg1"/>
              </a:solidFill>
              <a:cs typeface="B Zar" panose="00000400000000000000" pitchFamily="2" charset="-78"/>
            </a:endParaRPr>
          </a:p>
        </p:txBody>
      </p:sp>
      <p:sp>
        <p:nvSpPr>
          <p:cNvPr id="5" name="Content Placeholder 2">
            <a:extLst>
              <a:ext uri="{FF2B5EF4-FFF2-40B4-BE49-F238E27FC236}">
                <a16:creationId xmlns:a16="http://schemas.microsoft.com/office/drawing/2014/main" id="{15853ABA-B705-C6DC-11AB-898119C13AE3}"/>
              </a:ext>
            </a:extLst>
          </p:cNvPr>
          <p:cNvSpPr txBox="1">
            <a:spLocks/>
          </p:cNvSpPr>
          <p:nvPr/>
        </p:nvSpPr>
        <p:spPr>
          <a:xfrm>
            <a:off x="4795158" y="4996802"/>
            <a:ext cx="2601684" cy="1775992"/>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a-IR" sz="3600" dirty="0">
                <a:solidFill>
                  <a:schemeClr val="bg1"/>
                </a:solidFill>
                <a:cs typeface="B Zar" panose="00000400000000000000" pitchFamily="2" charset="-78"/>
              </a:rPr>
              <a:t>عدم وجود تضادهای مفهومی</a:t>
            </a:r>
            <a:endParaRPr lang="en-US" sz="3600" dirty="0">
              <a:solidFill>
                <a:schemeClr val="bg1"/>
              </a:solidFill>
              <a:cs typeface="B Zar" panose="00000400000000000000" pitchFamily="2" charset="-78"/>
            </a:endParaRPr>
          </a:p>
        </p:txBody>
      </p:sp>
      <p:sp>
        <p:nvSpPr>
          <p:cNvPr id="10" name="Content Placeholder 2">
            <a:extLst>
              <a:ext uri="{FF2B5EF4-FFF2-40B4-BE49-F238E27FC236}">
                <a16:creationId xmlns:a16="http://schemas.microsoft.com/office/drawing/2014/main" id="{85288B2E-488F-6A43-90D3-0EFF90D28DE2}"/>
              </a:ext>
            </a:extLst>
          </p:cNvPr>
          <p:cNvSpPr txBox="1">
            <a:spLocks/>
          </p:cNvSpPr>
          <p:nvPr/>
        </p:nvSpPr>
        <p:spPr>
          <a:xfrm>
            <a:off x="6794244" y="2315789"/>
            <a:ext cx="2601684" cy="1775992"/>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a-IR" sz="3600" dirty="0">
                <a:solidFill>
                  <a:schemeClr val="bg1"/>
                </a:solidFill>
                <a:cs typeface="B Zar" panose="00000400000000000000" pitchFamily="2" charset="-78"/>
              </a:rPr>
              <a:t>جامع و مانع بودن متن</a:t>
            </a:r>
            <a:endParaRPr lang="en-US" sz="3600" dirty="0">
              <a:solidFill>
                <a:schemeClr val="bg1"/>
              </a:solidFill>
              <a:cs typeface="B Zar" panose="00000400000000000000" pitchFamily="2" charset="-78"/>
            </a:endParaRPr>
          </a:p>
        </p:txBody>
      </p:sp>
    </p:spTree>
    <p:extLst>
      <p:ext uri="{BB962C8B-B14F-4D97-AF65-F5344CB8AC3E}">
        <p14:creationId xmlns:p14="http://schemas.microsoft.com/office/powerpoint/2010/main" val="731148113"/>
      </p:ext>
    </p:extLst>
  </p:cSld>
  <p:clrMapOvr>
    <a:masterClrMapping/>
  </p:clrMapOvr>
  <p:transition advTm="1099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B48705-F59F-4612-8DAC-336E92E7BAAD}"/>
              </a:ext>
            </a:extLst>
          </p:cNvPr>
          <p:cNvSpPr>
            <a:spLocks noGrp="1"/>
          </p:cNvSpPr>
          <p:nvPr>
            <p:ph idx="1"/>
          </p:nvPr>
        </p:nvSpPr>
        <p:spPr>
          <a:xfrm>
            <a:off x="578498" y="1825625"/>
            <a:ext cx="5262465" cy="4351338"/>
          </a:xfrm>
        </p:spPr>
        <p:txBody>
          <a:bodyPr>
            <a:normAutofit/>
          </a:bodyPr>
          <a:lstStyle/>
          <a:p>
            <a:r>
              <a:rPr lang="fa-IR" dirty="0">
                <a:solidFill>
                  <a:schemeClr val="bg1"/>
                </a:solidFill>
                <a:cs typeface="B Zar" panose="00000400000000000000" pitchFamily="2" charset="-78"/>
              </a:rPr>
              <a:t>هر متن باید یک پیام کلیدی داشته باشد </a:t>
            </a:r>
          </a:p>
          <a:p>
            <a:pPr algn="just"/>
            <a:r>
              <a:rPr lang="fa-IR" dirty="0">
                <a:solidFill>
                  <a:schemeClr val="bg1"/>
                </a:solidFill>
                <a:cs typeface="B Zar" panose="00000400000000000000" pitchFamily="2" charset="-78"/>
              </a:rPr>
              <a:t>تمام اجزای متن باید در راستای پیام کلیدی باشد.</a:t>
            </a:r>
          </a:p>
          <a:p>
            <a:r>
              <a:rPr lang="fa-IR" dirty="0">
                <a:solidFill>
                  <a:schemeClr val="bg1"/>
                </a:solidFill>
                <a:cs typeface="B Zar" panose="00000400000000000000" pitchFamily="2" charset="-78"/>
              </a:rPr>
              <a:t>پیام کلیدی باید مهمترین قسمت متن باشد</a:t>
            </a:r>
          </a:p>
          <a:p>
            <a:r>
              <a:rPr lang="fa-IR" dirty="0">
                <a:solidFill>
                  <a:schemeClr val="bg1"/>
                </a:solidFill>
                <a:cs typeface="B Zar" panose="00000400000000000000" pitchFamily="2" charset="-78"/>
              </a:rPr>
              <a:t>یک متن می‌تواند چند پیام کلیدی داشته باشد، به شرطی که این پیام‌ها با یکدیگر در ارتباط باشند.</a:t>
            </a:r>
          </a:p>
          <a:p>
            <a:r>
              <a:rPr lang="fa-IR" dirty="0">
                <a:solidFill>
                  <a:schemeClr val="bg1"/>
                </a:solidFill>
                <a:cs typeface="B Zar" panose="00000400000000000000" pitchFamily="2" charset="-78"/>
              </a:rPr>
              <a:t>اولین قسمتی که در نگارش هر نوع متن باید نوشته شود پیام کلیدی است.</a:t>
            </a:r>
            <a:endParaRPr lang="en-US" dirty="0">
              <a:solidFill>
                <a:schemeClr val="bg1"/>
              </a:solidFill>
              <a:cs typeface="B Zar" panose="00000400000000000000" pitchFamily="2" charset="-78"/>
            </a:endParaRPr>
          </a:p>
        </p:txBody>
      </p:sp>
    </p:spTree>
    <p:extLst>
      <p:ext uri="{BB962C8B-B14F-4D97-AF65-F5344CB8AC3E}">
        <p14:creationId xmlns:p14="http://schemas.microsoft.com/office/powerpoint/2010/main" val="2958387886"/>
      </p:ext>
    </p:extLst>
  </p:cSld>
  <p:clrMapOvr>
    <a:masterClrMapping/>
  </p:clrMapOvr>
  <p:transition advTm="109920"/>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fa-IR" dirty="0">
                <a:solidFill>
                  <a:schemeClr val="tx1"/>
                </a:solidFill>
              </a:rPr>
              <a:t>آنچه می‌یابیم و آنچه منتشر می‌کنیم</a:t>
            </a:r>
            <a:endParaRPr lang="en-GB" dirty="0">
              <a:solidFill>
                <a:schemeClr val="tx1"/>
              </a:solidFill>
            </a:endParaRPr>
          </a:p>
        </p:txBody>
      </p:sp>
    </p:spTree>
  </p:cSld>
  <p:clrMapOvr>
    <a:masterClrMapping/>
  </p:clrMapOvr>
  <p:transition advTm="109920"/>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9966F5-972A-F7D7-B304-E9EA080E85F7}"/>
              </a:ext>
            </a:extLst>
          </p:cNvPr>
          <p:cNvSpPr>
            <a:spLocks noGrp="1"/>
          </p:cNvSpPr>
          <p:nvPr>
            <p:ph idx="1"/>
          </p:nvPr>
        </p:nvSpPr>
        <p:spPr>
          <a:xfrm>
            <a:off x="237067" y="1825625"/>
            <a:ext cx="6874933" cy="4351338"/>
          </a:xfrm>
        </p:spPr>
        <p:txBody>
          <a:bodyPr/>
          <a:lstStyle/>
          <a:p>
            <a:r>
              <a:rPr lang="fa-IR" dirty="0">
                <a:cs typeface="B Zar" panose="00000400000000000000" pitchFamily="2" charset="-78"/>
              </a:rPr>
              <a:t>نقادانه</a:t>
            </a:r>
          </a:p>
          <a:p>
            <a:r>
              <a:rPr lang="fa-IR" dirty="0">
                <a:cs typeface="B Zar" panose="00000400000000000000" pitchFamily="2" charset="-78"/>
              </a:rPr>
              <a:t>آموزشی</a:t>
            </a:r>
          </a:p>
          <a:p>
            <a:r>
              <a:rPr lang="fa-IR" dirty="0">
                <a:cs typeface="B Zar" panose="00000400000000000000" pitchFamily="2" charset="-78"/>
              </a:rPr>
              <a:t>تبینی/ تشریحی</a:t>
            </a:r>
          </a:p>
          <a:p>
            <a:r>
              <a:rPr lang="fa-IR" dirty="0">
                <a:cs typeface="B Zar" panose="00000400000000000000" pitchFamily="2" charset="-78"/>
              </a:rPr>
              <a:t>تحلیلی</a:t>
            </a:r>
          </a:p>
          <a:p>
            <a:r>
              <a:rPr lang="fa-IR" dirty="0">
                <a:cs typeface="B Zar" panose="00000400000000000000" pitchFamily="2" charset="-78"/>
              </a:rPr>
              <a:t>ارائه نتایج</a:t>
            </a:r>
          </a:p>
          <a:p>
            <a:r>
              <a:rPr lang="fa-IR" dirty="0">
                <a:cs typeface="B Zar" panose="00000400000000000000" pitchFamily="2" charset="-78"/>
              </a:rPr>
              <a:t>مروری</a:t>
            </a:r>
          </a:p>
          <a:p>
            <a:r>
              <a:rPr lang="fa-IR" dirty="0">
                <a:cs typeface="B Zar" panose="00000400000000000000" pitchFamily="2" charset="-78"/>
              </a:rPr>
              <a:t>و ...</a:t>
            </a:r>
            <a:endParaRPr lang="en-US" dirty="0">
              <a:cs typeface="B Zar" panose="00000400000000000000" pitchFamily="2" charset="-78"/>
            </a:endParaRPr>
          </a:p>
        </p:txBody>
      </p:sp>
    </p:spTree>
    <p:extLst>
      <p:ext uri="{BB962C8B-B14F-4D97-AF65-F5344CB8AC3E}">
        <p14:creationId xmlns:p14="http://schemas.microsoft.com/office/powerpoint/2010/main" val="3045189209"/>
      </p:ext>
    </p:extLst>
  </p:cSld>
  <p:clrMapOvr>
    <a:masterClrMapping/>
  </p:clrMapOvr>
  <p:transition advTm="109920"/>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E168B7-C85E-E095-D832-A28FA7EC6EC7}"/>
              </a:ext>
            </a:extLst>
          </p:cNvPr>
          <p:cNvSpPr>
            <a:spLocks noGrp="1"/>
          </p:cNvSpPr>
          <p:nvPr>
            <p:ph idx="1"/>
          </p:nvPr>
        </p:nvSpPr>
        <p:spPr>
          <a:xfrm>
            <a:off x="626533" y="1676400"/>
            <a:ext cx="5469467" cy="4500563"/>
          </a:xfrm>
        </p:spPr>
        <p:txBody>
          <a:bodyPr>
            <a:normAutofit fontScale="92500" lnSpcReduction="10000"/>
          </a:bodyPr>
          <a:lstStyle/>
          <a:p>
            <a:pPr marL="0" indent="0" algn="just">
              <a:buNone/>
            </a:pPr>
            <a:r>
              <a:rPr lang="fa-IR" sz="3600" b="1" dirty="0">
                <a:solidFill>
                  <a:schemeClr val="bg1"/>
                </a:solidFill>
                <a:cs typeface="B zar" panose="00000400000000000000" charset="-78"/>
              </a:rPr>
              <a:t>یک بیماری رایج با علایم مختلف!</a:t>
            </a:r>
          </a:p>
          <a:p>
            <a:pPr marL="0" indent="0" algn="just">
              <a:buNone/>
            </a:pPr>
            <a:endParaRPr lang="fa-IR" sz="3600" b="1" dirty="0">
              <a:solidFill>
                <a:schemeClr val="bg1"/>
              </a:solidFill>
              <a:cs typeface="B zar" panose="00000400000000000000" charset="-78"/>
            </a:endParaRPr>
          </a:p>
          <a:p>
            <a:pPr algn="just"/>
            <a:r>
              <a:rPr lang="fa-IR" dirty="0">
                <a:solidFill>
                  <a:schemeClr val="bg1"/>
                </a:solidFill>
                <a:cs typeface="B zar" panose="00000400000000000000" charset="-78"/>
              </a:rPr>
              <a:t>در مقابل صفحه سفید می‌نشینید و نمی‌دانید کجا می‌خواهید بروید.</a:t>
            </a:r>
          </a:p>
          <a:p>
            <a:pPr algn="just"/>
            <a:r>
              <a:rPr lang="fa-IR" dirty="0">
                <a:solidFill>
                  <a:schemeClr val="bg1"/>
                </a:solidFill>
                <a:cs typeface="B zar" panose="00000400000000000000" charset="-78"/>
              </a:rPr>
              <a:t>به دنبال بهانه برای ننوشتن هستید به عنوان مثال به دنبال داده‌های بیشتری هستید یا وقت خود را صرف کارهای خانه یا گشت و گذار می‌کنید</a:t>
            </a:r>
          </a:p>
          <a:p>
            <a:pPr algn="just"/>
            <a:r>
              <a:rPr lang="fa-IR" dirty="0">
                <a:solidFill>
                  <a:schemeClr val="bg1"/>
                </a:solidFill>
                <a:cs typeface="B zar" panose="00000400000000000000" charset="-78"/>
              </a:rPr>
              <a:t>شروع به نوشتن می‌کنید اما پس از اولین جمله ذهنتان خالی می‌شود.</a:t>
            </a:r>
          </a:p>
          <a:p>
            <a:pPr algn="just"/>
            <a:r>
              <a:rPr lang="fa-IR" dirty="0">
                <a:solidFill>
                  <a:schemeClr val="bg1"/>
                </a:solidFill>
                <a:cs typeface="B zar" panose="00000400000000000000" charset="-78"/>
              </a:rPr>
              <a:t>ایده‌های بسیار خوبی دارید اما کلمات مناسبی برای بیان آن‌ها نمی‌یابید.</a:t>
            </a:r>
          </a:p>
        </p:txBody>
      </p:sp>
    </p:spTree>
    <p:extLst>
      <p:ext uri="{BB962C8B-B14F-4D97-AF65-F5344CB8AC3E}">
        <p14:creationId xmlns:p14="http://schemas.microsoft.com/office/powerpoint/2010/main" val="3579231854"/>
      </p:ext>
    </p:extLst>
  </p:cSld>
  <p:clrMapOvr>
    <a:masterClrMapping/>
  </p:clrMapOvr>
  <p:transition advTm="109920"/>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55C8AD-398E-5B4A-9033-5B7781B05A3F}"/>
              </a:ext>
            </a:extLst>
          </p:cNvPr>
          <p:cNvSpPr>
            <a:spLocks noGrp="1"/>
          </p:cNvSpPr>
          <p:nvPr>
            <p:ph idx="1"/>
          </p:nvPr>
        </p:nvSpPr>
        <p:spPr>
          <a:xfrm>
            <a:off x="2082800" y="1808691"/>
            <a:ext cx="9778999" cy="4351338"/>
          </a:xfrm>
        </p:spPr>
        <p:txBody>
          <a:bodyPr>
            <a:normAutofit fontScale="92500"/>
          </a:bodyPr>
          <a:lstStyle/>
          <a:p>
            <a:pPr algn="just"/>
            <a:r>
              <a:rPr lang="fa-IR" dirty="0">
                <a:cs typeface="B zar" panose="00000400000000000000" charset="-78"/>
              </a:rPr>
              <a:t>تمرین روزانه!</a:t>
            </a:r>
          </a:p>
          <a:p>
            <a:pPr algn="just"/>
            <a:r>
              <a:rPr lang="fa-IR" dirty="0">
                <a:cs typeface="B zar" panose="00000400000000000000" charset="-78"/>
              </a:rPr>
              <a:t>پذیرش این که قرار نیست در اولین مرتبه موفق شوید.</a:t>
            </a:r>
          </a:p>
          <a:p>
            <a:pPr algn="just"/>
            <a:r>
              <a:rPr lang="fa-IR" dirty="0">
                <a:cs typeface="B zar" panose="00000400000000000000" charset="-78"/>
              </a:rPr>
              <a:t>بپذیرید که نوشتن تنها راه چاره است.</a:t>
            </a:r>
          </a:p>
          <a:p>
            <a:pPr algn="just"/>
            <a:r>
              <a:rPr lang="fa-IR" dirty="0">
                <a:cs typeface="B zar" panose="00000400000000000000" charset="-78"/>
              </a:rPr>
              <a:t>سعی نکنید که مطالب را با ترتیب بنویسید. بلکه هر آنچه که به ذهنتان خطور می‌کند را بنویسید.</a:t>
            </a:r>
          </a:p>
          <a:p>
            <a:pPr algn="just"/>
            <a:r>
              <a:rPr lang="fa-IR" dirty="0">
                <a:cs typeface="B zar" panose="00000400000000000000" charset="-78"/>
              </a:rPr>
              <a:t>نگران گرامر و املای لغات نباشید و فقط به نوشتن ادامه دهید.</a:t>
            </a:r>
            <a:endParaRPr lang="en-US" dirty="0">
              <a:cs typeface="B zar" panose="00000400000000000000" charset="-78"/>
            </a:endParaRPr>
          </a:p>
          <a:p>
            <a:pPr algn="just"/>
            <a:r>
              <a:rPr lang="fa-IR" dirty="0">
                <a:cs typeface="B zar" panose="00000400000000000000" charset="-78"/>
              </a:rPr>
              <a:t>به انگلیسی بنویسید اما اگر نمی‌توانید کلمه مورد نظر خود را بیابید متوقف نشوید و آن را به زبان خود بنویسید.</a:t>
            </a:r>
          </a:p>
          <a:p>
            <a:pPr algn="just"/>
            <a:r>
              <a:rPr lang="fa-IR" dirty="0">
                <a:cs typeface="B zar" panose="00000400000000000000" charset="-78"/>
              </a:rPr>
              <a:t>بعدا هم می‌توانید ایرادات را برطرف کنید، فعلا به نوشتن ادامه دهید.</a:t>
            </a:r>
          </a:p>
          <a:p>
            <a:pPr algn="just"/>
            <a:r>
              <a:rPr lang="fa-IR" dirty="0">
                <a:cs typeface="B zar" panose="00000400000000000000" charset="-78"/>
              </a:rPr>
              <a:t>به نوشتن ادامه دهید.</a:t>
            </a:r>
          </a:p>
        </p:txBody>
      </p:sp>
    </p:spTree>
    <p:extLst>
      <p:ext uri="{BB962C8B-B14F-4D97-AF65-F5344CB8AC3E}">
        <p14:creationId xmlns:p14="http://schemas.microsoft.com/office/powerpoint/2010/main" val="2384724192"/>
      </p:ext>
    </p:extLst>
  </p:cSld>
  <p:clrMapOvr>
    <a:masterClrMapping/>
  </p:clrMapOvr>
  <p:transition advTm="109920"/>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4E143D-30FF-888B-584C-1771207A4DA7}"/>
              </a:ext>
            </a:extLst>
          </p:cNvPr>
          <p:cNvSpPr>
            <a:spLocks noGrp="1"/>
          </p:cNvSpPr>
          <p:nvPr>
            <p:ph idx="1"/>
          </p:nvPr>
        </p:nvSpPr>
        <p:spPr>
          <a:xfrm>
            <a:off x="1879600" y="1825625"/>
            <a:ext cx="9474200" cy="4351338"/>
          </a:xfrm>
        </p:spPr>
        <p:txBody>
          <a:bodyPr/>
          <a:lstStyle/>
          <a:p>
            <a:pPr algn="just"/>
            <a:r>
              <a:rPr lang="fa-IR" dirty="0">
                <a:cs typeface="B zar" panose="00000400000000000000" charset="-78"/>
              </a:rPr>
              <a:t>داور کارهای خود باشیم.</a:t>
            </a:r>
          </a:p>
          <a:p>
            <a:pPr algn="just"/>
            <a:r>
              <a:rPr lang="fa-IR" dirty="0">
                <a:cs typeface="B zar" panose="00000400000000000000" charset="-78"/>
              </a:rPr>
              <a:t>برای داوری مقالات دیگران داوطلب شویم.</a:t>
            </a:r>
          </a:p>
          <a:p>
            <a:pPr algn="just"/>
            <a:r>
              <a:rPr lang="fa-IR" dirty="0">
                <a:cs typeface="B zar" panose="00000400000000000000" charset="-78"/>
              </a:rPr>
              <a:t>متون دیگران را بخوانیم و از سبک نگارش آن‌ها یاد بگیریم.</a:t>
            </a:r>
          </a:p>
          <a:p>
            <a:pPr algn="just"/>
            <a:r>
              <a:rPr lang="fa-IR" dirty="0">
                <a:cs typeface="B zar" panose="00000400000000000000" charset="-78"/>
              </a:rPr>
              <a:t>نوشتن را در طول تحقیق انجام دهیم نه در انتهای کار.</a:t>
            </a:r>
          </a:p>
          <a:p>
            <a:pPr algn="just"/>
            <a:r>
              <a:rPr lang="fa-IR" dirty="0">
                <a:cs typeface="B zar" panose="00000400000000000000" charset="-78"/>
              </a:rPr>
              <a:t>بعد از نوشتن متن تا ارسال چند روز فاصله بی‌اندازیم. </a:t>
            </a:r>
          </a:p>
          <a:p>
            <a:pPr algn="just"/>
            <a:r>
              <a:rPr lang="fa-IR" dirty="0">
                <a:cs typeface="B zar" panose="00000400000000000000" charset="-78"/>
              </a:rPr>
              <a:t>منتظر نقدهای تند باشیم.</a:t>
            </a:r>
            <a:endParaRPr lang="en-US" dirty="0">
              <a:cs typeface="B zar" panose="00000400000000000000" charset="-78"/>
            </a:endParaRPr>
          </a:p>
          <a:p>
            <a:pPr algn="just"/>
            <a:endParaRPr lang="en-US" dirty="0">
              <a:cs typeface="B zar" panose="00000400000000000000" charset="-78"/>
            </a:endParaRPr>
          </a:p>
        </p:txBody>
      </p:sp>
    </p:spTree>
    <p:extLst>
      <p:ext uri="{BB962C8B-B14F-4D97-AF65-F5344CB8AC3E}">
        <p14:creationId xmlns:p14="http://schemas.microsoft.com/office/powerpoint/2010/main" val="855957424"/>
      </p:ext>
    </p:extLst>
  </p:cSld>
  <p:clrMapOvr>
    <a:masterClrMapping/>
  </p:clrMapOvr>
  <p:transition advTm="109920"/>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34FA2-A819-FB9D-A9F2-443903EDCB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09A034-8562-8F24-7201-E44E2848E245}"/>
              </a:ext>
            </a:extLst>
          </p:cNvPr>
          <p:cNvSpPr>
            <a:spLocks noGrp="1"/>
          </p:cNvSpPr>
          <p:nvPr>
            <p:ph idx="1"/>
          </p:nvPr>
        </p:nvSpPr>
        <p:spPr/>
        <p:txBody>
          <a:bodyPr/>
          <a:lstStyle/>
          <a:p>
            <a:pPr algn="just"/>
            <a:r>
              <a:rPr lang="fa-IR" dirty="0">
                <a:cs typeface="B Zar" panose="00000400000000000000" pitchFamily="2" charset="-78"/>
              </a:rPr>
              <a:t>از کلمات دقیق و تخصصی استفاده کنید.</a:t>
            </a:r>
          </a:p>
          <a:p>
            <a:pPr algn="just"/>
            <a:r>
              <a:rPr lang="fa-IR" dirty="0">
                <a:cs typeface="B Zar" panose="00000400000000000000" pitchFamily="2" charset="-78"/>
              </a:rPr>
              <a:t>از کلمات ساده و ضروری استفاده کنید.</a:t>
            </a:r>
          </a:p>
          <a:p>
            <a:pPr algn="just"/>
            <a:r>
              <a:rPr lang="fa-IR" dirty="0">
                <a:cs typeface="B Zar" panose="00000400000000000000" pitchFamily="2" charset="-78"/>
              </a:rPr>
              <a:t>از کلمات مترادف استفاده نکنید.</a:t>
            </a:r>
          </a:p>
          <a:p>
            <a:pPr algn="just"/>
            <a:r>
              <a:rPr lang="fa-IR" dirty="0">
                <a:cs typeface="B Zar" panose="00000400000000000000" pitchFamily="2" charset="-78"/>
              </a:rPr>
              <a:t>از کلماتی که بار منفی معنایی دارند استفاده نکنید.</a:t>
            </a:r>
          </a:p>
          <a:p>
            <a:pPr algn="just"/>
            <a:r>
              <a:rPr lang="fa-IR" dirty="0">
                <a:cs typeface="B Zar" panose="00000400000000000000" pitchFamily="2" charset="-78"/>
              </a:rPr>
              <a:t>در ترتیب قرار دادن کلمات دقت داشته باشید.</a:t>
            </a:r>
          </a:p>
          <a:p>
            <a:pPr algn="just"/>
            <a:r>
              <a:rPr lang="fa-IR" dirty="0">
                <a:cs typeface="B Zar" panose="00000400000000000000" pitchFamily="2" charset="-78"/>
              </a:rPr>
              <a:t>به ساختار و اندازه جمله توجه داشته باشید.</a:t>
            </a:r>
          </a:p>
          <a:p>
            <a:pPr algn="just"/>
            <a:endParaRPr lang="en-US" dirty="0">
              <a:cs typeface="B Zar" panose="00000400000000000000" pitchFamily="2" charset="-78"/>
            </a:endParaRPr>
          </a:p>
        </p:txBody>
      </p:sp>
    </p:spTree>
    <p:extLst>
      <p:ext uri="{BB962C8B-B14F-4D97-AF65-F5344CB8AC3E}">
        <p14:creationId xmlns:p14="http://schemas.microsoft.com/office/powerpoint/2010/main" val="526406831"/>
      </p:ext>
    </p:extLst>
  </p:cSld>
  <p:clrMapOvr>
    <a:masterClrMapping/>
  </p:clrMapOvr>
  <p:transition advTm="109920"/>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244C26-0F6F-EFBE-C19C-BEB212D4F790}"/>
              </a:ext>
            </a:extLst>
          </p:cNvPr>
          <p:cNvSpPr>
            <a:spLocks noGrp="1"/>
          </p:cNvSpPr>
          <p:nvPr>
            <p:ph idx="1"/>
          </p:nvPr>
        </p:nvSpPr>
        <p:spPr>
          <a:xfrm>
            <a:off x="5257800" y="1825625"/>
            <a:ext cx="6096000" cy="4351338"/>
          </a:xfrm>
        </p:spPr>
        <p:txBody>
          <a:bodyPr/>
          <a:lstStyle/>
          <a:p>
            <a:pPr algn="just"/>
            <a:r>
              <a:rPr lang="fa-IR" dirty="0">
                <a:cs typeface="B zar" panose="00000400000000000000" charset="-78"/>
              </a:rPr>
              <a:t>از کلمات ساده استفاده کنید. </a:t>
            </a:r>
            <a:endParaRPr lang="en-US" dirty="0">
              <a:cs typeface="B zar" panose="00000400000000000000" charset="-78"/>
            </a:endParaRPr>
          </a:p>
          <a:p>
            <a:pPr algn="just"/>
            <a:r>
              <a:rPr lang="fa-IR" dirty="0">
                <a:cs typeface="B zar" panose="00000400000000000000" charset="-78"/>
              </a:rPr>
              <a:t>ترکیبی از جملات کوتاه، متوسط و بلند داشته باشید.</a:t>
            </a:r>
          </a:p>
          <a:p>
            <a:pPr algn="just"/>
            <a:r>
              <a:rPr lang="fa-IR" dirty="0">
                <a:cs typeface="B zar" panose="00000400000000000000" charset="-78"/>
              </a:rPr>
              <a:t>یک طرح کلی منطقی داشته باشید. </a:t>
            </a:r>
          </a:p>
          <a:p>
            <a:pPr algn="just"/>
            <a:r>
              <a:rPr lang="fa-IR" dirty="0">
                <a:cs typeface="B zar" panose="00000400000000000000" charset="-78"/>
              </a:rPr>
              <a:t>بین جملات و پاراگراف‌ها یک ارتباط مفهومی برقرار کنید.</a:t>
            </a:r>
          </a:p>
          <a:p>
            <a:pPr algn="just"/>
            <a:r>
              <a:rPr lang="fa-IR" dirty="0">
                <a:cs typeface="B zar" panose="00000400000000000000" charset="-78"/>
              </a:rPr>
              <a:t>از افعال معلوم و قوی استفاده کنید. </a:t>
            </a:r>
          </a:p>
          <a:p>
            <a:pPr algn="just"/>
            <a:r>
              <a:rPr lang="fa-IR" dirty="0">
                <a:cs typeface="B zar" panose="00000400000000000000" charset="-78"/>
              </a:rPr>
              <a:t>شفاف بنویسید، زیاد از صفات و قیدها استفاده نکنید.</a:t>
            </a:r>
          </a:p>
          <a:p>
            <a:pPr marL="0" indent="0" algn="just">
              <a:buNone/>
            </a:pPr>
            <a:endParaRPr lang="en-US" dirty="0">
              <a:cs typeface="B zar" panose="00000400000000000000" charset="-78"/>
            </a:endParaRPr>
          </a:p>
        </p:txBody>
      </p:sp>
    </p:spTree>
    <p:extLst>
      <p:ext uri="{BB962C8B-B14F-4D97-AF65-F5344CB8AC3E}">
        <p14:creationId xmlns:p14="http://schemas.microsoft.com/office/powerpoint/2010/main" val="3259670413"/>
      </p:ext>
    </p:extLst>
  </p:cSld>
  <p:clrMapOvr>
    <a:masterClrMapping/>
  </p:clrMapOvr>
  <p:transition advTm="109920"/>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FB0C62-C3A2-BB7E-3CC7-E3A5D2AAD9D4}"/>
              </a:ext>
            </a:extLst>
          </p:cNvPr>
          <p:cNvSpPr>
            <a:spLocks noGrp="1"/>
          </p:cNvSpPr>
          <p:nvPr>
            <p:ph idx="1"/>
          </p:nvPr>
        </p:nvSpPr>
        <p:spPr>
          <a:xfrm>
            <a:off x="5529960" y="1567089"/>
            <a:ext cx="6013174" cy="4351338"/>
          </a:xfrm>
        </p:spPr>
        <p:txBody>
          <a:bodyPr/>
          <a:lstStyle/>
          <a:p>
            <a:pPr algn="just"/>
            <a:r>
              <a:rPr lang="fa-IR" dirty="0">
                <a:cs typeface="B zar" panose="00000400000000000000" charset="-78"/>
              </a:rPr>
              <a:t>مقالات زیادی بخوانید و از مقالات خوب و بد بیاموزید.</a:t>
            </a:r>
          </a:p>
          <a:p>
            <a:pPr algn="just"/>
            <a:r>
              <a:rPr lang="fa-IR" dirty="0">
                <a:cs typeface="B zar" panose="00000400000000000000" charset="-78"/>
              </a:rPr>
              <a:t>هر چه بتوانید عینی‌تر به کار خود بنگرید، در نهایت کار شما بهتر خواهد بود.</a:t>
            </a:r>
          </a:p>
          <a:p>
            <a:pPr algn="just"/>
            <a:r>
              <a:rPr lang="fa-IR" dirty="0">
                <a:cs typeface="B zar" panose="00000400000000000000" charset="-78"/>
              </a:rPr>
              <a:t>ادیتورها و داوران خوب به کار شما عینی نگاه خواهند کرد.</a:t>
            </a:r>
          </a:p>
          <a:p>
            <a:pPr algn="just"/>
            <a:r>
              <a:rPr lang="fa-IR" dirty="0">
                <a:cs typeface="B zar" panose="00000400000000000000" charset="-78"/>
              </a:rPr>
              <a:t>اگر در زبان انگلیسی قوی نیستید شروع به یادگیری کنید، این موضوع در آینده برایتان بی‌نهایت با ارزش خواهد بود.</a:t>
            </a:r>
            <a:endParaRPr lang="en-US" dirty="0">
              <a:cs typeface="B zar" panose="00000400000000000000" charset="-78"/>
            </a:endParaRPr>
          </a:p>
        </p:txBody>
      </p:sp>
    </p:spTree>
    <p:extLst>
      <p:ext uri="{BB962C8B-B14F-4D97-AF65-F5344CB8AC3E}">
        <p14:creationId xmlns:p14="http://schemas.microsoft.com/office/powerpoint/2010/main" val="2233315204"/>
      </p:ext>
    </p:extLst>
  </p:cSld>
  <p:clrMapOvr>
    <a:masterClrMapping/>
  </p:clrMapOvr>
  <p:transition advTm="109920"/>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FB0C62-C3A2-BB7E-3CC7-E3A5D2AAD9D4}"/>
              </a:ext>
            </a:extLst>
          </p:cNvPr>
          <p:cNvSpPr>
            <a:spLocks noGrp="1"/>
          </p:cNvSpPr>
          <p:nvPr>
            <p:ph idx="1"/>
          </p:nvPr>
        </p:nvSpPr>
        <p:spPr>
          <a:xfrm>
            <a:off x="5162550" y="1882775"/>
            <a:ext cx="6286500" cy="4351338"/>
          </a:xfrm>
        </p:spPr>
        <p:txBody>
          <a:bodyPr/>
          <a:lstStyle/>
          <a:p>
            <a:r>
              <a:rPr lang="fa-IR" dirty="0">
                <a:cs typeface="B zar" panose="00000400000000000000" charset="-78"/>
              </a:rPr>
              <a:t>یاد بگیرید که رد شدن مقاله به معنای پایان دنیا نیست.</a:t>
            </a:r>
          </a:p>
          <a:p>
            <a:r>
              <a:rPr lang="fa-IR" dirty="0">
                <a:cs typeface="B zar" panose="00000400000000000000" charset="-78"/>
              </a:rPr>
              <a:t>نوشتن مقاله را از همان روزی که ایده سوال به ذهنتان می‌رسد شروع کنید.</a:t>
            </a:r>
          </a:p>
          <a:p>
            <a:r>
              <a:rPr lang="fa-IR" dirty="0">
                <a:cs typeface="B zar" panose="00000400000000000000" charset="-78"/>
              </a:rPr>
              <a:t>پیش از بقیه خودتان کار خود را داوری کنید.</a:t>
            </a:r>
          </a:p>
          <a:p>
            <a:r>
              <a:rPr lang="fa-IR" dirty="0">
                <a:cs typeface="B zar" panose="00000400000000000000" charset="-78"/>
              </a:rPr>
              <a:t>از همان ابتدا مجله مدنظر خود را برای انتشار مشخص کنید.</a:t>
            </a:r>
          </a:p>
          <a:p>
            <a:r>
              <a:rPr lang="fa-IR" dirty="0">
                <a:cs typeface="B zar" panose="00000400000000000000" charset="-78"/>
              </a:rPr>
              <a:t>کیفیت همه چیز است!</a:t>
            </a:r>
            <a:endParaRPr lang="en-US" dirty="0">
              <a:cs typeface="B zar" panose="00000400000000000000" charset="-78"/>
            </a:endParaRPr>
          </a:p>
        </p:txBody>
      </p:sp>
    </p:spTree>
    <p:extLst>
      <p:ext uri="{BB962C8B-B14F-4D97-AF65-F5344CB8AC3E}">
        <p14:creationId xmlns:p14="http://schemas.microsoft.com/office/powerpoint/2010/main" val="3450667447"/>
      </p:ext>
    </p:extLst>
  </p:cSld>
  <p:clrMapOvr>
    <a:masterClrMapping/>
  </p:clrMapOvr>
  <p:transition advTm="109920"/>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5A8354-7042-1443-21B4-3327416FBF5C}"/>
              </a:ext>
            </a:extLst>
          </p:cNvPr>
          <p:cNvSpPr>
            <a:spLocks noGrp="1"/>
          </p:cNvSpPr>
          <p:nvPr>
            <p:ph idx="1"/>
          </p:nvPr>
        </p:nvSpPr>
        <p:spPr>
          <a:xfrm>
            <a:off x="5238750" y="2263775"/>
            <a:ext cx="6134100" cy="4351338"/>
          </a:xfrm>
        </p:spPr>
        <p:txBody>
          <a:bodyPr/>
          <a:lstStyle/>
          <a:p>
            <a:pPr marL="0" indent="0" algn="just">
              <a:buNone/>
            </a:pPr>
            <a:r>
              <a:rPr lang="fa-IR" dirty="0">
                <a:cs typeface="B zar" panose="00000400000000000000" charset="-78"/>
              </a:rPr>
              <a:t>کمتر از 25 درصد از مقالات سابمیت شده در مجلات معتبر پذیرفته می‌شوند، چرا؟</a:t>
            </a:r>
          </a:p>
          <a:p>
            <a:pPr algn="just"/>
            <a:r>
              <a:rPr lang="fa-IR" dirty="0">
                <a:cs typeface="B zar" panose="00000400000000000000" charset="-78"/>
              </a:rPr>
              <a:t>روش‌های آماری نامناسب یا ناکامل</a:t>
            </a:r>
          </a:p>
          <a:p>
            <a:pPr algn="just"/>
            <a:r>
              <a:rPr lang="fa-IR" dirty="0">
                <a:cs typeface="B zar" panose="00000400000000000000" charset="-78"/>
              </a:rPr>
              <a:t>بیش‌تفسیری نتایج</a:t>
            </a:r>
          </a:p>
          <a:p>
            <a:pPr algn="just"/>
            <a:r>
              <a:rPr lang="fa-IR" dirty="0">
                <a:cs typeface="B zar" panose="00000400000000000000" charset="-78"/>
              </a:rPr>
              <a:t>حجم نمونه کم یا دارای تورش</a:t>
            </a:r>
          </a:p>
          <a:p>
            <a:pPr algn="just"/>
            <a:r>
              <a:rPr lang="fa-IR" dirty="0">
                <a:cs typeface="B zar" panose="00000400000000000000" charset="-78"/>
              </a:rPr>
              <a:t>سخت بودن درک مطلب</a:t>
            </a:r>
          </a:p>
          <a:p>
            <a:pPr marL="0" indent="0" algn="just">
              <a:buNone/>
            </a:pPr>
            <a:endParaRPr lang="en-US" dirty="0">
              <a:cs typeface="B zar" panose="00000400000000000000" charset="-78"/>
            </a:endParaRPr>
          </a:p>
        </p:txBody>
      </p:sp>
    </p:spTree>
    <p:extLst>
      <p:ext uri="{BB962C8B-B14F-4D97-AF65-F5344CB8AC3E}">
        <p14:creationId xmlns:p14="http://schemas.microsoft.com/office/powerpoint/2010/main" val="3227778585"/>
      </p:ext>
    </p:extLst>
  </p:cSld>
  <p:clrMapOvr>
    <a:masterClrMapping/>
  </p:clrMapOvr>
  <p:transition advTm="109920"/>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5A8354-7042-1443-21B4-3327416FBF5C}"/>
              </a:ext>
            </a:extLst>
          </p:cNvPr>
          <p:cNvSpPr>
            <a:spLocks noGrp="1"/>
          </p:cNvSpPr>
          <p:nvPr>
            <p:ph idx="1"/>
          </p:nvPr>
        </p:nvSpPr>
        <p:spPr>
          <a:xfrm>
            <a:off x="5238750" y="2263775"/>
            <a:ext cx="6134100" cy="4351338"/>
          </a:xfrm>
        </p:spPr>
        <p:txBody>
          <a:bodyPr/>
          <a:lstStyle/>
          <a:p>
            <a:pPr algn="just"/>
            <a:r>
              <a:rPr lang="fa-IR" dirty="0">
                <a:cs typeface="B zar" panose="00000400000000000000" charset="-78"/>
              </a:rPr>
              <a:t>ناقص بودن، دقیق نبودن و قدیمی بودن مرور منابع</a:t>
            </a:r>
          </a:p>
          <a:p>
            <a:pPr algn="just"/>
            <a:r>
              <a:rPr lang="fa-IR" dirty="0">
                <a:cs typeface="B zar" panose="00000400000000000000" charset="-78"/>
              </a:rPr>
              <a:t>عدم تبیین دقیق نیاز به موضوع مورد بحث</a:t>
            </a:r>
          </a:p>
          <a:p>
            <a:pPr algn="just"/>
            <a:r>
              <a:rPr lang="fa-IR" dirty="0">
                <a:cs typeface="B zar" panose="00000400000000000000" charset="-78"/>
              </a:rPr>
              <a:t>دقیق نبودن یا عدم همبستگی بین داده‌های گزارش شده</a:t>
            </a:r>
          </a:p>
          <a:p>
            <a:pPr algn="just"/>
            <a:r>
              <a:rPr lang="fa-IR" dirty="0">
                <a:cs typeface="B zar" panose="00000400000000000000" charset="-78"/>
              </a:rPr>
              <a:t>ناکافی بودن داده‌های گزارش شده</a:t>
            </a:r>
          </a:p>
          <a:p>
            <a:pPr algn="just"/>
            <a:r>
              <a:rPr lang="fa-IR" dirty="0">
                <a:cs typeface="B zar" panose="00000400000000000000" charset="-78"/>
              </a:rPr>
              <a:t>ناقص بودن جداول و نمودارها</a:t>
            </a:r>
          </a:p>
        </p:txBody>
      </p:sp>
    </p:spTree>
    <p:extLst>
      <p:ext uri="{BB962C8B-B14F-4D97-AF65-F5344CB8AC3E}">
        <p14:creationId xmlns:p14="http://schemas.microsoft.com/office/powerpoint/2010/main" val="3654810157"/>
      </p:ext>
    </p:extLst>
  </p:cSld>
  <p:clrMapOvr>
    <a:masterClrMapping/>
  </p:clrMapOvr>
  <p:transition advTm="109920"/>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8665E-40AE-4B8C-A22D-67452761C3EB}"/>
              </a:ext>
            </a:extLst>
          </p:cNvPr>
          <p:cNvSpPr>
            <a:spLocks noGrp="1"/>
          </p:cNvSpPr>
          <p:nvPr>
            <p:ph type="title"/>
          </p:nvPr>
        </p:nvSpPr>
        <p:spPr>
          <a:xfrm>
            <a:off x="4185139" y="2545618"/>
            <a:ext cx="3745522" cy="1325563"/>
          </a:xfrm>
        </p:spPr>
        <p:txBody>
          <a:bodyPr>
            <a:normAutofit fontScale="90000"/>
          </a:bodyPr>
          <a:lstStyle/>
          <a:p>
            <a:pPr algn="ctr"/>
            <a:r>
              <a:rPr lang="fa-IR" sz="4800" dirty="0">
                <a:solidFill>
                  <a:schemeClr val="bg1"/>
                </a:solidFill>
              </a:rPr>
              <a:t>انواع نوشتارهای</a:t>
            </a:r>
            <a:r>
              <a:rPr lang="en-US" sz="4800" dirty="0">
                <a:solidFill>
                  <a:schemeClr val="bg1"/>
                </a:solidFill>
              </a:rPr>
              <a:t/>
            </a:r>
            <a:br>
              <a:rPr lang="en-US" sz="4800" dirty="0">
                <a:solidFill>
                  <a:schemeClr val="bg1"/>
                </a:solidFill>
              </a:rPr>
            </a:br>
            <a:r>
              <a:rPr lang="fa-IR" sz="4800" dirty="0">
                <a:solidFill>
                  <a:schemeClr val="bg1"/>
                </a:solidFill>
              </a:rPr>
              <a:t> علمی</a:t>
            </a:r>
            <a:endParaRPr lang="en-US" sz="4800" dirty="0">
              <a:solidFill>
                <a:schemeClr val="bg1"/>
              </a:solidFill>
            </a:endParaRPr>
          </a:p>
        </p:txBody>
      </p:sp>
      <p:sp>
        <p:nvSpPr>
          <p:cNvPr id="4" name="Content Placeholder 2">
            <a:extLst>
              <a:ext uri="{FF2B5EF4-FFF2-40B4-BE49-F238E27FC236}">
                <a16:creationId xmlns:a16="http://schemas.microsoft.com/office/drawing/2014/main" id="{31881AE3-BAFD-4F8F-8056-4821AF916FDC}"/>
              </a:ext>
            </a:extLst>
          </p:cNvPr>
          <p:cNvSpPr txBox="1">
            <a:spLocks/>
          </p:cNvSpPr>
          <p:nvPr/>
        </p:nvSpPr>
        <p:spPr>
          <a:xfrm>
            <a:off x="175846" y="194103"/>
            <a:ext cx="4191000" cy="4351338"/>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a-IR" sz="3200" b="1" dirty="0">
                <a:solidFill>
                  <a:schemeClr val="bg1"/>
                </a:solidFill>
                <a:cs typeface="B Zar" panose="00000400000000000000" pitchFamily="2" charset="-78"/>
              </a:rPr>
              <a:t>نوشتارهای بلند</a:t>
            </a:r>
          </a:p>
          <a:p>
            <a:pPr lvl="1"/>
            <a:r>
              <a:rPr lang="fa-IR" dirty="0">
                <a:cs typeface="B Zar" panose="00000400000000000000" pitchFamily="2" charset="-78"/>
              </a:rPr>
              <a:t>کتاب: </a:t>
            </a:r>
            <a:r>
              <a:rPr lang="fa-IR" dirty="0">
                <a:solidFill>
                  <a:srgbClr val="FF0000"/>
                </a:solidFill>
                <a:cs typeface="B Zar" panose="00000400000000000000" pitchFamily="2" charset="-78"/>
              </a:rPr>
              <a:t>عمومی، درسنامه، مرجع</a:t>
            </a:r>
          </a:p>
          <a:p>
            <a:pPr lvl="1"/>
            <a:r>
              <a:rPr lang="fa-IR" dirty="0">
                <a:cs typeface="B Zar" panose="00000400000000000000" pitchFamily="2" charset="-78"/>
              </a:rPr>
              <a:t>پایان‌نامه</a:t>
            </a:r>
          </a:p>
          <a:p>
            <a:pPr lvl="1"/>
            <a:r>
              <a:rPr lang="fa-IR" dirty="0">
                <a:cs typeface="B Zar" panose="00000400000000000000" pitchFamily="2" charset="-78"/>
              </a:rPr>
              <a:t>گزارش پایان طرح تحقیقاتی</a:t>
            </a:r>
          </a:p>
          <a:p>
            <a:pPr lvl="1"/>
            <a:r>
              <a:rPr lang="fa-IR" dirty="0">
                <a:cs typeface="B Zar" panose="00000400000000000000" pitchFamily="2" charset="-78"/>
              </a:rPr>
              <a:t>تک‌نگاشت (</a:t>
            </a:r>
            <a:r>
              <a:rPr lang="en-US" dirty="0">
                <a:latin typeface="Times New Roman" panose="02020603050405020304" pitchFamily="18" charset="0"/>
                <a:cs typeface="Times New Roman" panose="02020603050405020304" pitchFamily="18" charset="0"/>
              </a:rPr>
              <a:t>monograph</a:t>
            </a:r>
            <a:r>
              <a:rPr lang="fa-IR" dirty="0">
                <a:cs typeface="B Zar" panose="00000400000000000000" pitchFamily="2" charset="-78"/>
              </a:rPr>
              <a:t>): </a:t>
            </a:r>
            <a:r>
              <a:rPr lang="fa-IR" dirty="0">
                <a:solidFill>
                  <a:srgbClr val="FF0000"/>
                </a:solidFill>
                <a:cs typeface="B Zar" panose="00000400000000000000" pitchFamily="2" charset="-78"/>
              </a:rPr>
              <a:t>متن‌های بلند و مشروح که معمولا توسط یک نفر نوشته</a:t>
            </a:r>
            <a:r>
              <a:rPr lang="en-US" dirty="0">
                <a:solidFill>
                  <a:srgbClr val="FF0000"/>
                </a:solidFill>
                <a:cs typeface="B Zar" panose="00000400000000000000" pitchFamily="2" charset="-78"/>
              </a:rPr>
              <a:t> </a:t>
            </a:r>
            <a:r>
              <a:rPr lang="fa-IR" dirty="0">
                <a:solidFill>
                  <a:srgbClr val="FF0000"/>
                </a:solidFill>
                <a:cs typeface="B Zar" panose="00000400000000000000" pitchFamily="2" charset="-78"/>
              </a:rPr>
              <a:t>‌می‌شود</a:t>
            </a:r>
          </a:p>
        </p:txBody>
      </p:sp>
      <p:sp>
        <p:nvSpPr>
          <p:cNvPr id="6" name="Content Placeholder 2">
            <a:extLst>
              <a:ext uri="{FF2B5EF4-FFF2-40B4-BE49-F238E27FC236}">
                <a16:creationId xmlns:a16="http://schemas.microsoft.com/office/drawing/2014/main" id="{31881AE3-BAFD-4F8F-8056-4821AF916FDC}"/>
              </a:ext>
            </a:extLst>
          </p:cNvPr>
          <p:cNvSpPr txBox="1">
            <a:spLocks/>
          </p:cNvSpPr>
          <p:nvPr/>
        </p:nvSpPr>
        <p:spPr>
          <a:xfrm>
            <a:off x="8100646" y="2228116"/>
            <a:ext cx="4091354" cy="4351338"/>
          </a:xfrm>
          <a:prstGeom prst="rect">
            <a:avLst/>
          </a:prstGeom>
        </p:spPr>
        <p:txBody>
          <a:bodyPr vert="horz" lIns="91440" tIns="45720" rIns="91440" bIns="45720" rtlCol="0">
            <a:normAutofit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a-IR" sz="3200" b="1" dirty="0">
                <a:solidFill>
                  <a:schemeClr val="bg1"/>
                </a:solidFill>
                <a:cs typeface="B Zar" panose="00000400000000000000" pitchFamily="2" charset="-78"/>
              </a:rPr>
              <a:t>نوشتارهای کوتاه</a:t>
            </a:r>
          </a:p>
          <a:p>
            <a:pPr lvl="1"/>
            <a:r>
              <a:rPr lang="fa-IR" dirty="0">
                <a:cs typeface="B Zar" panose="00000400000000000000" pitchFamily="2" charset="-78"/>
              </a:rPr>
              <a:t>انوع متنوع مقالات</a:t>
            </a:r>
          </a:p>
          <a:p>
            <a:pPr lvl="1">
              <a:lnSpc>
                <a:spcPct val="100000"/>
              </a:lnSpc>
            </a:pPr>
            <a:r>
              <a:rPr lang="fa-IR" dirty="0">
                <a:cs typeface="B Zar" panose="00000400000000000000" pitchFamily="2" charset="-78"/>
              </a:rPr>
              <a:t>فکت‌شیت: </a:t>
            </a:r>
            <a:r>
              <a:rPr lang="fa-IR" dirty="0">
                <a:solidFill>
                  <a:srgbClr val="FF0000"/>
                </a:solidFill>
                <a:cs typeface="B Zar" panose="00000400000000000000" pitchFamily="2" charset="-78"/>
              </a:rPr>
              <a:t>متن‌های کوتاه و مصور برای گروه هدف خاص</a:t>
            </a:r>
          </a:p>
          <a:p>
            <a:pPr lvl="1">
              <a:lnSpc>
                <a:spcPct val="100000"/>
              </a:lnSpc>
            </a:pPr>
            <a:r>
              <a:rPr lang="fa-IR" dirty="0">
                <a:cs typeface="B Zar" panose="00000400000000000000" pitchFamily="2" charset="-78"/>
              </a:rPr>
              <a:t>گزارش سیاستی: </a:t>
            </a:r>
            <a:r>
              <a:rPr lang="fa-IR" dirty="0">
                <a:solidFill>
                  <a:srgbClr val="FF0000"/>
                </a:solidFill>
                <a:cs typeface="B Zar" panose="00000400000000000000" pitchFamily="2" charset="-78"/>
              </a:rPr>
              <a:t>نتایج ملموس و اثرگذار در سیاست‌گذاری و مدیریت</a:t>
            </a:r>
          </a:p>
          <a:p>
            <a:pPr lvl="1">
              <a:lnSpc>
                <a:spcPct val="100000"/>
              </a:lnSpc>
            </a:pPr>
            <a:r>
              <a:rPr lang="fa-IR" dirty="0">
                <a:cs typeface="B Zar" panose="00000400000000000000" pitchFamily="2" charset="-78"/>
              </a:rPr>
              <a:t>نامه‌های علمی: </a:t>
            </a:r>
            <a:r>
              <a:rPr lang="fa-IR" dirty="0">
                <a:solidFill>
                  <a:srgbClr val="FF0000"/>
                </a:solidFill>
                <a:cs typeface="B Zar" panose="00000400000000000000" pitchFamily="2" charset="-78"/>
              </a:rPr>
              <a:t>با مخاطبین عام و یا خاص</a:t>
            </a:r>
          </a:p>
          <a:p>
            <a:pPr lvl="1"/>
            <a:r>
              <a:rPr lang="fa-IR" dirty="0">
                <a:cs typeface="B Zar" panose="00000400000000000000" pitchFamily="2" charset="-78"/>
              </a:rPr>
              <a:t>خلاصه‌هایی جهت ارایه در همایش‌ها و کنفرانس‌های علمی</a:t>
            </a:r>
            <a:endParaRPr lang="en-US" dirty="0">
              <a:cs typeface="B Zar" panose="00000400000000000000" pitchFamily="2" charset="-78"/>
            </a:endParaRPr>
          </a:p>
        </p:txBody>
      </p:sp>
    </p:spTree>
    <p:extLst>
      <p:ext uri="{BB962C8B-B14F-4D97-AF65-F5344CB8AC3E}">
        <p14:creationId xmlns:p14="http://schemas.microsoft.com/office/powerpoint/2010/main" val="3294085549"/>
      </p:ext>
    </p:extLst>
  </p:cSld>
  <p:clrMapOvr>
    <a:masterClrMapping/>
  </p:clrMapOvr>
  <p:transition advTm="1099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fade">
                                      <p:cBhvr>
                                        <p:cTn id="38" dur="500"/>
                                        <p:tgtEl>
                                          <p:spTgt spid="6">
                                            <p:txEl>
                                              <p:pRg st="3" end="3"/>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fade">
                                      <p:cBhvr>
                                        <p:cTn id="41" dur="500"/>
                                        <p:tgtEl>
                                          <p:spTgt spid="6">
                                            <p:txEl>
                                              <p:pRg st="4" end="4"/>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xEl>
                                              <p:pRg st="5" end="5"/>
                                            </p:txEl>
                                          </p:spTgt>
                                        </p:tgtEl>
                                        <p:attrNameLst>
                                          <p:attrName>style.visibility</p:attrName>
                                        </p:attrNameLst>
                                      </p:cBhvr>
                                      <p:to>
                                        <p:strVal val="visible"/>
                                      </p:to>
                                    </p:set>
                                    <p:animEffect transition="in" filter="fade">
                                      <p:cBhvr>
                                        <p:cTn id="4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F596BA-060B-AF79-7B65-899BC68FFED1}"/>
              </a:ext>
            </a:extLst>
          </p:cNvPr>
          <p:cNvSpPr>
            <a:spLocks noGrp="1"/>
          </p:cNvSpPr>
          <p:nvPr>
            <p:ph idx="1"/>
          </p:nvPr>
        </p:nvSpPr>
        <p:spPr>
          <a:xfrm>
            <a:off x="2336800" y="1825625"/>
            <a:ext cx="9017000" cy="4351338"/>
          </a:xfrm>
        </p:spPr>
        <p:txBody>
          <a:bodyPr>
            <a:normAutofit/>
          </a:bodyPr>
          <a:lstStyle/>
          <a:p>
            <a:pPr algn="just"/>
            <a:r>
              <a:rPr lang="fa-IR" sz="3600" b="1" dirty="0">
                <a:cs typeface="B zar" panose="00000400000000000000" charset="-78"/>
              </a:rPr>
              <a:t>آیا مقاله جدید است؟ </a:t>
            </a:r>
            <a:r>
              <a:rPr lang="fa-IR" dirty="0">
                <a:cs typeface="B zar" panose="00000400000000000000" charset="-78"/>
              </a:rPr>
              <a:t>آیا مقاله شکاف موجود در دانش را پر می‌کند؟</a:t>
            </a:r>
          </a:p>
          <a:p>
            <a:pPr algn="just"/>
            <a:endParaRPr lang="en-US" sz="3600" b="1" dirty="0">
              <a:cs typeface="B zar" panose="00000400000000000000" charset="-78"/>
            </a:endParaRPr>
          </a:p>
          <a:p>
            <a:pPr algn="just"/>
            <a:r>
              <a:rPr lang="fa-IR" sz="3600" b="1" dirty="0">
                <a:cs typeface="B zar" panose="00000400000000000000" charset="-78"/>
              </a:rPr>
              <a:t>آیا مقاله کاربردی است؟ </a:t>
            </a:r>
            <a:r>
              <a:rPr lang="fa-IR" dirty="0">
                <a:cs typeface="B zar" panose="00000400000000000000" charset="-78"/>
              </a:rPr>
              <a:t>آیا یافته‌ها شکاف موجود را به شکل متناسبی پر می‌کند؟ </a:t>
            </a:r>
            <a:endParaRPr lang="fa-IR" sz="3600" dirty="0">
              <a:cs typeface="B zar" panose="00000400000000000000" charset="-78"/>
            </a:endParaRPr>
          </a:p>
          <a:p>
            <a:pPr algn="just"/>
            <a:endParaRPr lang="en-US" sz="3600" b="1" dirty="0">
              <a:cs typeface="B zar" panose="00000400000000000000" charset="-78"/>
            </a:endParaRPr>
          </a:p>
          <a:p>
            <a:pPr algn="just"/>
            <a:r>
              <a:rPr lang="fa-IR" sz="3600" b="1" dirty="0">
                <a:cs typeface="B zar" panose="00000400000000000000" charset="-78"/>
              </a:rPr>
              <a:t>آیا یافته‌ها صحت دارند؟ </a:t>
            </a:r>
            <a:r>
              <a:rPr lang="fa-IR" dirty="0">
                <a:cs typeface="B zar" panose="00000400000000000000" charset="-78"/>
              </a:rPr>
              <a:t>آیا از روش‌های قوی و سیستماتیک برای روش کار و تجزیه و تحلیل داده‌ها استفاده کرده‌اید؟</a:t>
            </a:r>
            <a:endParaRPr lang="en-US" sz="3600" dirty="0">
              <a:cs typeface="B zar" panose="00000400000000000000" charset="-78"/>
            </a:endParaRPr>
          </a:p>
        </p:txBody>
      </p:sp>
    </p:spTree>
    <p:extLst>
      <p:ext uri="{BB962C8B-B14F-4D97-AF65-F5344CB8AC3E}">
        <p14:creationId xmlns:p14="http://schemas.microsoft.com/office/powerpoint/2010/main" val="1918669738"/>
      </p:ext>
    </p:extLst>
  </p:cSld>
  <p:clrMapOvr>
    <a:masterClrMapping/>
  </p:clrMapOvr>
  <p:transition advTm="109920"/>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4545" y="2320148"/>
            <a:ext cx="5590572" cy="4351338"/>
          </a:xfrm>
        </p:spPr>
        <p:txBody>
          <a:bodyPr/>
          <a:lstStyle/>
          <a:p>
            <a:r>
              <a:rPr lang="fa-IR" dirty="0">
                <a:cs typeface="B Zar" panose="00000400000000000000" pitchFamily="2" charset="-78"/>
              </a:rPr>
              <a:t>جمله موضوع اصلی (</a:t>
            </a:r>
            <a:r>
              <a:rPr lang="en-US" dirty="0">
                <a:latin typeface="Times New Roman" panose="02020603050405020304" pitchFamily="18" charset="0"/>
                <a:cs typeface="Times New Roman" panose="02020603050405020304" pitchFamily="18" charset="0"/>
              </a:rPr>
              <a:t>Topic sentence</a:t>
            </a:r>
            <a:r>
              <a:rPr lang="fa-IR" dirty="0">
                <a:cs typeface="B Zar" panose="00000400000000000000" pitchFamily="2" charset="-78"/>
              </a:rPr>
              <a:t>)</a:t>
            </a:r>
            <a:endParaRPr lang="en-US" dirty="0">
              <a:cs typeface="B Zar" panose="00000400000000000000" pitchFamily="2" charset="-78"/>
            </a:endParaRPr>
          </a:p>
          <a:p>
            <a:endParaRPr lang="en-US" dirty="0">
              <a:cs typeface="B Zar" panose="00000400000000000000" pitchFamily="2" charset="-78"/>
            </a:endParaRPr>
          </a:p>
          <a:p>
            <a:r>
              <a:rPr lang="fa-IR" dirty="0">
                <a:cs typeface="B Zar" panose="00000400000000000000" pitchFamily="2" charset="-78"/>
              </a:rPr>
              <a:t>جملات حمایتی (</a:t>
            </a:r>
            <a:r>
              <a:rPr lang="en-US" dirty="0">
                <a:latin typeface="Times New Roman" panose="02020603050405020304" pitchFamily="18" charset="0"/>
                <a:cs typeface="Times New Roman" panose="02020603050405020304" pitchFamily="18" charset="0"/>
              </a:rPr>
              <a:t>Supportive sentences</a:t>
            </a:r>
            <a:r>
              <a:rPr lang="fa-IR" dirty="0">
                <a:cs typeface="B Zar" panose="00000400000000000000" pitchFamily="2" charset="-78"/>
              </a:rPr>
              <a:t>)</a:t>
            </a:r>
            <a:endParaRPr lang="en-US" dirty="0">
              <a:cs typeface="B Zar" panose="00000400000000000000" pitchFamily="2" charset="-78"/>
            </a:endParaRPr>
          </a:p>
          <a:p>
            <a:endParaRPr lang="fa-IR" dirty="0">
              <a:cs typeface="B Zar" panose="00000400000000000000" pitchFamily="2" charset="-78"/>
            </a:endParaRPr>
          </a:p>
          <a:p>
            <a:r>
              <a:rPr lang="fa-IR" dirty="0">
                <a:cs typeface="B Zar" panose="00000400000000000000" pitchFamily="2" charset="-78"/>
              </a:rPr>
              <a:t>جمله انتقالی (</a:t>
            </a:r>
            <a:r>
              <a:rPr lang="en-US" dirty="0">
                <a:latin typeface="Times New Roman" panose="02020603050405020304" pitchFamily="18" charset="0"/>
                <a:cs typeface="Times New Roman" panose="02020603050405020304" pitchFamily="18" charset="0"/>
              </a:rPr>
              <a:t>Transition sentence</a:t>
            </a:r>
            <a:r>
              <a:rPr lang="fa-IR" dirty="0">
                <a:cs typeface="B Zar" panose="00000400000000000000" pitchFamily="2" charset="-78"/>
              </a:rPr>
              <a:t>)</a:t>
            </a:r>
            <a:endParaRPr lang="en-US" dirty="0">
              <a:cs typeface="B Zar" panose="00000400000000000000" pitchFamily="2" charset="-78"/>
            </a:endParaRPr>
          </a:p>
        </p:txBody>
      </p:sp>
    </p:spTree>
    <p:extLst>
      <p:ext uri="{BB962C8B-B14F-4D97-AF65-F5344CB8AC3E}">
        <p14:creationId xmlns:p14="http://schemas.microsoft.com/office/powerpoint/2010/main" val="413659682"/>
      </p:ext>
    </p:extLst>
  </p:cSld>
  <p:clrMapOvr>
    <a:masterClrMapping/>
  </p:clrMapOvr>
  <p:transition advTm="109920"/>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230709"/>
            <a:ext cx="10008893" cy="4864542"/>
          </a:xfrm>
        </p:spPr>
        <p:txBody>
          <a:bodyPr>
            <a:normAutofit/>
          </a:bodyPr>
          <a:lstStyle/>
          <a:p>
            <a:pPr algn="just"/>
            <a:r>
              <a:rPr lang="fa-IR" dirty="0">
                <a:cs typeface="B Zar" panose="00000400000000000000" pitchFamily="2" charset="-78"/>
              </a:rPr>
              <a:t>این جمله موضوع اصلی پاراگراف را بیان می‌کند. </a:t>
            </a:r>
          </a:p>
          <a:p>
            <a:pPr algn="just"/>
            <a:r>
              <a:rPr lang="fa-IR" dirty="0">
                <a:cs typeface="B Zar" panose="00000400000000000000" pitchFamily="2" charset="-78"/>
              </a:rPr>
              <a:t>کل موضوع پاراگراف باید حول این جمله باشد.</a:t>
            </a:r>
          </a:p>
          <a:p>
            <a:pPr algn="just"/>
            <a:r>
              <a:rPr lang="fa-IR" dirty="0">
                <a:cs typeface="B Zar" panose="00000400000000000000" pitchFamily="2" charset="-78"/>
              </a:rPr>
              <a:t>این جمله سرنخ‌هایی درمورد کلیات پاراگراف به خواننده می‌دهد و ذهن را برای محتوای ارائه شده در ادامه آماده می‌کند.</a:t>
            </a:r>
          </a:p>
          <a:p>
            <a:pPr algn="just"/>
            <a:r>
              <a:rPr lang="fa-IR" dirty="0">
                <a:cs typeface="B Zar" panose="00000400000000000000" pitchFamily="2" charset="-78"/>
              </a:rPr>
              <a:t>این جمله معمولا اولین جمله پاراگراف است.</a:t>
            </a:r>
          </a:p>
          <a:p>
            <a:pPr algn="just"/>
            <a:endParaRPr lang="en-US" dirty="0">
              <a:cs typeface="B Zar" panose="00000400000000000000" pitchFamily="2" charset="-78"/>
            </a:endParaRPr>
          </a:p>
          <a:p>
            <a:pPr algn="just"/>
            <a:r>
              <a:rPr lang="fa-IR" dirty="0">
                <a:solidFill>
                  <a:schemeClr val="tx2"/>
                </a:solidFill>
                <a:cs typeface="B Zar" panose="00000400000000000000" pitchFamily="2" charset="-78"/>
              </a:rPr>
              <a:t>جمله اول باید جذاب باشد.</a:t>
            </a:r>
            <a:endParaRPr lang="en-US" dirty="0">
              <a:cs typeface="B Zar" panose="00000400000000000000" pitchFamily="2" charset="-78"/>
            </a:endParaRPr>
          </a:p>
          <a:p>
            <a:pPr algn="just"/>
            <a:r>
              <a:rPr lang="fa-IR" dirty="0">
                <a:solidFill>
                  <a:schemeClr val="tx2"/>
                </a:solidFill>
                <a:cs typeface="B Zar" panose="00000400000000000000" pitchFamily="2" charset="-78"/>
              </a:rPr>
              <a:t>خوانندگان معمولا اولین جمله یک پاراگراف را می‌خوانند و اگر برایشان جذاب باشد آن را ادامه می‌دهند؛ در غیر اینصورت آن را نیمه‌خوانده رها می‌کنند. </a:t>
            </a:r>
          </a:p>
        </p:txBody>
      </p:sp>
    </p:spTree>
    <p:extLst>
      <p:ext uri="{BB962C8B-B14F-4D97-AF65-F5344CB8AC3E}">
        <p14:creationId xmlns:p14="http://schemas.microsoft.com/office/powerpoint/2010/main" val="2979498662"/>
      </p:ext>
    </p:extLst>
  </p:cSld>
  <p:clrMapOvr>
    <a:masterClrMapping/>
  </p:clrMapOvr>
  <p:transition advTm="109920"/>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8933" y="1825625"/>
            <a:ext cx="8034867" cy="4351338"/>
          </a:xfrm>
        </p:spPr>
        <p:txBody>
          <a:bodyPr/>
          <a:lstStyle/>
          <a:p>
            <a:pPr algn="just"/>
            <a:r>
              <a:rPr lang="fa-IR" dirty="0">
                <a:cs typeface="B Zar" panose="00000400000000000000" pitchFamily="2" charset="-78"/>
              </a:rPr>
              <a:t>بخش اصلی پاراگراف را تشکیل می‌دهد.</a:t>
            </a:r>
          </a:p>
          <a:p>
            <a:pPr algn="just"/>
            <a:r>
              <a:rPr lang="fa-IR" dirty="0">
                <a:cs typeface="B Zar" panose="00000400000000000000" pitchFamily="2" charset="-78"/>
              </a:rPr>
              <a:t>این جملات برای ارائه توضیحات بیشتر و حمایت از جمله </a:t>
            </a:r>
            <a:r>
              <a:rPr lang="en-US" sz="2400" dirty="0">
                <a:latin typeface="Times New Roman" panose="02020603050405020304" pitchFamily="18" charset="0"/>
                <a:cs typeface="Times New Roman" panose="02020603050405020304" pitchFamily="18" charset="0"/>
              </a:rPr>
              <a:t>Topic</a:t>
            </a:r>
            <a:r>
              <a:rPr lang="fa-IR" sz="2400" dirty="0">
                <a:cs typeface="B Zar" panose="00000400000000000000" pitchFamily="2" charset="-78"/>
              </a:rPr>
              <a:t> </a:t>
            </a:r>
            <a:r>
              <a:rPr lang="fa-IR" dirty="0">
                <a:cs typeface="B Zar" panose="00000400000000000000" pitchFamily="2" charset="-78"/>
              </a:rPr>
              <a:t>ارائه می‌شود. </a:t>
            </a:r>
          </a:p>
          <a:p>
            <a:pPr algn="just"/>
            <a:r>
              <a:rPr lang="fa-IR" dirty="0">
                <a:cs typeface="B Zar" panose="00000400000000000000" pitchFamily="2" charset="-78"/>
              </a:rPr>
              <a:t>در این بخش باید اطلاعات در قالب آمار و ارقام، مثال‌ها و ... ارائه گردد. </a:t>
            </a:r>
          </a:p>
          <a:p>
            <a:pPr algn="just"/>
            <a:endParaRPr lang="en-US" dirty="0">
              <a:cs typeface="B Zar" panose="00000400000000000000" pitchFamily="2" charset="-78"/>
            </a:endParaRPr>
          </a:p>
        </p:txBody>
      </p:sp>
    </p:spTree>
    <p:extLst>
      <p:ext uri="{BB962C8B-B14F-4D97-AF65-F5344CB8AC3E}">
        <p14:creationId xmlns:p14="http://schemas.microsoft.com/office/powerpoint/2010/main" val="3055225971"/>
      </p:ext>
    </p:extLst>
  </p:cSld>
  <p:clrMapOvr>
    <a:masterClrMapping/>
  </p:clrMapOvr>
  <p:transition advTm="109920"/>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0" y="1825625"/>
            <a:ext cx="8305800" cy="4351338"/>
          </a:xfrm>
        </p:spPr>
        <p:txBody>
          <a:bodyPr/>
          <a:lstStyle/>
          <a:p>
            <a:pPr algn="just"/>
            <a:r>
              <a:rPr lang="fa-IR" dirty="0">
                <a:cs typeface="B Zar" panose="00000400000000000000" pitchFamily="2" charset="-78"/>
              </a:rPr>
              <a:t>جمله پایانی پاراگراف است. </a:t>
            </a:r>
          </a:p>
          <a:p>
            <a:pPr algn="just"/>
            <a:r>
              <a:rPr lang="fa-IR" dirty="0">
                <a:cs typeface="B Zar" panose="00000400000000000000" pitchFamily="2" charset="-78"/>
              </a:rPr>
              <a:t>به جمع بندی مباحث ارائه شده در پاراگراف می‌پردازد. </a:t>
            </a:r>
          </a:p>
          <a:p>
            <a:pPr algn="just"/>
            <a:r>
              <a:rPr lang="fa-IR" dirty="0">
                <a:cs typeface="B Zar" panose="00000400000000000000" pitchFamily="2" charset="-78"/>
              </a:rPr>
              <a:t>زمینه‌سازی لازم برای پاراگراف بعد (در صورت وجود)</a:t>
            </a:r>
          </a:p>
          <a:p>
            <a:pPr algn="just"/>
            <a:r>
              <a:rPr lang="fa-IR" dirty="0">
                <a:cs typeface="B Zar" panose="00000400000000000000" pitchFamily="2" charset="-78"/>
              </a:rPr>
              <a:t>به ایجاد یک جریان ذهنی و افزایش همبستگی بین پاراگراف‌ها کمک می‌کند. </a:t>
            </a:r>
          </a:p>
        </p:txBody>
      </p:sp>
    </p:spTree>
    <p:extLst>
      <p:ext uri="{BB962C8B-B14F-4D97-AF65-F5344CB8AC3E}">
        <p14:creationId xmlns:p14="http://schemas.microsoft.com/office/powerpoint/2010/main" val="162017397"/>
      </p:ext>
    </p:extLst>
  </p:cSld>
  <p:clrMapOvr>
    <a:masterClrMapping/>
  </p:clrMapOvr>
  <p:transition advTm="109920"/>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8BF7B1-26BA-8957-DF3F-2737AEBA97A5}"/>
              </a:ext>
            </a:extLst>
          </p:cNvPr>
          <p:cNvSpPr>
            <a:spLocks noGrp="1"/>
          </p:cNvSpPr>
          <p:nvPr>
            <p:ph idx="1"/>
          </p:nvPr>
        </p:nvSpPr>
        <p:spPr>
          <a:xfrm>
            <a:off x="186612" y="1508746"/>
            <a:ext cx="11737910" cy="4873096"/>
          </a:xfrm>
        </p:spPr>
        <p:txBody>
          <a:bodyPr>
            <a:noAutofit/>
          </a:bodyPr>
          <a:lstStyle/>
          <a:p>
            <a:pPr marL="0" indent="0" algn="just" rtl="0">
              <a:buNone/>
            </a:pPr>
            <a:r>
              <a:rPr lang="en-US" b="1" dirty="0">
                <a:latin typeface="Times New Roman" panose="02020603050405020304" pitchFamily="18" charset="0"/>
                <a:cs typeface="Times New Roman" panose="02020603050405020304" pitchFamily="18" charset="0"/>
              </a:rPr>
              <a:t>Known fentanyl use among clients of harm reduction sites in British Columbia, Canada</a:t>
            </a:r>
          </a:p>
          <a:p>
            <a:pPr marL="0" indent="0" algn="just" rtl="0">
              <a:buNone/>
            </a:pPr>
            <a:endParaRPr lang="en-US" sz="2400" dirty="0">
              <a:latin typeface="Times New Roman" panose="02020603050405020304" pitchFamily="18" charset="0"/>
              <a:cs typeface="Times New Roman" panose="02020603050405020304" pitchFamily="18" charset="0"/>
            </a:endParaRPr>
          </a:p>
          <a:p>
            <a:pPr marL="0" indent="0" algn="just" rtl="0">
              <a:buNone/>
            </a:pPr>
            <a:r>
              <a:rPr lang="en-US" sz="2400" b="1" dirty="0">
                <a:solidFill>
                  <a:schemeClr val="accent2"/>
                </a:solidFill>
                <a:latin typeface="Times New Roman" panose="02020603050405020304" pitchFamily="18" charset="0"/>
                <a:cs typeface="Times New Roman" panose="02020603050405020304" pitchFamily="18" charset="0"/>
              </a:rPr>
              <a:t>North America is in the midst of a drug overdose epidemic and opioid-related deaths have surpassed motor vehicle incidents and homicide deaths combined </a:t>
            </a:r>
            <a:r>
              <a:rPr lang="en-US" sz="2400" dirty="0">
                <a:latin typeface="Times New Roman" panose="02020603050405020304" pitchFamily="18" charset="0"/>
                <a:cs typeface="Times New Roman" panose="02020603050405020304" pitchFamily="18" charset="0"/>
              </a:rPr>
              <a:t>(1). In the USA, over 70,200 drug overdose-related deaths were reported in 2017; over 47,000 of which involved opioids (2). Similarly, in Canada, more than 11,500 people experienced fatal opioid-related overdose from 2016–2018 and opioid-related death rates have continuously increased from 8.4/100,000 population in 2016 to 12.0/100,000 population in 2018; a figure that corresponds to one loss of life every two hours (3).</a:t>
            </a:r>
          </a:p>
        </p:txBody>
      </p:sp>
    </p:spTree>
    <p:extLst>
      <p:ext uri="{BB962C8B-B14F-4D97-AF65-F5344CB8AC3E}">
        <p14:creationId xmlns:p14="http://schemas.microsoft.com/office/powerpoint/2010/main" val="1741843635"/>
      </p:ext>
    </p:extLst>
  </p:cSld>
  <p:clrMapOvr>
    <a:masterClrMapping/>
  </p:clrMapOvr>
  <p:transition advTm="109920"/>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8BF7B1-26BA-8957-DF3F-2737AEBA97A5}"/>
              </a:ext>
            </a:extLst>
          </p:cNvPr>
          <p:cNvSpPr>
            <a:spLocks noGrp="1"/>
          </p:cNvSpPr>
          <p:nvPr>
            <p:ph idx="1"/>
          </p:nvPr>
        </p:nvSpPr>
        <p:spPr>
          <a:xfrm>
            <a:off x="139960" y="1238158"/>
            <a:ext cx="11775232" cy="4873096"/>
          </a:xfrm>
        </p:spPr>
        <p:txBody>
          <a:bodyPr>
            <a:noAutofit/>
          </a:bodyPr>
          <a:lstStyle/>
          <a:p>
            <a:pPr marL="0" indent="0" algn="just" rtl="0">
              <a:buNone/>
            </a:pPr>
            <a:r>
              <a:rPr lang="en-US" sz="2400" dirty="0">
                <a:solidFill>
                  <a:schemeClr val="accent2"/>
                </a:solidFill>
                <a:latin typeface="Times New Roman" panose="02020603050405020304" pitchFamily="18" charset="0"/>
                <a:cs typeface="Times New Roman" panose="02020603050405020304" pitchFamily="18" charset="0"/>
              </a:rPr>
              <a:t>British Columbia (BC) is a Canadian province that declared a provincial public health emergency in response to the surge in overdose-related deaths in April 2016</a:t>
            </a:r>
            <a:r>
              <a:rPr lang="en-US" sz="2400" dirty="0">
                <a:latin typeface="Times New Roman" panose="02020603050405020304" pitchFamily="18" charset="0"/>
                <a:cs typeface="Times New Roman" panose="02020603050405020304" pitchFamily="18" charset="0"/>
              </a:rPr>
              <a:t>. While rates of overdose deaths are also increasing in other parts of Canada including Ontario, BC has been the most impacted region of the country. In response to this public health emergency and in order to reduce drug-related harms and fatal overdose risks among people who use drugs (PWUD), several interventions have been implemented across the province in the past few years including but not limited to increased public education campaigns, harm reduction services, opioid agonist therapy, Take-Home Naloxone, and drug checking facilities. Nonetheless, the rate of opioid-related fatal overdoses in BC continued to rise from 20.7/100,000 population in 2016 to 30.6/100,000 population in 2018.</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8506300"/>
      </p:ext>
    </p:extLst>
  </p:cSld>
  <p:clrMapOvr>
    <a:masterClrMapping/>
  </p:clrMapOvr>
  <p:transition advTm="109920"/>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8BF7B1-26BA-8957-DF3F-2737AEBA97A5}"/>
              </a:ext>
            </a:extLst>
          </p:cNvPr>
          <p:cNvSpPr>
            <a:spLocks noGrp="1"/>
          </p:cNvSpPr>
          <p:nvPr>
            <p:ph idx="1"/>
          </p:nvPr>
        </p:nvSpPr>
        <p:spPr>
          <a:xfrm>
            <a:off x="139960" y="1238158"/>
            <a:ext cx="11775232" cy="4873096"/>
          </a:xfrm>
        </p:spPr>
        <p:txBody>
          <a:bodyPr>
            <a:noAutofit/>
          </a:bodyPr>
          <a:lstStyle/>
          <a:p>
            <a:pPr marL="0" indent="0" algn="just" rtl="0">
              <a:buNone/>
            </a:pPr>
            <a:r>
              <a:rPr lang="en-US" sz="2400" dirty="0">
                <a:solidFill>
                  <a:schemeClr val="accent2"/>
                </a:solidFill>
                <a:latin typeface="Times New Roman" panose="02020603050405020304" pitchFamily="18" charset="0"/>
                <a:cs typeface="Times New Roman" panose="02020603050405020304" pitchFamily="18" charset="0"/>
              </a:rPr>
              <a:t>While it is widely thought that prescription of pharmaceutical opioids by the medical community has had an important contribution to the opioid overdose epidemic, recent analyses using large linked administrative datasets from BC suggest active opioid prescriptions for pain to be uncommon among people who had experienced an opioid-related overdose</a:t>
            </a:r>
            <a:r>
              <a:rPr lang="en-US" sz="2400" dirty="0">
                <a:latin typeface="Times New Roman" panose="02020603050405020304" pitchFamily="18" charset="0"/>
                <a:cs typeface="Times New Roman" panose="02020603050405020304" pitchFamily="18" charset="0"/>
              </a:rPr>
              <a:t>. Indeed, the unprecedented rates of opioid-related overdoses in BC has been primarily attributed to the influx of fentanyl and its analogues into BC’s illicit drug supply. A recent study from the Health Canada’s Drug Analysis Service (DAS)—a federal laboratory that provides technical services to Canadian law enforcement agencies with regards to seized illegal drugs data indicates that the number of samples seized in BC that had fentanyl detected have drastically and continuously increased since 2012. Moreover, there is a significant and strong association between number of fentanyl-positive seized samples and overdose deaths in the province. Indeed, fentanyl and its analogues were involved in over 85% of fatal overdoses across BC in 2018 in comparison with 67% in 2016, 25% in 2014, and only 4% in 2012.</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9053172"/>
      </p:ext>
    </p:extLst>
  </p:cSld>
  <p:clrMapOvr>
    <a:masterClrMapping/>
  </p:clrMapOvr>
  <p:transition advTm="109920"/>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8BF7B1-26BA-8957-DF3F-2737AEBA97A5}"/>
              </a:ext>
            </a:extLst>
          </p:cNvPr>
          <p:cNvSpPr>
            <a:spLocks noGrp="1"/>
          </p:cNvSpPr>
          <p:nvPr>
            <p:ph idx="1"/>
          </p:nvPr>
        </p:nvSpPr>
        <p:spPr>
          <a:xfrm>
            <a:off x="139960" y="1238158"/>
            <a:ext cx="11775232" cy="4873096"/>
          </a:xfrm>
        </p:spPr>
        <p:txBody>
          <a:bodyPr>
            <a:noAutofit/>
          </a:bodyPr>
          <a:lstStyle/>
          <a:p>
            <a:pPr marL="0" indent="0" algn="just" rtl="0">
              <a:buNone/>
            </a:pPr>
            <a:r>
              <a:rPr lang="en-US" sz="2400" dirty="0">
                <a:solidFill>
                  <a:schemeClr val="accent2"/>
                </a:solidFill>
                <a:latin typeface="Times New Roman" panose="02020603050405020304" pitchFamily="18" charset="0"/>
                <a:cs typeface="Times New Roman" panose="02020603050405020304" pitchFamily="18" charset="0"/>
              </a:rPr>
              <a:t>It has been previously assumed that exposure to illicit fentanyl among PWUD is primarily unknown and comes from a number of sources such as counterfeit prescription opioid tablets, heroin laced with the fentanyl, illicit fentanyl patches, and stimulants contaminated with fentanyl.</a:t>
            </a:r>
            <a:r>
              <a:rPr lang="en-US" sz="2400" dirty="0">
                <a:latin typeface="Times New Roman" panose="02020603050405020304" pitchFamily="18" charset="0"/>
                <a:cs typeface="Times New Roman" panose="02020603050405020304" pitchFamily="18" charset="0"/>
              </a:rPr>
              <a:t> A number of studies across Canada and USA have shown that most PWUD who were exposed to fentanyl in the past few years were unaware of its presence in their drugs. In a 2015 provincial survey in BC, over 70% of PWUD who tested positive for fentanyl in their urine samples reported no recent use of fentanyl.</a:t>
            </a:r>
          </a:p>
          <a:p>
            <a:pPr marL="0" indent="0" algn="just" rtl="0">
              <a:buNone/>
            </a:pPr>
            <a:r>
              <a:rPr lang="en-US" sz="2400" dirty="0">
                <a:latin typeface="Times New Roman" panose="02020603050405020304" pitchFamily="18" charset="0"/>
                <a:cs typeface="Times New Roman" panose="02020603050405020304" pitchFamily="18" charset="0"/>
              </a:rPr>
              <a:t>Conversely, more recent evidence suggest that more people may be using fentanyl knowingly and indeed prefer fentanyl over other opioids. Given the paucity of research on known exposures to fentanyl, there is a need to more thoroughly understand the potential shifts in PWUD’s substance use practices and to identify risk factors for known exposures to fentanyl. We use data from the Harm Reduction Client Survey (HRCS) to characterize exposure to fentanyl and known fentanyl use among PWUD in BC. The HRCS aims to monitor the trends of substance use across BC and provides a regional picture of harm reduction service use among PWUD in BC. Findings of this study will help inform and revise existing harm reduction interventions in BC.</a:t>
            </a:r>
          </a:p>
          <a:p>
            <a:pPr marL="0" indent="0" algn="just" rtl="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0134020"/>
      </p:ext>
    </p:extLst>
  </p:cSld>
  <p:clrMapOvr>
    <a:masterClrMapping/>
  </p:clrMapOvr>
  <p:transition advTm="109920"/>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8BF7B1-26BA-8957-DF3F-2737AEBA97A5}"/>
              </a:ext>
            </a:extLst>
          </p:cNvPr>
          <p:cNvSpPr>
            <a:spLocks noGrp="1"/>
          </p:cNvSpPr>
          <p:nvPr>
            <p:ph idx="1"/>
          </p:nvPr>
        </p:nvSpPr>
        <p:spPr>
          <a:xfrm>
            <a:off x="307910" y="1126191"/>
            <a:ext cx="11728580" cy="4873096"/>
          </a:xfrm>
        </p:spPr>
        <p:txBody>
          <a:bodyPr>
            <a:noAutofit/>
          </a:bodyPr>
          <a:lstStyle/>
          <a:p>
            <a:pPr marL="0" indent="0" algn="l" rtl="0">
              <a:buNone/>
            </a:pPr>
            <a:r>
              <a:rPr lang="en-US" b="1" dirty="0">
                <a:latin typeface="Times New Roman" panose="02020603050405020304" pitchFamily="18" charset="0"/>
                <a:cs typeface="Times New Roman" panose="02020603050405020304" pitchFamily="18" charset="0"/>
              </a:rPr>
              <a:t>Evaluation of Transfusion Transmissible Infections Prevalence and Trend Among Blood Donors Attended at </a:t>
            </a:r>
            <a:r>
              <a:rPr lang="en-US" b="1" dirty="0" err="1">
                <a:latin typeface="Times New Roman" panose="02020603050405020304" pitchFamily="18" charset="0"/>
                <a:cs typeface="Times New Roman" panose="02020603050405020304" pitchFamily="18" charset="0"/>
              </a:rPr>
              <a:t>Bule</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Hora</a:t>
            </a:r>
            <a:r>
              <a:rPr lang="en-US" b="1" dirty="0">
                <a:latin typeface="Times New Roman" panose="02020603050405020304" pitchFamily="18" charset="0"/>
                <a:cs typeface="Times New Roman" panose="02020603050405020304" pitchFamily="18" charset="0"/>
              </a:rPr>
              <a:t> Blood Bank, West </a:t>
            </a:r>
            <a:r>
              <a:rPr lang="en-US" b="1" dirty="0" err="1">
                <a:latin typeface="Times New Roman" panose="02020603050405020304" pitchFamily="18" charset="0"/>
                <a:cs typeface="Times New Roman" panose="02020603050405020304" pitchFamily="18" charset="0"/>
              </a:rPr>
              <a:t>Guji</a:t>
            </a:r>
            <a:r>
              <a:rPr lang="en-US" b="1" dirty="0">
                <a:latin typeface="Times New Roman" panose="02020603050405020304" pitchFamily="18" charset="0"/>
                <a:cs typeface="Times New Roman" panose="02020603050405020304" pitchFamily="18" charset="0"/>
              </a:rPr>
              <a:t>, South Ethiopia</a:t>
            </a:r>
          </a:p>
          <a:p>
            <a:pPr marL="0" indent="0" algn="just" rtl="0">
              <a:buNone/>
            </a:pPr>
            <a:endParaRPr lang="en-US" b="1" dirty="0">
              <a:latin typeface="Times New Roman" panose="02020603050405020304" pitchFamily="18" charset="0"/>
              <a:cs typeface="Times New Roman" panose="02020603050405020304" pitchFamily="18" charset="0"/>
            </a:endParaRPr>
          </a:p>
          <a:p>
            <a:pPr marL="0" indent="0" algn="just" rtl="0">
              <a:buNone/>
            </a:pPr>
            <a:r>
              <a:rPr lang="en-US" sz="2400" b="1" dirty="0">
                <a:solidFill>
                  <a:schemeClr val="accent2"/>
                </a:solidFill>
                <a:latin typeface="Times New Roman" panose="02020603050405020304" pitchFamily="18" charset="0"/>
                <a:cs typeface="Times New Roman" panose="02020603050405020304" pitchFamily="18" charset="0"/>
              </a:rPr>
              <a:t>Blood transfusions are transfusions of whole blood or its components</a:t>
            </a:r>
            <a:r>
              <a:rPr lang="en-US" sz="2400" dirty="0">
                <a:latin typeface="Times New Roman" panose="02020603050405020304" pitchFamily="18" charset="0"/>
                <a:cs typeface="Times New Roman" panose="02020603050405020304" pitchFamily="18" charset="0"/>
              </a:rPr>
              <a:t>. This is important to save millions of patients worldwide from death and morbidity each year. There were reports that a quarter of a million mothers died globally due to obstetric bleeding, particularly in developing countries where there was a high number of maternal mortality, motor accidents and populations non-immune to malaria. Furthermore, anemia causes 15% of child deaths in Africa.</a:t>
            </a:r>
            <a:r>
              <a:rPr lang="en-US" sz="2400" baseline="30000" dirty="0">
                <a:latin typeface="Times New Roman" panose="02020603050405020304" pitchFamily="18" charset="0"/>
                <a:cs typeface="Times New Roman" panose="02020603050405020304" pitchFamily="18" charset="0"/>
                <a:hlinkClick r:id="rId3"/>
              </a:rPr>
              <a:t>1</a:t>
            </a:r>
            <a:r>
              <a:rPr lang="en-US" sz="2400" baseline="300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hlinkClick r:id="rId4"/>
              </a:rPr>
              <a:t>2</a:t>
            </a:r>
            <a:r>
              <a:rPr lang="en-US" sz="2400" dirty="0">
                <a:latin typeface="Times New Roman" panose="02020603050405020304" pitchFamily="18" charset="0"/>
                <a:cs typeface="Times New Roman" panose="02020603050405020304" pitchFamily="18" charset="0"/>
              </a:rPr>
              <a:t> All the above mentioned cases required blood transfusions that correct the different conditions of patients, such as anemia, plasma clotting factor deficiency, thrombocytopenia, and </a:t>
            </a:r>
            <a:r>
              <a:rPr lang="en-US" sz="2400" dirty="0" err="1">
                <a:latin typeface="Times New Roman" panose="02020603050405020304" pitchFamily="18" charset="0"/>
                <a:cs typeface="Times New Roman" panose="02020603050405020304" pitchFamily="18" charset="0"/>
              </a:rPr>
              <a:t>hypoalbuminia</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1921821"/>
      </p:ext>
    </p:extLst>
  </p:cSld>
  <p:clrMapOvr>
    <a:masterClrMapping/>
  </p:clrMapOvr>
  <p:transition advTm="109920"/>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28617-023E-4294-BC9F-744D63D1B280}"/>
              </a:ext>
            </a:extLst>
          </p:cNvPr>
          <p:cNvSpPr>
            <a:spLocks noGrp="1"/>
          </p:cNvSpPr>
          <p:nvPr>
            <p:ph type="title"/>
          </p:nvPr>
        </p:nvSpPr>
        <p:spPr>
          <a:xfrm>
            <a:off x="4621822" y="365125"/>
            <a:ext cx="2795954" cy="1325563"/>
          </a:xfrm>
        </p:spPr>
        <p:txBody>
          <a:bodyPr>
            <a:noAutofit/>
          </a:bodyPr>
          <a:lstStyle/>
          <a:p>
            <a:pPr algn="ctr" rtl="1"/>
            <a:r>
              <a:rPr lang="fa-IR" dirty="0">
                <a:effectLst>
                  <a:outerShdw blurRad="38100" dist="38100" dir="2700000" algn="tl">
                    <a:srgbClr val="000000">
                      <a:alpha val="43137"/>
                    </a:srgbClr>
                  </a:outerShdw>
                </a:effectLst>
                <a:cs typeface="B Titr" panose="00000700000000000000" pitchFamily="2" charset="-78"/>
              </a:rPr>
              <a:t>انواع مقالات</a:t>
            </a:r>
            <a:endParaRPr lang="en-US" dirty="0">
              <a:effectLst>
                <a:outerShdw blurRad="38100" dist="38100" dir="2700000" algn="tl">
                  <a:srgbClr val="000000">
                    <a:alpha val="43137"/>
                  </a:srgbClr>
                </a:outerShdw>
              </a:effectLst>
              <a:cs typeface="B Titr" panose="00000700000000000000" pitchFamily="2" charset="-78"/>
            </a:endParaRPr>
          </a:p>
        </p:txBody>
      </p:sp>
    </p:spTree>
    <p:extLst>
      <p:ext uri="{BB962C8B-B14F-4D97-AF65-F5344CB8AC3E}">
        <p14:creationId xmlns:p14="http://schemas.microsoft.com/office/powerpoint/2010/main" val="434250986"/>
      </p:ext>
    </p:extLst>
  </p:cSld>
  <p:clrMapOvr>
    <a:masterClrMapping/>
  </p:clrMapOvr>
  <p:transition advTm="109920"/>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8BF7B1-26BA-8957-DF3F-2737AEBA97A5}"/>
              </a:ext>
            </a:extLst>
          </p:cNvPr>
          <p:cNvSpPr>
            <a:spLocks noGrp="1"/>
          </p:cNvSpPr>
          <p:nvPr>
            <p:ph idx="1"/>
          </p:nvPr>
        </p:nvSpPr>
        <p:spPr>
          <a:xfrm>
            <a:off x="307910" y="1126191"/>
            <a:ext cx="11728580" cy="4873096"/>
          </a:xfrm>
        </p:spPr>
        <p:txBody>
          <a:bodyPr>
            <a:noAutofit/>
          </a:bodyPr>
          <a:lstStyle/>
          <a:p>
            <a:pPr marL="0" indent="0" algn="just" rtl="0">
              <a:buNone/>
            </a:pPr>
            <a:r>
              <a:rPr lang="en-US" sz="2400" dirty="0">
                <a:solidFill>
                  <a:schemeClr val="accent2"/>
                </a:solidFill>
                <a:latin typeface="Times New Roman" panose="02020603050405020304" pitchFamily="18" charset="0"/>
                <a:cs typeface="Times New Roman" panose="02020603050405020304" pitchFamily="18" charset="0"/>
              </a:rPr>
              <a:t>Blood transfusion is a therapeutic procedure, but contaminated blood transfusion can transmit infectious diseases and can be fatal instead of saving life</a:t>
            </a:r>
            <a:r>
              <a:rPr lang="en-US" sz="2400" dirty="0">
                <a:latin typeface="Times New Roman" panose="02020603050405020304" pitchFamily="18" charset="0"/>
                <a:cs typeface="Times New Roman" panose="02020603050405020304" pitchFamily="18" charset="0"/>
              </a:rPr>
              <a:t>. The discovery of transfusion transmissible infections (TTIs) has heralded a new era in blood transfusion practice worldwide with an emphasis on the fundamental objective, safety and protection of human life. </a:t>
            </a:r>
            <a:r>
              <a:rPr lang="en-US" sz="2400" i="1" dirty="0">
                <a:latin typeface="Times New Roman" panose="02020603050405020304" pitchFamily="18" charset="0"/>
                <a:cs typeface="Times New Roman" panose="02020603050405020304" pitchFamily="18" charset="0"/>
              </a:rPr>
              <a:t>Hepatitis B virus</a:t>
            </a:r>
            <a:r>
              <a:rPr lang="en-US" sz="2400" dirty="0">
                <a:latin typeface="Times New Roman" panose="02020603050405020304" pitchFamily="18" charset="0"/>
                <a:cs typeface="Times New Roman" panose="02020603050405020304" pitchFamily="18" charset="0"/>
              </a:rPr>
              <a:t> (HBV)</a:t>
            </a:r>
            <a:r>
              <a:rPr lang="en-US" sz="2400" i="1" dirty="0">
                <a:latin typeface="Times New Roman" panose="02020603050405020304" pitchFamily="18" charset="0"/>
                <a:cs typeface="Times New Roman" panose="02020603050405020304" pitchFamily="18" charset="0"/>
              </a:rPr>
              <a:t>, hepatitis C virus</a:t>
            </a:r>
            <a:r>
              <a:rPr lang="en-US" sz="2400" dirty="0">
                <a:latin typeface="Times New Roman" panose="02020603050405020304" pitchFamily="18" charset="0"/>
                <a:cs typeface="Times New Roman" panose="02020603050405020304" pitchFamily="18" charset="0"/>
              </a:rPr>
              <a:t> (HCV), </a:t>
            </a:r>
            <a:r>
              <a:rPr lang="en-US" sz="2400" i="1" dirty="0">
                <a:latin typeface="Times New Roman" panose="02020603050405020304" pitchFamily="18" charset="0"/>
                <a:cs typeface="Times New Roman" panose="02020603050405020304" pitchFamily="18" charset="0"/>
              </a:rPr>
              <a:t>human immune virus</a:t>
            </a:r>
            <a:r>
              <a:rPr lang="en-US" sz="2400" dirty="0">
                <a:latin typeface="Times New Roman" panose="02020603050405020304" pitchFamily="18" charset="0"/>
                <a:cs typeface="Times New Roman" panose="02020603050405020304" pitchFamily="18" charset="0"/>
              </a:rPr>
              <a:t> (HIV) and syphilis are of great concern in transfusion medicine because of their prolonged </a:t>
            </a:r>
            <a:r>
              <a:rPr lang="en-US" sz="2400" dirty="0" err="1">
                <a:latin typeface="Times New Roman" panose="02020603050405020304" pitchFamily="18" charset="0"/>
                <a:cs typeface="Times New Roman" panose="02020603050405020304" pitchFamily="18" charset="0"/>
              </a:rPr>
              <a:t>viremia</a:t>
            </a:r>
            <a:r>
              <a:rPr lang="en-US" sz="2400" dirty="0">
                <a:latin typeface="Times New Roman" panose="02020603050405020304" pitchFamily="18" charset="0"/>
                <a:cs typeface="Times New Roman" panose="02020603050405020304" pitchFamily="18" charset="0"/>
              </a:rPr>
              <a:t> and carrier or latent state.</a:t>
            </a:r>
          </a:p>
          <a:p>
            <a:pPr marL="0" indent="0" algn="just" rtl="0">
              <a:buNone/>
            </a:pPr>
            <a:r>
              <a:rPr lang="en-US" sz="2400" dirty="0">
                <a:solidFill>
                  <a:schemeClr val="accent2"/>
                </a:solidFill>
                <a:latin typeface="Times New Roman" panose="02020603050405020304" pitchFamily="18" charset="0"/>
                <a:cs typeface="Times New Roman" panose="02020603050405020304" pitchFamily="18" charset="0"/>
              </a:rPr>
              <a:t>TTIs cause serious mortality, morbidity and financial burden and are thus a major global health problem</a:t>
            </a:r>
            <a:r>
              <a:rPr lang="en-US" sz="2400" dirty="0">
                <a:latin typeface="Times New Roman" panose="02020603050405020304" pitchFamily="18" charset="0"/>
                <a:cs typeface="Times New Roman" panose="02020603050405020304" pitchFamily="18" charset="0"/>
              </a:rPr>
              <a:t>. The prevalence of TTIs antibodies among blood and plasma donors permits an assessment of the occurrence of infections in the blood donor population and consequently the safety of the collected donations. It also gives an idea of the epidemiology of these diseases in the community. Transfusion-associated infections continue to be a major threat.</a:t>
            </a:r>
            <a:r>
              <a:rPr lang="en-US" sz="2400" baseline="30000" dirty="0">
                <a:latin typeface="Times New Roman" panose="02020603050405020304" pitchFamily="18" charset="0"/>
                <a:cs typeface="Times New Roman" panose="02020603050405020304" pitchFamily="18" charset="0"/>
                <a:hlinkClick r:id="rId3"/>
              </a:rPr>
              <a:t>7</a:t>
            </a:r>
            <a:endParaRPr lang="en-US" sz="2400" dirty="0">
              <a:latin typeface="Times New Roman" panose="02020603050405020304" pitchFamily="18" charset="0"/>
              <a:cs typeface="Times New Roman" panose="02020603050405020304" pitchFamily="18" charset="0"/>
            </a:endParaRPr>
          </a:p>
          <a:p>
            <a:pPr marL="0" indent="0" algn="just" rtl="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9679003"/>
      </p:ext>
    </p:extLst>
  </p:cSld>
  <p:clrMapOvr>
    <a:masterClrMapping/>
  </p:clrMapOvr>
  <p:transition advTm="109920"/>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8BF7B1-26BA-8957-DF3F-2737AEBA97A5}"/>
              </a:ext>
            </a:extLst>
          </p:cNvPr>
          <p:cNvSpPr>
            <a:spLocks noGrp="1"/>
          </p:cNvSpPr>
          <p:nvPr>
            <p:ph idx="1"/>
          </p:nvPr>
        </p:nvSpPr>
        <p:spPr>
          <a:xfrm>
            <a:off x="307910" y="1126191"/>
            <a:ext cx="11728580" cy="4873096"/>
          </a:xfrm>
        </p:spPr>
        <p:txBody>
          <a:bodyPr>
            <a:noAutofit/>
          </a:bodyPr>
          <a:lstStyle/>
          <a:p>
            <a:pPr marL="0" indent="0" algn="just" rtl="0">
              <a:buNone/>
            </a:pPr>
            <a:r>
              <a:rPr lang="en-US" sz="2400" dirty="0">
                <a:solidFill>
                  <a:schemeClr val="accent2"/>
                </a:solidFill>
                <a:latin typeface="Times New Roman" panose="02020603050405020304" pitchFamily="18" charset="0"/>
                <a:cs typeface="Times New Roman" panose="02020603050405020304" pitchFamily="18" charset="0"/>
              </a:rPr>
              <a:t>Despite uncertainty in the exact rates of transmission, blood transfusion is still considered to be a contributing mode of virus and bacterial transmission in parts of Africa. The proportion of new HIV infections might range from 5% to 10%</a:t>
            </a:r>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hlinkClick r:id="rId3"/>
              </a:rPr>
              <a:t>8</a:t>
            </a:r>
            <a:r>
              <a:rPr lang="en-US" sz="2400" dirty="0">
                <a:latin typeface="Times New Roman" panose="02020603050405020304" pitchFamily="18" charset="0"/>
                <a:cs typeface="Times New Roman" panose="02020603050405020304" pitchFamily="18" charset="0"/>
              </a:rPr>
              <a:t> Similarly, 12.5% of patients are at risk of post-transfusion hepatitis infection.</a:t>
            </a:r>
            <a:r>
              <a:rPr lang="en-US" sz="2400" baseline="30000" dirty="0">
                <a:latin typeface="Times New Roman" panose="02020603050405020304" pitchFamily="18" charset="0"/>
                <a:cs typeface="Times New Roman" panose="02020603050405020304" pitchFamily="18" charset="0"/>
                <a:hlinkClick r:id="rId4"/>
              </a:rPr>
              <a:t>9</a:t>
            </a:r>
            <a:r>
              <a:rPr lang="en-US" sz="2400" dirty="0">
                <a:latin typeface="Times New Roman" panose="02020603050405020304" pitchFamily="18" charset="0"/>
                <a:cs typeface="Times New Roman" panose="02020603050405020304" pitchFamily="18" charset="0"/>
              </a:rPr>
              <a:t> HBV is a highly known potential infectious virus that is associated with complications such as cirrhosis, portal hypertension and hepatocellular carcinoma.</a:t>
            </a:r>
            <a:r>
              <a:rPr lang="en-US" sz="2400" baseline="30000" dirty="0">
                <a:latin typeface="Times New Roman" panose="02020603050405020304" pitchFamily="18" charset="0"/>
                <a:cs typeface="Times New Roman" panose="02020603050405020304" pitchFamily="18" charset="0"/>
                <a:hlinkClick r:id="rId5"/>
              </a:rPr>
              <a:t>10</a:t>
            </a:r>
            <a:endParaRPr lang="en-US" sz="2400" baseline="30000" dirty="0">
              <a:latin typeface="Times New Roman" panose="02020603050405020304" pitchFamily="18" charset="0"/>
              <a:cs typeface="Times New Roman" panose="02020603050405020304" pitchFamily="18" charset="0"/>
            </a:endParaRPr>
          </a:p>
          <a:p>
            <a:pPr marL="0" indent="0" algn="just" rtl="0">
              <a:buNone/>
            </a:pPr>
            <a:r>
              <a:rPr lang="en-US" sz="2400" dirty="0">
                <a:solidFill>
                  <a:schemeClr val="accent2"/>
                </a:solidFill>
                <a:latin typeface="Times New Roman" panose="02020603050405020304" pitchFamily="18" charset="0"/>
                <a:cs typeface="Times New Roman" panose="02020603050405020304" pitchFamily="18" charset="0"/>
              </a:rPr>
              <a:t>Several studies have been conducted to assess the prevalence and trends of TTIs among blood donors in different parts of the world. They found an increase or decrease in trends in TTIs</a:t>
            </a:r>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hlinkClick r:id="rId6"/>
              </a:rPr>
              <a:t>11</a:t>
            </a:r>
            <a:r>
              <a:rPr lang="en-US" sz="2400" dirty="0">
                <a:latin typeface="Times New Roman" panose="02020603050405020304" pitchFamily="18" charset="0"/>
                <a:cs typeface="Times New Roman" panose="02020603050405020304" pitchFamily="18" charset="0"/>
              </a:rPr>
              <a:t> Thus, the blood transfusion units of each health institution should have a major role in screening, monitoring and controlling TTIs. These practices also provide some clues about the magnitude of TTIs in healthy populations.</a:t>
            </a:r>
            <a:r>
              <a:rPr lang="en-US" sz="2400" baseline="30000" dirty="0">
                <a:latin typeface="Times New Roman" panose="02020603050405020304" pitchFamily="18" charset="0"/>
                <a:cs typeface="Times New Roman" panose="02020603050405020304" pitchFamily="18" charset="0"/>
                <a:hlinkClick r:id="rId7"/>
              </a:rPr>
              <a:t>1</a:t>
            </a:r>
            <a:r>
              <a:rPr lang="en-US" sz="2400" baseline="300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hlinkClick r:id="rId6"/>
              </a:rPr>
              <a:t>11</a:t>
            </a:r>
            <a:r>
              <a:rPr lang="en-US" sz="2400" dirty="0">
                <a:latin typeface="Times New Roman" panose="02020603050405020304" pitchFamily="18" charset="0"/>
                <a:cs typeface="Times New Roman" panose="02020603050405020304" pitchFamily="18" charset="0"/>
              </a:rPr>
              <a:t> Selection of blood donors with low TTIs risk was followed by effective laboratory screening in the majority of blood transfusion units.</a:t>
            </a:r>
            <a:r>
              <a:rPr lang="en-US" sz="2400" baseline="30000" dirty="0">
                <a:latin typeface="Times New Roman" panose="02020603050405020304" pitchFamily="18" charset="0"/>
                <a:cs typeface="Times New Roman" panose="02020603050405020304" pitchFamily="18" charset="0"/>
                <a:hlinkClick r:id="rId8"/>
              </a:rPr>
              <a:t>12</a:t>
            </a:r>
            <a:r>
              <a:rPr lang="en-US" sz="2400" baseline="300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hlinkClick r:id="rId9"/>
              </a:rPr>
              <a:t>13</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0749477"/>
      </p:ext>
    </p:extLst>
  </p:cSld>
  <p:clrMapOvr>
    <a:masterClrMapping/>
  </p:clrMapOvr>
  <p:transition advTm="109920"/>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8BF7B1-26BA-8957-DF3F-2737AEBA97A5}"/>
              </a:ext>
            </a:extLst>
          </p:cNvPr>
          <p:cNvSpPr>
            <a:spLocks noGrp="1"/>
          </p:cNvSpPr>
          <p:nvPr>
            <p:ph idx="1"/>
          </p:nvPr>
        </p:nvSpPr>
        <p:spPr>
          <a:xfrm>
            <a:off x="307910" y="1126191"/>
            <a:ext cx="11728580" cy="4873096"/>
          </a:xfrm>
        </p:spPr>
        <p:txBody>
          <a:bodyPr>
            <a:noAutofit/>
          </a:bodyPr>
          <a:lstStyle/>
          <a:p>
            <a:pPr marL="0" indent="0" algn="just" rtl="0">
              <a:buNone/>
            </a:pPr>
            <a:r>
              <a:rPr lang="en-US" sz="2400" dirty="0">
                <a:solidFill>
                  <a:schemeClr val="accent2"/>
                </a:solidFill>
                <a:latin typeface="Times New Roman" panose="02020603050405020304" pitchFamily="18" charset="0"/>
                <a:cs typeface="Times New Roman" panose="02020603050405020304" pitchFamily="18" charset="0"/>
              </a:rPr>
              <a:t>In Ethiopia, the main source of blood donation is voluntary donors, and most of them are students and teachers</a:t>
            </a:r>
            <a:r>
              <a:rPr lang="en-US" sz="2400" dirty="0">
                <a:latin typeface="Times New Roman" panose="02020603050405020304" pitchFamily="18" charset="0"/>
                <a:cs typeface="Times New Roman" panose="02020603050405020304" pitchFamily="18" charset="0"/>
              </a:rPr>
              <a:t>. Proper screening of blood and selection of donors is very important to ensure a safe blood supply. Conducting this study at </a:t>
            </a:r>
            <a:r>
              <a:rPr lang="en-US" sz="2400" dirty="0" err="1">
                <a:latin typeface="Times New Roman" panose="02020603050405020304" pitchFamily="18" charset="0"/>
                <a:cs typeface="Times New Roman" panose="02020603050405020304" pitchFamily="18" charset="0"/>
              </a:rPr>
              <a:t>Bule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Hora</a:t>
            </a:r>
            <a:r>
              <a:rPr lang="en-US" sz="2400" dirty="0">
                <a:latin typeface="Times New Roman" panose="02020603050405020304" pitchFamily="18" charset="0"/>
                <a:cs typeface="Times New Roman" panose="02020603050405020304" pitchFamily="18" charset="0"/>
              </a:rPr>
              <a:t> blood bank, the only blood bank serving over million populations of the Pastoral community of South Ethiopia, can provide a better understanding of the epidemiology of these infections, particularly in pastoralist areas. This can support the development of strategies to reduce infectious disease transmission, in addition to the preventive and control measures that are needed to manage the burden of these infections in the community. Therefore, the study aims to assess the prevalence and trends of transfusion transmissible infections among blood donors at </a:t>
            </a:r>
            <a:r>
              <a:rPr lang="en-US" sz="2400" dirty="0" err="1">
                <a:latin typeface="Times New Roman" panose="02020603050405020304" pitchFamily="18" charset="0"/>
                <a:cs typeface="Times New Roman" panose="02020603050405020304" pitchFamily="18" charset="0"/>
              </a:rPr>
              <a:t>Bule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Hora</a:t>
            </a:r>
            <a:r>
              <a:rPr lang="en-US" sz="2400" dirty="0">
                <a:latin typeface="Times New Roman" panose="02020603050405020304" pitchFamily="18" charset="0"/>
                <a:cs typeface="Times New Roman" panose="02020603050405020304" pitchFamily="18" charset="0"/>
              </a:rPr>
              <a:t> blood during the period 2019 to 2021.</a:t>
            </a:r>
          </a:p>
        </p:txBody>
      </p:sp>
    </p:spTree>
    <p:extLst>
      <p:ext uri="{BB962C8B-B14F-4D97-AF65-F5344CB8AC3E}">
        <p14:creationId xmlns:p14="http://schemas.microsoft.com/office/powerpoint/2010/main" val="3488458743"/>
      </p:ext>
    </p:extLst>
  </p:cSld>
  <p:clrMapOvr>
    <a:masterClrMapping/>
  </p:clrMapOvr>
  <p:transition advTm="109920"/>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84513"/>
      </p:ext>
    </p:extLst>
  </p:cSld>
  <p:clrMapOvr>
    <a:masterClrMapping/>
  </p:clrMapOvr>
  <p:transition advTm="109920"/>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645273"/>
      </p:ext>
    </p:extLst>
  </p:cSld>
  <p:clrMapOvr>
    <a:masterClrMapping/>
  </p:clrMapOvr>
  <p:transition advTm="109920"/>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A25966B-26F6-6393-42DE-2C27273A556C}"/>
              </a:ext>
            </a:extLst>
          </p:cNvPr>
          <p:cNvSpPr txBox="1">
            <a:spLocks/>
          </p:cNvSpPr>
          <p:nvPr/>
        </p:nvSpPr>
        <p:spPr>
          <a:xfrm>
            <a:off x="781050" y="1825625"/>
            <a:ext cx="4724400" cy="4351338"/>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a-IR" sz="3600" dirty="0">
                <a:solidFill>
                  <a:schemeClr val="bg1"/>
                </a:solidFill>
                <a:cs typeface="B zar" panose="00000400000000000000" charset="-78"/>
              </a:rPr>
              <a:t>سوالاتی که باید به آن پاسخ داد</a:t>
            </a:r>
          </a:p>
          <a:p>
            <a:pPr algn="just"/>
            <a:r>
              <a:rPr lang="fa-IR" dirty="0">
                <a:solidFill>
                  <a:schemeClr val="bg1"/>
                </a:solidFill>
                <a:cs typeface="B zar" panose="00000400000000000000" charset="-78"/>
              </a:rPr>
              <a:t>مشکل اصلی کجاست؟</a:t>
            </a:r>
          </a:p>
          <a:p>
            <a:pPr algn="just"/>
            <a:r>
              <a:rPr lang="fa-IR" dirty="0">
                <a:solidFill>
                  <a:schemeClr val="bg1"/>
                </a:solidFill>
                <a:cs typeface="B zar" panose="00000400000000000000" charset="-78"/>
              </a:rPr>
              <a:t>چرا این سوال مهم است؟</a:t>
            </a:r>
          </a:p>
          <a:p>
            <a:pPr algn="just"/>
            <a:r>
              <a:rPr lang="fa-IR" dirty="0">
                <a:solidFill>
                  <a:schemeClr val="bg1"/>
                </a:solidFill>
                <a:cs typeface="B zar" panose="00000400000000000000" charset="-78"/>
              </a:rPr>
              <a:t>راه‌کار شما برای پر کردن شکاف موجود چه بوده است؟</a:t>
            </a:r>
            <a:endParaRPr lang="en-US" dirty="0">
              <a:solidFill>
                <a:schemeClr val="bg1"/>
              </a:solidFill>
              <a:cs typeface="B zar" panose="00000400000000000000" charset="-78"/>
            </a:endParaRPr>
          </a:p>
        </p:txBody>
      </p:sp>
      <p:sp>
        <p:nvSpPr>
          <p:cNvPr id="5" name="Content Placeholder 2">
            <a:extLst>
              <a:ext uri="{FF2B5EF4-FFF2-40B4-BE49-F238E27FC236}">
                <a16:creationId xmlns:a16="http://schemas.microsoft.com/office/drawing/2014/main" id="{4A25966B-26F6-6393-42DE-2C27273A556C}"/>
              </a:ext>
            </a:extLst>
          </p:cNvPr>
          <p:cNvSpPr txBox="1">
            <a:spLocks/>
          </p:cNvSpPr>
          <p:nvPr/>
        </p:nvSpPr>
        <p:spPr>
          <a:xfrm>
            <a:off x="5915997" y="1825625"/>
            <a:ext cx="4724400" cy="4351338"/>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a-IR" sz="4400" dirty="0">
                <a:solidFill>
                  <a:schemeClr val="bg1"/>
                </a:solidFill>
                <a:cs typeface="B zar" panose="00000400000000000000" charset="-78"/>
              </a:rPr>
              <a:t>هدف از نوشتن مقدمه</a:t>
            </a:r>
          </a:p>
          <a:p>
            <a:pPr algn="just"/>
            <a:r>
              <a:rPr lang="fa-IR" dirty="0">
                <a:solidFill>
                  <a:schemeClr val="bg1"/>
                </a:solidFill>
                <a:cs typeface="B zar" panose="00000400000000000000" charset="-78"/>
              </a:rPr>
              <a:t>جذب خواننده</a:t>
            </a:r>
          </a:p>
          <a:p>
            <a:pPr algn="just"/>
            <a:r>
              <a:rPr lang="fa-IR" dirty="0">
                <a:solidFill>
                  <a:schemeClr val="bg1"/>
                </a:solidFill>
                <a:cs typeface="B zar" panose="00000400000000000000" charset="-78"/>
              </a:rPr>
              <a:t>ایجاد یک چارچوب از مشکل در ذهن خواننده </a:t>
            </a:r>
          </a:p>
          <a:p>
            <a:pPr algn="just"/>
            <a:r>
              <a:rPr lang="fa-IR" dirty="0">
                <a:solidFill>
                  <a:schemeClr val="bg1"/>
                </a:solidFill>
                <a:cs typeface="B zar" panose="00000400000000000000" charset="-78"/>
              </a:rPr>
              <a:t>شناسایی و نشان دادن دانسته‌ها و شکاف موجود در دانش و اهمیت پر کردن آن</a:t>
            </a:r>
          </a:p>
          <a:p>
            <a:pPr algn="just"/>
            <a:r>
              <a:rPr lang="fa-IR" dirty="0">
                <a:solidFill>
                  <a:schemeClr val="bg1"/>
                </a:solidFill>
                <a:cs typeface="B zar" panose="00000400000000000000" charset="-78"/>
              </a:rPr>
              <a:t>تعیین هدف مطالعه </a:t>
            </a:r>
            <a:endParaRPr lang="en-US" dirty="0">
              <a:solidFill>
                <a:schemeClr val="bg1"/>
              </a:solidFill>
              <a:cs typeface="B zar" panose="00000400000000000000" charset="-78"/>
            </a:endParaRPr>
          </a:p>
        </p:txBody>
      </p:sp>
    </p:spTree>
    <p:extLst>
      <p:ext uri="{BB962C8B-B14F-4D97-AF65-F5344CB8AC3E}">
        <p14:creationId xmlns:p14="http://schemas.microsoft.com/office/powerpoint/2010/main" val="110882998"/>
      </p:ext>
    </p:extLst>
  </p:cSld>
  <p:clrMapOvr>
    <a:masterClrMapping/>
  </p:clrMapOvr>
  <p:transition advTm="1099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E8720F-CF47-1822-4DDA-D92B40276A8F}"/>
              </a:ext>
            </a:extLst>
          </p:cNvPr>
          <p:cNvSpPr>
            <a:spLocks noGrp="1"/>
          </p:cNvSpPr>
          <p:nvPr>
            <p:ph idx="1"/>
          </p:nvPr>
        </p:nvSpPr>
        <p:spPr>
          <a:xfrm>
            <a:off x="1744133" y="2506662"/>
            <a:ext cx="9882717" cy="4351338"/>
          </a:xfrm>
        </p:spPr>
        <p:txBody>
          <a:bodyPr/>
          <a:lstStyle/>
          <a:p>
            <a:pPr algn="just"/>
            <a:r>
              <a:rPr lang="fa-IR" dirty="0">
                <a:cs typeface="B zar" panose="00000400000000000000" charset="-78"/>
              </a:rPr>
              <a:t>مقدمه باید نشان دهد که چرا این مقاله مهم است و باید به زوایای جدید مقاله توجه شود.</a:t>
            </a:r>
          </a:p>
          <a:p>
            <a:pPr algn="just"/>
            <a:r>
              <a:rPr lang="fa-IR" dirty="0">
                <a:cs typeface="B zar" panose="00000400000000000000" charset="-78"/>
              </a:rPr>
              <a:t>لذا باید سعی شود جدید و منحصر به فرد بودن مقاله را نشان دهد</a:t>
            </a:r>
          </a:p>
          <a:p>
            <a:pPr lvl="1" algn="just"/>
            <a:r>
              <a:rPr lang="fa-IR" dirty="0">
                <a:cs typeface="B zar" panose="00000400000000000000" charset="-78"/>
              </a:rPr>
              <a:t>فرضیه جدید</a:t>
            </a:r>
          </a:p>
          <a:p>
            <a:pPr lvl="1" algn="just"/>
            <a:r>
              <a:rPr lang="fa-IR" dirty="0">
                <a:cs typeface="B zar" panose="00000400000000000000" charset="-78"/>
              </a:rPr>
              <a:t>اختلاف یافته های مطالعات مشابه</a:t>
            </a:r>
          </a:p>
          <a:p>
            <a:pPr lvl="1" algn="just"/>
            <a:r>
              <a:rPr lang="fa-IR" dirty="0">
                <a:cs typeface="B zar" panose="00000400000000000000" charset="-78"/>
              </a:rPr>
              <a:t>نقص متدلوژیک مقالات مشابه</a:t>
            </a:r>
          </a:p>
          <a:p>
            <a:pPr lvl="1" algn="just"/>
            <a:r>
              <a:rPr lang="fa-IR" dirty="0">
                <a:cs typeface="B zar" panose="00000400000000000000" charset="-78"/>
              </a:rPr>
              <a:t>تغییرات جامعه هدف و ضرورت مطالعه جدید</a:t>
            </a:r>
          </a:p>
          <a:p>
            <a:pPr lvl="1" algn="just"/>
            <a:r>
              <a:rPr lang="fa-IR" dirty="0">
                <a:cs typeface="B zar" panose="00000400000000000000" charset="-78"/>
              </a:rPr>
              <a:t>و ...</a:t>
            </a:r>
          </a:p>
        </p:txBody>
      </p:sp>
    </p:spTree>
    <p:extLst>
      <p:ext uri="{BB962C8B-B14F-4D97-AF65-F5344CB8AC3E}">
        <p14:creationId xmlns:p14="http://schemas.microsoft.com/office/powerpoint/2010/main" val="3323543722"/>
      </p:ext>
    </p:extLst>
  </p:cSld>
  <p:clrMapOvr>
    <a:masterClrMapping/>
  </p:clrMapOvr>
  <p:transition advTm="109920"/>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37A167-164E-22DF-B5EB-534C81B9BD55}"/>
              </a:ext>
            </a:extLst>
          </p:cNvPr>
          <p:cNvSpPr>
            <a:spLocks noGrp="1"/>
          </p:cNvSpPr>
          <p:nvPr>
            <p:ph idx="1"/>
          </p:nvPr>
        </p:nvSpPr>
        <p:spPr>
          <a:xfrm>
            <a:off x="3691467" y="2073275"/>
            <a:ext cx="8176683" cy="4351338"/>
          </a:xfrm>
        </p:spPr>
        <p:txBody>
          <a:bodyPr/>
          <a:lstStyle/>
          <a:p>
            <a:pPr algn="just"/>
            <a:r>
              <a:rPr lang="fa-IR" b="1" dirty="0">
                <a:cs typeface="B zar" panose="00000400000000000000" charset="-78"/>
              </a:rPr>
              <a:t>آنچه که می‌دانیم </a:t>
            </a:r>
            <a:r>
              <a:rPr lang="fa-IR" dirty="0">
                <a:cs typeface="B zar" panose="00000400000000000000" charset="-78"/>
              </a:rPr>
              <a:t>باید به صورت حال ساده نوشته شود</a:t>
            </a:r>
          </a:p>
          <a:p>
            <a:pPr algn="just"/>
            <a:r>
              <a:rPr lang="fa-IR" b="1" dirty="0">
                <a:cs typeface="B zar" panose="00000400000000000000" charset="-78"/>
              </a:rPr>
              <a:t>مطالعات پیشین و نتایج آن‌ها </a:t>
            </a:r>
            <a:r>
              <a:rPr lang="fa-IR" dirty="0">
                <a:cs typeface="B zar" panose="00000400000000000000" charset="-78"/>
              </a:rPr>
              <a:t>باید به صورت گذشته بیان شود</a:t>
            </a:r>
          </a:p>
          <a:p>
            <a:pPr algn="just"/>
            <a:r>
              <a:rPr lang="fa-IR" b="1" dirty="0">
                <a:cs typeface="B zar" panose="00000400000000000000" charset="-78"/>
              </a:rPr>
              <a:t>نتایج مطالعاتی که هنوز معتبر هستند </a:t>
            </a:r>
            <a:r>
              <a:rPr lang="fa-IR" dirty="0">
                <a:cs typeface="B zar" panose="00000400000000000000" charset="-78"/>
              </a:rPr>
              <a:t>باید به صورت حال کامل بیان شود</a:t>
            </a:r>
          </a:p>
          <a:p>
            <a:pPr algn="just"/>
            <a:r>
              <a:rPr lang="fa-IR" b="1" dirty="0">
                <a:cs typeface="B zar" panose="00000400000000000000" charset="-78"/>
              </a:rPr>
              <a:t>هدف مطالعه</a:t>
            </a:r>
            <a:r>
              <a:rPr lang="fa-IR" dirty="0">
                <a:cs typeface="B zar" panose="00000400000000000000" charset="-78"/>
              </a:rPr>
              <a:t> باید به زبان گذشته بیان شود</a:t>
            </a:r>
          </a:p>
          <a:p>
            <a:pPr algn="just"/>
            <a:r>
              <a:rPr lang="fa-IR" b="1" dirty="0">
                <a:cs typeface="B zar" panose="00000400000000000000" charset="-78"/>
              </a:rPr>
              <a:t>سوال مطالعه </a:t>
            </a:r>
            <a:r>
              <a:rPr lang="fa-IR" dirty="0">
                <a:cs typeface="B zar" panose="00000400000000000000" charset="-78"/>
              </a:rPr>
              <a:t>باید به زبان حال بیان شود</a:t>
            </a:r>
          </a:p>
          <a:p>
            <a:pPr algn="just"/>
            <a:endParaRPr lang="en-US" dirty="0">
              <a:cs typeface="B zar" panose="00000400000000000000" charset="-78"/>
            </a:endParaRPr>
          </a:p>
        </p:txBody>
      </p:sp>
    </p:spTree>
    <p:extLst>
      <p:ext uri="{BB962C8B-B14F-4D97-AF65-F5344CB8AC3E}">
        <p14:creationId xmlns:p14="http://schemas.microsoft.com/office/powerpoint/2010/main" val="533949984"/>
      </p:ext>
    </p:extLst>
  </p:cSld>
  <p:clrMapOvr>
    <a:masterClrMapping/>
  </p:clrMapOvr>
  <p:transition advTm="109920"/>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A4DE86-915B-F947-142F-EA4E240F2EE1}"/>
              </a:ext>
            </a:extLst>
          </p:cNvPr>
          <p:cNvSpPr>
            <a:spLocks noGrp="1"/>
          </p:cNvSpPr>
          <p:nvPr>
            <p:ph idx="1"/>
          </p:nvPr>
        </p:nvSpPr>
        <p:spPr>
          <a:xfrm>
            <a:off x="5185458" y="1825625"/>
            <a:ext cx="6168342" cy="4351338"/>
          </a:xfrm>
        </p:spPr>
        <p:txBody>
          <a:bodyPr/>
          <a:lstStyle/>
          <a:p>
            <a:pPr algn="just"/>
            <a:r>
              <a:rPr lang="fa-IR" dirty="0">
                <a:cs typeface="B Zar" panose="00000400000000000000" pitchFamily="2" charset="-78"/>
              </a:rPr>
              <a:t>مرور بیش از حد منابع</a:t>
            </a:r>
          </a:p>
          <a:p>
            <a:pPr algn="just"/>
            <a:r>
              <a:rPr lang="fa-IR" dirty="0">
                <a:cs typeface="B Zar" panose="00000400000000000000" pitchFamily="2" charset="-78"/>
              </a:rPr>
              <a:t>زیر سوال بردن یافته‌های دیگران</a:t>
            </a:r>
          </a:p>
          <a:p>
            <a:pPr algn="just"/>
            <a:r>
              <a:rPr lang="fa-IR" dirty="0">
                <a:cs typeface="B Zar" panose="00000400000000000000" pitchFamily="2" charset="-78"/>
              </a:rPr>
              <a:t>بحث درمورد مباحث جنجالی</a:t>
            </a:r>
          </a:p>
          <a:p>
            <a:pPr algn="just"/>
            <a:r>
              <a:rPr lang="fa-IR" dirty="0">
                <a:cs typeface="B Zar" panose="00000400000000000000" pitchFamily="2" charset="-78"/>
              </a:rPr>
              <a:t>حدس زدن</a:t>
            </a:r>
          </a:p>
          <a:p>
            <a:pPr algn="just"/>
            <a:r>
              <a:rPr lang="fa-IR" dirty="0">
                <a:cs typeface="B Zar" panose="00000400000000000000" pitchFamily="2" charset="-78"/>
              </a:rPr>
              <a:t>استفاده از عبارات کلیشه‌ای در ابتدای جملات </a:t>
            </a:r>
          </a:p>
          <a:p>
            <a:pPr algn="just"/>
            <a:endParaRPr lang="fa-IR" dirty="0">
              <a:cs typeface="B Zar" panose="00000400000000000000" pitchFamily="2" charset="-78"/>
            </a:endParaRPr>
          </a:p>
          <a:p>
            <a:pPr marL="0" indent="0" algn="just">
              <a:buNone/>
            </a:pPr>
            <a:r>
              <a:rPr lang="fa-IR" dirty="0">
                <a:solidFill>
                  <a:schemeClr val="tx2"/>
                </a:solidFill>
                <a:cs typeface="B Zar" panose="00000400000000000000" pitchFamily="2" charset="-78"/>
              </a:rPr>
              <a:t>پیشرفت‌های اخیر در زمینه ...</a:t>
            </a:r>
          </a:p>
          <a:p>
            <a:pPr marL="0" indent="0" algn="just">
              <a:buNone/>
            </a:pPr>
            <a:r>
              <a:rPr lang="fa-IR" dirty="0">
                <a:solidFill>
                  <a:schemeClr val="tx2"/>
                </a:solidFill>
                <a:cs typeface="B Zar" panose="00000400000000000000" pitchFamily="2" charset="-78"/>
              </a:rPr>
              <a:t>در طی سال‌های گذشته ...</a:t>
            </a:r>
            <a:endParaRPr lang="en-US" dirty="0">
              <a:solidFill>
                <a:schemeClr val="tx2"/>
              </a:solidFill>
              <a:cs typeface="B Zar" panose="00000400000000000000" pitchFamily="2" charset="-78"/>
            </a:endParaRPr>
          </a:p>
        </p:txBody>
      </p:sp>
    </p:spTree>
    <p:extLst>
      <p:ext uri="{BB962C8B-B14F-4D97-AF65-F5344CB8AC3E}">
        <p14:creationId xmlns:p14="http://schemas.microsoft.com/office/powerpoint/2010/main" val="3869613849"/>
      </p:ext>
    </p:extLst>
  </p:cSld>
  <p:clrMapOvr>
    <a:masterClrMapping/>
  </p:clrMapOvr>
  <p:transition advTm="109920"/>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36CE-9876-0282-7663-3F580DF2180F}"/>
              </a:ext>
            </a:extLst>
          </p:cNvPr>
          <p:cNvSpPr>
            <a:spLocks noGrp="1"/>
          </p:cNvSpPr>
          <p:nvPr>
            <p:ph type="title"/>
          </p:nvPr>
        </p:nvSpPr>
        <p:spPr>
          <a:xfrm>
            <a:off x="579369" y="2719060"/>
            <a:ext cx="5897216" cy="1325563"/>
          </a:xfrm>
        </p:spPr>
        <p:txBody>
          <a:bodyPr/>
          <a:lstStyle/>
          <a:p>
            <a:r>
              <a:rPr lang="fa-IR" dirty="0">
                <a:solidFill>
                  <a:schemeClr val="tx1"/>
                </a:solidFill>
                <a:latin typeface="Bz"/>
                <a:cs typeface="B Zar" panose="00000400000000000000" pitchFamily="2" charset="-78"/>
              </a:rPr>
              <a:t>زمینه مرتبط با شکاف موجود در علم</a:t>
            </a:r>
            <a:endParaRPr lang="en-US" dirty="0">
              <a:solidFill>
                <a:schemeClr val="tx1"/>
              </a:solidFill>
              <a:latin typeface="Bz"/>
              <a:cs typeface="B Zar" panose="00000400000000000000" pitchFamily="2" charset="-78"/>
            </a:endParaRPr>
          </a:p>
        </p:txBody>
      </p:sp>
      <p:pic>
        <p:nvPicPr>
          <p:cNvPr id="5" name="Content Placeholder 4">
            <a:extLst>
              <a:ext uri="{FF2B5EF4-FFF2-40B4-BE49-F238E27FC236}">
                <a16:creationId xmlns:a16="http://schemas.microsoft.com/office/drawing/2014/main" id="{4620EA81-E5B7-40AC-8170-C5E2FC73DD8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H="1">
            <a:off x="6496877" y="1577776"/>
            <a:ext cx="5257801" cy="5097762"/>
          </a:xfrm>
        </p:spPr>
      </p:pic>
      <p:sp>
        <p:nvSpPr>
          <p:cNvPr id="6" name="Title 1">
            <a:extLst>
              <a:ext uri="{FF2B5EF4-FFF2-40B4-BE49-F238E27FC236}">
                <a16:creationId xmlns:a16="http://schemas.microsoft.com/office/drawing/2014/main" id="{FE52893C-BEA5-25F6-305F-8B4A4EE683A8}"/>
              </a:ext>
            </a:extLst>
          </p:cNvPr>
          <p:cNvSpPr txBox="1">
            <a:spLocks/>
          </p:cNvSpPr>
          <p:nvPr/>
        </p:nvSpPr>
        <p:spPr>
          <a:xfrm>
            <a:off x="559077" y="4044623"/>
            <a:ext cx="5897216" cy="1325563"/>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000" kern="1200">
                <a:solidFill>
                  <a:srgbClr val="C00000"/>
                </a:solidFill>
                <a:effectLst>
                  <a:outerShdw blurRad="38100" dist="38100" dir="2700000" algn="tl">
                    <a:srgbClr val="000000">
                      <a:alpha val="43137"/>
                    </a:srgbClr>
                  </a:outerShdw>
                </a:effectLst>
                <a:latin typeface="+mj-lt"/>
                <a:ea typeface="+mj-ea"/>
                <a:cs typeface="B Titr" panose="00000700000000000000" pitchFamily="2" charset="-78"/>
              </a:defRPr>
            </a:lvl1pPr>
          </a:lstStyle>
          <a:p>
            <a:r>
              <a:rPr lang="fa-IR" dirty="0">
                <a:solidFill>
                  <a:schemeClr val="tx1"/>
                </a:solidFill>
                <a:latin typeface="Bz"/>
                <a:cs typeface="B Zar" panose="00000400000000000000" pitchFamily="2" charset="-78"/>
              </a:rPr>
              <a:t>دانش موجود در دانش</a:t>
            </a:r>
            <a:endParaRPr lang="en-US" dirty="0">
              <a:solidFill>
                <a:schemeClr val="tx1"/>
              </a:solidFill>
              <a:latin typeface="Bz"/>
              <a:cs typeface="B Zar" panose="00000400000000000000" pitchFamily="2" charset="-78"/>
            </a:endParaRPr>
          </a:p>
        </p:txBody>
      </p:sp>
      <p:sp>
        <p:nvSpPr>
          <p:cNvPr id="7" name="Title 1">
            <a:extLst>
              <a:ext uri="{FF2B5EF4-FFF2-40B4-BE49-F238E27FC236}">
                <a16:creationId xmlns:a16="http://schemas.microsoft.com/office/drawing/2014/main" id="{2B59F81C-0FCC-7A12-C75D-EBDF653958D8}"/>
              </a:ext>
            </a:extLst>
          </p:cNvPr>
          <p:cNvSpPr txBox="1">
            <a:spLocks/>
          </p:cNvSpPr>
          <p:nvPr/>
        </p:nvSpPr>
        <p:spPr>
          <a:xfrm>
            <a:off x="559077" y="5388871"/>
            <a:ext cx="5897216" cy="1325563"/>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000" kern="1200">
                <a:solidFill>
                  <a:srgbClr val="C00000"/>
                </a:solidFill>
                <a:effectLst>
                  <a:outerShdw blurRad="38100" dist="38100" dir="2700000" algn="tl">
                    <a:srgbClr val="000000">
                      <a:alpha val="43137"/>
                    </a:srgbClr>
                  </a:outerShdw>
                </a:effectLst>
                <a:latin typeface="+mj-lt"/>
                <a:ea typeface="+mj-ea"/>
                <a:cs typeface="B Titr" panose="00000700000000000000" pitchFamily="2" charset="-78"/>
              </a:defRPr>
            </a:lvl1pPr>
          </a:lstStyle>
          <a:p>
            <a:r>
              <a:rPr lang="fa-IR" dirty="0">
                <a:solidFill>
                  <a:schemeClr val="tx1"/>
                </a:solidFill>
                <a:latin typeface="Bz"/>
                <a:cs typeface="B Zar" panose="00000400000000000000" pitchFamily="2" charset="-78"/>
              </a:rPr>
              <a:t>منطق مطالعه و هدف مطالعه</a:t>
            </a:r>
            <a:endParaRPr lang="en-US" dirty="0">
              <a:solidFill>
                <a:schemeClr val="tx1"/>
              </a:solidFill>
              <a:latin typeface="Bz"/>
              <a:cs typeface="B Zar" panose="00000400000000000000" pitchFamily="2" charset="-78"/>
            </a:endParaRPr>
          </a:p>
        </p:txBody>
      </p:sp>
    </p:spTree>
    <p:extLst>
      <p:ext uri="{BB962C8B-B14F-4D97-AF65-F5344CB8AC3E}">
        <p14:creationId xmlns:p14="http://schemas.microsoft.com/office/powerpoint/2010/main" val="3116136017"/>
      </p:ext>
    </p:extLst>
  </p:cSld>
  <p:clrMapOvr>
    <a:masterClrMapping/>
  </p:clrMapOvr>
  <p:transition advTm="1099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5146429" y="2187574"/>
            <a:ext cx="6730149" cy="4351338"/>
          </a:xfrm>
        </p:spPr>
        <p:txBody>
          <a:bodyPr>
            <a:normAutofit/>
          </a:bodyPr>
          <a:lstStyle/>
          <a:p>
            <a:pPr algn="just"/>
            <a:r>
              <a:rPr lang="fa-IR" sz="3600" dirty="0">
                <a:cs typeface="B Zar" panose="00000400000000000000" pitchFamily="2" charset="-78"/>
              </a:rPr>
              <a:t>گزارشی از نتایج تحقیقات جدید جهت ارتقای عوامل موثر بر سلامتی، بررسی روابط علت و معلولی در بیماری، تعیین اثربخشی پروسه‌های تشخیصی و درمانی.</a:t>
            </a:r>
          </a:p>
          <a:p>
            <a:pPr algn="just"/>
            <a:r>
              <a:rPr lang="fa-IR" sz="3600" dirty="0">
                <a:cs typeface="B Zar" panose="00000400000000000000" pitchFamily="2" charset="-78"/>
              </a:rPr>
              <a:t>اکثریت مقالات علمی منتشر شده در مجلات از این دست هستند.</a:t>
            </a:r>
          </a:p>
        </p:txBody>
      </p:sp>
      <p:sp>
        <p:nvSpPr>
          <p:cNvPr id="5" name="Slide Number Placeholder 4"/>
          <p:cNvSpPr>
            <a:spLocks noGrp="1"/>
          </p:cNvSpPr>
          <p:nvPr>
            <p:ph type="sldNum" sz="quarter" idx="12"/>
          </p:nvPr>
        </p:nvSpPr>
        <p:spPr/>
        <p:txBody>
          <a:bodyPr/>
          <a:lstStyle/>
          <a:p>
            <a:pPr>
              <a:defRPr/>
            </a:pPr>
            <a:fld id="{D9A1EF9A-59CC-4F65-BA49-E5A64DF10717}" type="slidenum">
              <a:rPr lang="en-US"/>
              <a:pPr>
                <a:defRPr/>
              </a:pPr>
              <a:t>5</a:t>
            </a:fld>
            <a:endParaRPr lang="en-US"/>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ACBE6-C63C-EA8B-785D-D2C19735147C}"/>
              </a:ext>
            </a:extLst>
          </p:cNvPr>
          <p:cNvSpPr>
            <a:spLocks noGrp="1"/>
          </p:cNvSpPr>
          <p:nvPr>
            <p:ph idx="1"/>
          </p:nvPr>
        </p:nvSpPr>
        <p:spPr>
          <a:xfrm>
            <a:off x="304800" y="1219200"/>
            <a:ext cx="11449878" cy="4957763"/>
          </a:xfrm>
        </p:spPr>
        <p:txBody>
          <a:bodyPr/>
          <a:lstStyle/>
          <a:p>
            <a:pPr marL="0" indent="0" algn="just" rtl="0">
              <a:buNone/>
            </a:pPr>
            <a:r>
              <a:rPr lang="en-US" b="1" dirty="0">
                <a:effectLst/>
                <a:latin typeface="Times New Roman" panose="02020603050405020304" pitchFamily="18" charset="0"/>
                <a:cs typeface="Times New Roman" panose="02020603050405020304" pitchFamily="18" charset="0"/>
              </a:rPr>
              <a:t>Hepatitis C virus prevalence, determinants, and cascade of care among</a:t>
            </a: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a:effectLst/>
                <a:latin typeface="Times New Roman" panose="02020603050405020304" pitchFamily="18" charset="0"/>
                <a:cs typeface="Times New Roman" panose="02020603050405020304" pitchFamily="18" charset="0"/>
              </a:rPr>
              <a:t>people who inject drugs in Iran</a:t>
            </a:r>
          </a:p>
          <a:p>
            <a:pPr marL="0" indent="0" algn="just" rtl="0">
              <a:buNone/>
            </a:pPr>
            <a:endParaRPr lang="en-US" b="1" dirty="0">
              <a:effectLst/>
              <a:latin typeface="Times New Roman" panose="02020603050405020304" pitchFamily="18" charset="0"/>
              <a:cs typeface="Times New Roman" panose="02020603050405020304" pitchFamily="18" charset="0"/>
            </a:endParaRPr>
          </a:p>
          <a:p>
            <a:pPr marL="0" indent="0" algn="just" rtl="0">
              <a:buNone/>
            </a:pPr>
            <a:r>
              <a:rPr lang="en-US" sz="2400" dirty="0">
                <a:effectLst/>
                <a:latin typeface="Times New Roman" panose="02020603050405020304" pitchFamily="18" charset="0"/>
                <a:cs typeface="Times New Roman" panose="02020603050405020304" pitchFamily="18" charset="0"/>
              </a:rPr>
              <a:t>Hepatitis C virus (HCV) disproportionately affects people who inject drugs (PWID) through its high transmissibility via unsafe injection. </a:t>
            </a:r>
            <a:r>
              <a:rPr lang="en-US" sz="2400" dirty="0">
                <a:latin typeface="Times New Roman" panose="02020603050405020304" pitchFamily="18" charset="0"/>
                <a:cs typeface="Times New Roman" panose="02020603050405020304" pitchFamily="18" charset="0"/>
              </a:rPr>
              <a:t>A </a:t>
            </a:r>
            <a:r>
              <a:rPr lang="en-US" sz="2400" dirty="0">
                <a:effectLst/>
                <a:latin typeface="Times New Roman" panose="02020603050405020304" pitchFamily="18" charset="0"/>
                <a:cs typeface="Times New Roman" panose="02020603050405020304" pitchFamily="18" charset="0"/>
              </a:rPr>
              <a:t>global systematic review estimated that 52.3% (~8.2 million) of the 15.6 million PWID are HCV antibody positive indicating past or current infection. Globally, the highest prevalence of HCV is reported in the Middle East and North Africa (MENA), accounting for approximately 20% of all people living with chronic HCV. PWID are also the most affected population by HCV in the region; the pooled HCV antibody prevalence among PWID was estimated at 49.3%, and 221,704 PWID were estimated to be living with chronic HCV infection, with the largest numbers estimated in Iran at 68,526.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216559"/>
      </p:ext>
    </p:extLst>
  </p:cSld>
  <p:clrMapOvr>
    <a:masterClrMapping/>
  </p:clrMapOvr>
  <p:transition advTm="109920"/>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ACBE6-C63C-EA8B-785D-D2C19735147C}"/>
              </a:ext>
            </a:extLst>
          </p:cNvPr>
          <p:cNvSpPr>
            <a:spLocks noGrp="1"/>
          </p:cNvSpPr>
          <p:nvPr>
            <p:ph idx="1"/>
          </p:nvPr>
        </p:nvSpPr>
        <p:spPr>
          <a:xfrm>
            <a:off x="304800" y="1219200"/>
            <a:ext cx="11449878" cy="4957763"/>
          </a:xfrm>
        </p:spPr>
        <p:txBody>
          <a:bodyPr>
            <a:noAutofit/>
          </a:bodyPr>
          <a:lstStyle/>
          <a:p>
            <a:pPr marL="0" indent="0" algn="just" rtl="0">
              <a:buNone/>
            </a:pPr>
            <a:r>
              <a:rPr lang="en-US" sz="2400" dirty="0">
                <a:effectLst/>
                <a:latin typeface="Times New Roman" panose="02020603050405020304" pitchFamily="18" charset="0"/>
                <a:cs typeface="Times New Roman" panose="02020603050405020304" pitchFamily="18" charset="0"/>
              </a:rPr>
              <a:t>With the promising effectiveness of antivirals to treat infection and prevent transmission, the World Health Organization (WHO) declared an intention to eliminate viral hepatitis by 2030. Targets for elimination include an 80% decline in new HCV cases, 90% of infections being diagnosed, 80% of infections receiving treatment, and 65% reduction in HCV-related deaths. However, most people with HCV remain unaware of their status due to asymptomatic infection, low testing, and among those tested, limited diagnosis and linkage to care. Lack of accurate national HCV surveillance systems, particularly for key populations, such as PWID, contributes to the challenges of HCV control and elimination. Evidence in MENA suggests that improving the detection of people living with HCV, particularly prioritizing PWID for screening, may be the crucial step to HCV control in the region.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330382"/>
      </p:ext>
    </p:extLst>
  </p:cSld>
  <p:clrMapOvr>
    <a:masterClrMapping/>
  </p:clrMapOvr>
  <p:transition advTm="109920"/>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ACBE6-C63C-EA8B-785D-D2C19735147C}"/>
              </a:ext>
            </a:extLst>
          </p:cNvPr>
          <p:cNvSpPr>
            <a:spLocks noGrp="1"/>
          </p:cNvSpPr>
          <p:nvPr>
            <p:ph idx="1"/>
          </p:nvPr>
        </p:nvSpPr>
        <p:spPr>
          <a:xfrm>
            <a:off x="304800" y="1219200"/>
            <a:ext cx="11449878" cy="4957763"/>
          </a:xfrm>
        </p:spPr>
        <p:txBody>
          <a:bodyPr>
            <a:noAutofit/>
          </a:bodyPr>
          <a:lstStyle/>
          <a:p>
            <a:pPr marL="0" indent="0" algn="just" rtl="0">
              <a:buNone/>
            </a:pPr>
            <a:r>
              <a:rPr lang="en-US" sz="2400" dirty="0">
                <a:effectLst/>
                <a:latin typeface="Times New Roman" panose="02020603050405020304" pitchFamily="18" charset="0"/>
                <a:cs typeface="Times New Roman" panose="02020603050405020304" pitchFamily="18" charset="0"/>
              </a:rPr>
              <a:t>Characterizing the epidemiology of HCV among PWID is needed to advocate for harm reduction services and target HCV screening and treatment initiatives. Moreover, understanding engagement levels across stages of the HCV cascade of care, which describes the continuum from diagnosis to treatment uptake and completion, is essential for developing interventions for HCV elimination programs. However, national studies examining HCV prevalence and its determinants among PWID in many countries, including Iran, remain limited. Indeed, the continuum of HCV care among PWID in Iran and the MENA region are quite understudied. Given the PWID’s estimated population size of 280 per 100,000 in Iran and the fact that Iran is hosting the largest number of PWID with chronic HCV infection in MENA (Mahmud et al., 2020), understanding the epidemiology of HCV among PWID in Iran is crucial to achieve HCV elimination in the region. Therefore, we aimed to characterize HCV antibody prevalence, individual and structural determinants of infection, and engagement in the HCV care cascade in a large cross-sectional sample of PWID from 11 major cities across Iran.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625986"/>
      </p:ext>
    </p:extLst>
  </p:cSld>
  <p:clrMapOvr>
    <a:masterClrMapping/>
  </p:clrMapOvr>
  <p:transition advTm="109920"/>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ACBE6-C63C-EA8B-785D-D2C19735147C}"/>
              </a:ext>
            </a:extLst>
          </p:cNvPr>
          <p:cNvSpPr>
            <a:spLocks noGrp="1"/>
          </p:cNvSpPr>
          <p:nvPr>
            <p:ph idx="1"/>
          </p:nvPr>
        </p:nvSpPr>
        <p:spPr>
          <a:xfrm>
            <a:off x="304800" y="1219200"/>
            <a:ext cx="11449878" cy="4957763"/>
          </a:xfrm>
        </p:spPr>
        <p:txBody>
          <a:bodyPr>
            <a:noAutofit/>
          </a:bodyPr>
          <a:lstStyle/>
          <a:p>
            <a:pPr marL="0" indent="0" algn="just" rtl="0">
              <a:buNone/>
            </a:pPr>
            <a:r>
              <a:rPr lang="en-US" b="1" dirty="0">
                <a:effectLst/>
                <a:latin typeface="Times New Roman" panose="02020603050405020304" pitchFamily="18" charset="0"/>
                <a:cs typeface="Times New Roman" panose="02020603050405020304" pitchFamily="18" charset="0"/>
              </a:rPr>
              <a:t>Long-term outcomes in patients undergoing resection, ablation,</a:t>
            </a: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a:effectLst/>
                <a:latin typeface="Times New Roman" panose="02020603050405020304" pitchFamily="18" charset="0"/>
                <a:cs typeface="Times New Roman" panose="02020603050405020304" pitchFamily="18" charset="0"/>
              </a:rPr>
              <a:t>and trans-arterial chemoembolization of hepatocellular carcinoma</a:t>
            </a: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a:effectLst/>
                <a:latin typeface="Times New Roman" panose="02020603050405020304" pitchFamily="18" charset="0"/>
                <a:cs typeface="Times New Roman" panose="02020603050405020304" pitchFamily="18" charset="0"/>
              </a:rPr>
              <a:t>in the United States: a national cancer database analysis</a:t>
            </a:r>
          </a:p>
          <a:p>
            <a:pPr marL="0" indent="0" algn="just" rtl="0">
              <a:buNone/>
            </a:pPr>
            <a:endParaRPr lang="en-US" b="1" dirty="0">
              <a:latin typeface="Times New Roman" panose="02020603050405020304" pitchFamily="18" charset="0"/>
              <a:cs typeface="Times New Roman" panose="02020603050405020304" pitchFamily="18" charset="0"/>
            </a:endParaRPr>
          </a:p>
          <a:p>
            <a:pPr marL="0" indent="0" algn="just" rtl="0">
              <a:buNone/>
            </a:pPr>
            <a:r>
              <a:rPr lang="en-US" sz="2400" dirty="0">
                <a:effectLst/>
                <a:latin typeface="Times New Roman" panose="02020603050405020304" pitchFamily="18" charset="0"/>
              </a:rPr>
              <a:t>Liver cancer is predicted to be the sixth most common cancer and the fourth leading cause of cancer-related death in 2018, worldwide (1). For males, rates of incidence and mortality are approximately 2-3 times higher than for females, with liver cancer being the fifth most common cancer and the second leading cause of death (1). Hepatocellular carcinoma (HCC) is the most common primary liver cancer and accounts for 75-85% of diagnoses, followed by intrahepatic cholangiocarcinoma (10-15%), and other rare liver </a:t>
            </a:r>
            <a:r>
              <a:rPr lang="en-US" sz="2400" dirty="0" err="1">
                <a:effectLst/>
                <a:latin typeface="Times New Roman" panose="02020603050405020304" pitchFamily="18" charset="0"/>
              </a:rPr>
              <a:t>histologies</a:t>
            </a:r>
            <a:r>
              <a:rPr lang="en-US" sz="2400" dirty="0">
                <a:effectLst/>
                <a:latin typeface="Times New Roman" panose="02020603050405020304" pitchFamily="18" charset="0"/>
              </a:rPr>
              <a:t>. The major epidemiological risks of HCC are chronic viral infections with hepatitis B virus and/</a:t>
            </a:r>
            <a:r>
              <a:rPr lang="en-US" sz="2400" dirty="0"/>
              <a:t/>
            </a:r>
            <a:br>
              <a:rPr lang="en-US" sz="2400" dirty="0"/>
            </a:br>
            <a:r>
              <a:rPr lang="en-US" sz="2400" dirty="0">
                <a:effectLst/>
                <a:latin typeface="Times New Roman" panose="02020603050405020304" pitchFamily="18" charset="0"/>
              </a:rPr>
              <a:t>or hepatitis C, alcoholic hepatitis, and non-alcoholic steatohepatitis (1,2).</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4712968"/>
      </p:ext>
    </p:extLst>
  </p:cSld>
  <p:clrMapOvr>
    <a:masterClrMapping/>
  </p:clrMapOvr>
  <p:transition advTm="109920"/>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ACBE6-C63C-EA8B-785D-D2C19735147C}"/>
              </a:ext>
            </a:extLst>
          </p:cNvPr>
          <p:cNvSpPr>
            <a:spLocks noGrp="1"/>
          </p:cNvSpPr>
          <p:nvPr>
            <p:ph idx="1"/>
          </p:nvPr>
        </p:nvSpPr>
        <p:spPr>
          <a:xfrm>
            <a:off x="304800" y="1219200"/>
            <a:ext cx="11449878" cy="4957763"/>
          </a:xfrm>
        </p:spPr>
        <p:txBody>
          <a:bodyPr>
            <a:noAutofit/>
          </a:bodyPr>
          <a:lstStyle/>
          <a:p>
            <a:pPr marL="0" indent="0" algn="l" rtl="0">
              <a:buNone/>
            </a:pPr>
            <a:r>
              <a:rPr lang="en-US" sz="2400" dirty="0">
                <a:effectLst/>
                <a:latin typeface="Times New Roman" panose="02020603050405020304" pitchFamily="18" charset="0"/>
                <a:cs typeface="Times New Roman" panose="02020603050405020304" pitchFamily="18" charset="0"/>
              </a:rPr>
              <a:t>In the United States, HCC incidence is increasing, and age-adjusted incidence rates of HCC were approximately three times higher in 2005 than in 1975 (3). HCC has several treatment options including liver resection, transplantation, ablation, trans-arterial chemoembolization (TACE), and systemic therapy. Herein, we sought to evaluate long-term outcomes of</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effectLst/>
                <a:latin typeface="Times New Roman" panose="02020603050405020304" pitchFamily="18" charset="0"/>
                <a:cs typeface="Times New Roman" panose="02020603050405020304" pitchFamily="18" charset="0"/>
              </a:rPr>
              <a:t>patients who underwent resection, ablation, and TACE for HCC using the National Cancer Database (NCDB).</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8083865"/>
      </p:ext>
    </p:extLst>
  </p:cSld>
  <p:clrMapOvr>
    <a:masterClrMapping/>
  </p:clrMapOvr>
  <p:transition advTm="109920"/>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5076092" y="2005012"/>
            <a:ext cx="6277708" cy="4351338"/>
          </a:xfrm>
        </p:spPr>
        <p:txBody>
          <a:bodyPr>
            <a:normAutofit/>
          </a:bodyPr>
          <a:lstStyle/>
          <a:p>
            <a:pPr algn="just"/>
            <a:r>
              <a:rPr lang="fa-IR" sz="3600" dirty="0">
                <a:cs typeface="B Zar" panose="00000400000000000000" pitchFamily="2" charset="-78"/>
              </a:rPr>
              <a:t>مطالعات اولیه‌ای که پایه و اساس مطالعات بعدی را برای بررسی‌های عمیق‌تر بنا می‌کنند.</a:t>
            </a:r>
            <a:endParaRPr lang="en-US" sz="3600" dirty="0">
              <a:latin typeface="Bookman Old Style" pitchFamily="18" charset="0"/>
              <a:cs typeface="B Zar" panose="00000400000000000000" pitchFamily="2" charset="-78"/>
            </a:endParaRPr>
          </a:p>
        </p:txBody>
      </p:sp>
      <p:sp>
        <p:nvSpPr>
          <p:cNvPr id="5" name="Slide Number Placeholder 4"/>
          <p:cNvSpPr>
            <a:spLocks noGrp="1"/>
          </p:cNvSpPr>
          <p:nvPr>
            <p:ph type="sldNum" sz="quarter" idx="12"/>
          </p:nvPr>
        </p:nvSpPr>
        <p:spPr/>
        <p:txBody>
          <a:bodyPr/>
          <a:lstStyle/>
          <a:p>
            <a:pPr>
              <a:defRPr/>
            </a:pPr>
            <a:fld id="{38CB9E67-F31B-4751-BB8F-1FCED66D8484}" type="slidenum">
              <a:rPr lang="en-US"/>
              <a:pPr>
                <a:defRPr/>
              </a:pPr>
              <a:t>6</a:t>
            </a:fld>
            <a:endParaRPr lang="en-US"/>
          </a:p>
        </p:txBody>
      </p:sp>
    </p:spTree>
  </p:cSld>
  <p:clrMapOvr>
    <a:overrideClrMapping bg1="lt1" tx1="dk1" bg2="lt2" tx2="dk2" accent1="accent1" accent2="accent2" accent3="accent3" accent4="accent4" accent5="accent5" accent6="accent6" hlink="hlink" folHlink="folHlink"/>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5099538" y="2095256"/>
            <a:ext cx="6254262" cy="4351338"/>
          </a:xfrm>
        </p:spPr>
        <p:txBody>
          <a:bodyPr>
            <a:normAutofit/>
          </a:bodyPr>
          <a:lstStyle/>
          <a:p>
            <a:pPr algn="just"/>
            <a:r>
              <a:rPr lang="fa-IR" sz="3600" dirty="0">
                <a:cs typeface="B Zar" panose="00000400000000000000" pitchFamily="2" charset="-78"/>
              </a:rPr>
              <a:t>ارزیابی نقادانه دانش روز در یک زمینه خاص، با تاکید بر ایجاد همبستگی هرچه بیشتر در بین یافته‌ها، اشاره به ابهامات و ترسیم فضای آینده در آن زمینه برای تحقیقات بیشتر.</a:t>
            </a:r>
          </a:p>
          <a:p>
            <a:pPr algn="just"/>
            <a:r>
              <a:rPr lang="fa-IR" sz="3600" dirty="0">
                <a:cs typeface="B Zar" panose="00000400000000000000" pitchFamily="2" charset="-78"/>
              </a:rPr>
              <a:t>این مطالعات یک خلاصه کامل از تحقیقات انجام شده در یک زمینه ارائه می‌کنند.</a:t>
            </a:r>
          </a:p>
        </p:txBody>
      </p:sp>
      <p:sp>
        <p:nvSpPr>
          <p:cNvPr id="5" name="Slide Number Placeholder 4"/>
          <p:cNvSpPr>
            <a:spLocks noGrp="1"/>
          </p:cNvSpPr>
          <p:nvPr>
            <p:ph type="sldNum" sz="quarter" idx="12"/>
          </p:nvPr>
        </p:nvSpPr>
        <p:spPr/>
        <p:txBody>
          <a:bodyPr/>
          <a:lstStyle/>
          <a:p>
            <a:pPr>
              <a:defRPr/>
            </a:pPr>
            <a:fld id="{451A0ECB-240F-4B51-8CB4-81FC37DD1110}" type="slidenum">
              <a:rPr lang="en-US"/>
              <a:pPr>
                <a:defRPr/>
              </a:pPr>
              <a:t>7</a:t>
            </a:fld>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5158154" y="2187574"/>
            <a:ext cx="6195646" cy="4351338"/>
          </a:xfrm>
        </p:spPr>
        <p:txBody>
          <a:bodyPr>
            <a:normAutofit/>
          </a:bodyPr>
          <a:lstStyle/>
          <a:p>
            <a:pPr algn="just"/>
            <a:r>
              <a:rPr lang="fa-IR" sz="3600" dirty="0">
                <a:cs typeface="B Zar" panose="00000400000000000000" pitchFamily="2" charset="-78"/>
              </a:rPr>
              <a:t>مقالات مختصر، آموزنده و آموزشی در مورد روش‌های تشخیصی و درمانی، بر اساس دانش روز دنیا.</a:t>
            </a:r>
            <a:endParaRPr lang="en-US" sz="3600" dirty="0">
              <a:latin typeface="Bookman Old Style" pitchFamily="18" charset="0"/>
              <a:cs typeface="B Zar" panose="00000400000000000000" pitchFamily="2" charset="-78"/>
            </a:endParaRPr>
          </a:p>
        </p:txBody>
      </p:sp>
      <p:sp>
        <p:nvSpPr>
          <p:cNvPr id="5" name="Slide Number Placeholder 4"/>
          <p:cNvSpPr>
            <a:spLocks noGrp="1"/>
          </p:cNvSpPr>
          <p:nvPr>
            <p:ph type="sldNum" sz="quarter" idx="12"/>
          </p:nvPr>
        </p:nvSpPr>
        <p:spPr/>
        <p:txBody>
          <a:bodyPr/>
          <a:lstStyle/>
          <a:p>
            <a:pPr>
              <a:defRPr/>
            </a:pPr>
            <a:fld id="{FADE50B6-EFE0-40C0-880D-BF102DC46356}" type="slidenum">
              <a:rPr lang="en-US"/>
              <a:pPr>
                <a:defRPr/>
              </a:pPr>
              <a:t>8</a:t>
            </a:fld>
            <a:endParaRPr 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5099538" y="1690688"/>
            <a:ext cx="6583266" cy="4267200"/>
          </a:xfrm>
        </p:spPr>
        <p:txBody>
          <a:bodyPr>
            <a:normAutofit lnSpcReduction="10000"/>
          </a:bodyPr>
          <a:lstStyle/>
          <a:p>
            <a:pPr algn="just">
              <a:defRPr/>
            </a:pPr>
            <a:r>
              <a:rPr lang="fa-IR" sz="3600" dirty="0">
                <a:latin typeface="Bookman Old Style" pitchFamily="18" charset="0"/>
                <a:cs typeface="B Zar" panose="00000400000000000000" pitchFamily="2" charset="-78"/>
              </a:rPr>
              <a:t>به بررسی، تشخیص و درمان موارد غیرمعمول، سخت و سایر انواع پیچیده بیماری می‌پردازد که می‌تواند ارزش آموزشی داشته باشند یا در استانداردسازی بهتر مراقبت برای یک مشکل سلامتی خاص در شرایط مشابه موثر باشد.</a:t>
            </a:r>
          </a:p>
          <a:p>
            <a:pPr algn="just">
              <a:defRPr/>
            </a:pPr>
            <a:r>
              <a:rPr lang="fa-IR" sz="3600" dirty="0">
                <a:latin typeface="Bookman Old Style" pitchFamily="18" charset="0"/>
                <a:cs typeface="B Zar" panose="00000400000000000000" pitchFamily="2" charset="-78"/>
              </a:rPr>
              <a:t>این نوع مقالات عمدتاً برای گزارش پدیده‌های خاص در زمینه‌ پزشکی یا موارد پاتولوژیک نوپدید و یا ناشناخته مورد استفاده قرار می‌گیرد.</a:t>
            </a:r>
            <a:endParaRPr lang="en-US" sz="3600" dirty="0">
              <a:latin typeface="Bookman Old Style" pitchFamily="18" charset="0"/>
              <a:cs typeface="B Zar" panose="00000400000000000000" pitchFamily="2" charset="-78"/>
            </a:endParaRPr>
          </a:p>
        </p:txBody>
      </p:sp>
      <p:sp>
        <p:nvSpPr>
          <p:cNvPr id="5" name="Slide Number Placeholder 4"/>
          <p:cNvSpPr>
            <a:spLocks noGrp="1"/>
          </p:cNvSpPr>
          <p:nvPr>
            <p:ph type="sldNum" sz="quarter" idx="12"/>
          </p:nvPr>
        </p:nvSpPr>
        <p:spPr/>
        <p:txBody>
          <a:bodyPr/>
          <a:lstStyle/>
          <a:p>
            <a:pPr>
              <a:defRPr/>
            </a:pPr>
            <a:fld id="{F9C11A6B-CF94-4FF5-9F9E-78F41BA04288}" type="slidenum">
              <a:rPr lang="en-US"/>
              <a:pPr>
                <a:defRPr/>
              </a:pPr>
              <a:t>9</a:t>
            </a:fld>
            <a:endParaRPr lang="en-US"/>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7427</TotalTime>
  <Words>4476</Words>
  <Application>Microsoft Office PowerPoint</Application>
  <PresentationFormat>Widescreen</PresentationFormat>
  <Paragraphs>229</Paragraphs>
  <Slides>54</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Arial</vt:lpstr>
      <vt:lpstr>Calibri</vt:lpstr>
      <vt:lpstr>Comic Sans MS</vt:lpstr>
      <vt:lpstr>B zar</vt:lpstr>
      <vt:lpstr>Times New Roman</vt:lpstr>
      <vt:lpstr>Bookman Old Style</vt:lpstr>
      <vt:lpstr>B Koodak</vt:lpstr>
      <vt:lpstr>Calibri Light</vt:lpstr>
      <vt:lpstr>B Titr</vt:lpstr>
      <vt:lpstr>Bz</vt:lpstr>
      <vt:lpstr>B zar</vt:lpstr>
      <vt:lpstr>Office Theme</vt:lpstr>
      <vt:lpstr>برای چه می‌نویسیم</vt:lpstr>
      <vt:lpstr>آنچه می‌یابیم و آنچه منتشر می‌کنیم</vt:lpstr>
      <vt:lpstr>انواع نوشتارهای  علمی</vt:lpstr>
      <vt:lpstr>انواع مقالات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بیشتر ولی نه همیشه جنبه شکلی و ظاهری دارد</vt:lpstr>
      <vt:lpstr>بیشتر ولی نه همیشه جنبه شکلی و ظاهری دارد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زمینه مرتبط با شکاف موجود در علم</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Ehsam Mostafavi</dc:creator>
  <cp:lastModifiedBy>IFSH</cp:lastModifiedBy>
  <cp:revision>524</cp:revision>
  <cp:lastPrinted>2020-09-14T01:27:30Z</cp:lastPrinted>
  <dcterms:created xsi:type="dcterms:W3CDTF">2020-04-21T16:49:02Z</dcterms:created>
  <dcterms:modified xsi:type="dcterms:W3CDTF">2023-01-23T09:13:26Z</dcterms:modified>
</cp:coreProperties>
</file>